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 id="2147483945" r:id="rId2"/>
  </p:sldMasterIdLst>
  <p:sldIdLst>
    <p:sldId id="256" r:id="rId3"/>
    <p:sldId id="257" r:id="rId4"/>
    <p:sldId id="273" r:id="rId5"/>
    <p:sldId id="274" r:id="rId6"/>
    <p:sldId id="259" r:id="rId7"/>
    <p:sldId id="262" r:id="rId8"/>
    <p:sldId id="263" r:id="rId9"/>
    <p:sldId id="270" r:id="rId10"/>
    <p:sldId id="271" r:id="rId11"/>
    <p:sldId id="272" r:id="rId12"/>
    <p:sldId id="268" r:id="rId13"/>
    <p:sldId id="269" r:id="rId14"/>
    <p:sldId id="27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A9DB"/>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p:scale>
          <a:sx n="70" d="100"/>
          <a:sy n="70" d="100"/>
        </p:scale>
        <p:origin x="1132" y="-3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hdphoto1.wdp"/><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638459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629218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zh-TW" altLang="en-US"/>
              <a:t>按一下以編輯母片標題樣式</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270895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1886588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633845" y="2507551"/>
            <a:ext cx="3867150"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4629150" y="2507551"/>
            <a:ext cx="3886201" cy="368052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EADE392C-FC39-4C57-AC70-8629D258F9CF}" type="slidenum">
              <a:rPr lang="zh-TW" altLang="en-US" smtClean="0"/>
              <a:t>‹#›</a:t>
            </a:fld>
            <a:endParaRPr lang="zh-TW" altLang="en-US"/>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161376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EADE392C-FC39-4C57-AC70-8629D258F9CF}" type="slidenum">
              <a:rPr lang="zh-TW" altLang="en-US" smtClean="0"/>
              <a:t>‹#›</a:t>
            </a:fld>
            <a:endParaRPr lang="zh-TW" altLang="en-US"/>
          </a:p>
        </p:txBody>
      </p:sp>
      <p:sp>
        <p:nvSpPr>
          <p:cNvPr id="6" name="Title 5"/>
          <p:cNvSpPr>
            <a:spLocks noGrp="1"/>
          </p:cNvSpPr>
          <p:nvPr>
            <p:ph type="title"/>
          </p:nvPr>
        </p:nvSpPr>
        <p:spPr/>
        <p:txBody>
          <a:bodyPr/>
          <a:lstStyle/>
          <a:p>
            <a:r>
              <a:rPr lang="zh-TW" altLang="en-US"/>
              <a:t>按一下以編輯母片標題樣式</a:t>
            </a:r>
            <a:endParaRPr lang="en-US"/>
          </a:p>
        </p:txBody>
      </p:sp>
    </p:spTree>
    <p:extLst>
      <p:ext uri="{BB962C8B-B14F-4D97-AF65-F5344CB8AC3E}">
        <p14:creationId xmlns:p14="http://schemas.microsoft.com/office/powerpoint/2010/main" val="3282799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1392532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275772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zh-TW" altLang="en-US"/>
              <a:t>按一下以編輯母片標題樣式</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TW" altLang="en-US"/>
              <a:t>編輯母片文字樣式</a:t>
            </a:r>
          </a:p>
        </p:txBody>
      </p:sp>
      <p:sp>
        <p:nvSpPr>
          <p:cNvPr id="5" name="Date Placeholder 4"/>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132413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772149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991763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690626" y="1346947"/>
            <a:ext cx="7667244"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0626" y="4282763"/>
            <a:ext cx="7667244"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90626" y="1484779"/>
            <a:ext cx="7667244"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475220" cy="3035808"/>
          </a:xfrm>
        </p:spPr>
        <p:txBody>
          <a:bodyPr anchor="ctr">
            <a:noAutofit/>
          </a:bodyPr>
          <a:lstStyle>
            <a:lvl1pPr algn="l">
              <a:lnSpc>
                <a:spcPct val="85000"/>
              </a:lnSpc>
              <a:defRPr sz="6600" b="1" cap="none" baseline="0">
                <a:blipFill dpi="0" rotWithShape="1">
                  <a:blip r:embed="rId4"/>
                  <a:srcRect/>
                  <a:tile tx="6350" ty="-127000" sx="65000" sy="64000" flip="none" algn="tl"/>
                </a:blip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922563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19130186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5000"/>
              </a:lnSpc>
              <a:defRPr sz="6600" b="1"/>
            </a:lvl1pPr>
          </a:lstStyle>
          <a:p>
            <a:r>
              <a:rPr lang="zh-TW" altLang="en-US"/>
              <a:t>按一下以編輯母片標題樣式</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11"/>
          </p:nvPr>
        </p:nvSpPr>
        <p:spPr>
          <a:xfrm>
            <a:off x="1623376" y="6282268"/>
            <a:ext cx="4745736" cy="365125"/>
          </a:xfrm>
        </p:spPr>
        <p:txBody>
          <a:bodyPr/>
          <a:lstStyle>
            <a:lvl1pPr>
              <a:defRPr>
                <a:solidFill>
                  <a:schemeClr val="accent1">
                    <a:lumMod val="50000"/>
                  </a:schemeClr>
                </a:solidFill>
              </a:defRPr>
            </a:lvl1pPr>
          </a:lstStyle>
          <a:p>
            <a:endParaRPr lang="zh-TW" altLang="en-US"/>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4181209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92102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78812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C2FB9CA5-923C-40B2-8023-95F584130C34}" type="datetimeFigureOut">
              <a:rPr lang="zh-TW" altLang="en-US" smtClean="0"/>
              <a:t>2025/11/27</a:t>
            </a:fld>
            <a:endParaRPr lang="zh-TW" altLang="en-US"/>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zh-TW" altLang="en-US"/>
          </a:p>
        </p:txBody>
      </p:sp>
      <p:sp>
        <p:nvSpPr>
          <p:cNvPr id="5" name="Slide Number Placeholder 4"/>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1462635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22079957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1"/>
            </a:lvl1pPr>
          </a:lstStyle>
          <a:p>
            <a:r>
              <a:rPr lang="zh-TW" altLang="en-US"/>
              <a:t>按一下以編輯母片標題樣式</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10" name="Footer Placeholder 9"/>
          <p:cNvSpPr>
            <a:spLocks noGrp="1"/>
          </p:cNvSpPr>
          <p:nvPr>
            <p:ph type="ftr" sz="quarter" idx="11"/>
          </p:nvPr>
        </p:nvSpPr>
        <p:spPr/>
        <p:txBody>
          <a:bodyPr/>
          <a:lstStyle/>
          <a:p>
            <a:endParaRPr lang="zh-TW" altLang="en-US"/>
          </a:p>
        </p:txBody>
      </p:sp>
      <p:sp>
        <p:nvSpPr>
          <p:cNvPr id="11" name="Slide Number Placeholder 10"/>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41146263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1"/>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10" name="Slide Number Placeholder 9"/>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859284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229605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2FB9CA5-923C-40B2-8023-95F584130C34}" type="datetimeFigureOut">
              <a:rPr lang="zh-TW" altLang="en-US" smtClean="0"/>
              <a:t>2025/11/27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2650214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TW" altLang="en-US"/>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321140396"/>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C2FB9CA5-923C-40B2-8023-95F584130C34}" type="datetimeFigureOut">
              <a:rPr lang="zh-TW" altLang="en-US" smtClean="0"/>
              <a:t>2025/11/27</a:t>
            </a:fld>
            <a:endParaRPr lang="zh-TW" altLang="en-US"/>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zh-TW" altLang="en-US"/>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EADE392C-FC39-4C57-AC70-8629D258F9CF}" type="slidenum">
              <a:rPr lang="zh-TW" altLang="en-US" smtClean="0"/>
              <a:t>‹#›</a:t>
            </a:fld>
            <a:endParaRPr lang="zh-TW" altLang="en-US"/>
          </a:p>
        </p:txBody>
      </p:sp>
    </p:spTree>
    <p:extLst>
      <p:ext uri="{BB962C8B-B14F-4D97-AF65-F5344CB8AC3E}">
        <p14:creationId xmlns:p14="http://schemas.microsoft.com/office/powerpoint/2010/main" val="3472408400"/>
      </p:ext>
    </p:extLst>
  </p:cSld>
  <p:clrMap bg1="lt1" tx1="dk1" bg2="lt2" tx2="dk2" accent1="accent1" accent2="accent2" accent3="accent3" accent4="accent4" accent5="accent5" accent6="accent6" hlink="hlink" folHlink="folHlink"/>
  <p:sldLayoutIdLst>
    <p:sldLayoutId id="2147483946" r:id="rId1"/>
    <p:sldLayoutId id="2147483947" r:id="rId2"/>
    <p:sldLayoutId id="2147483948" r:id="rId3"/>
    <p:sldLayoutId id="2147483949" r:id="rId4"/>
    <p:sldLayoutId id="2147483950" r:id="rId5"/>
    <p:sldLayoutId id="2147483951" r:id="rId6"/>
    <p:sldLayoutId id="2147483952" r:id="rId7"/>
    <p:sldLayoutId id="2147483953" r:id="rId8"/>
    <p:sldLayoutId id="2147483954" r:id="rId9"/>
    <p:sldLayoutId id="2147483955" r:id="rId10"/>
    <p:sldLayoutId id="2147483956" r:id="rId11"/>
  </p:sldLayoutIdLst>
  <p:txStyles>
    <p:titleStyle>
      <a:lvl1pPr algn="l" defTabSz="914400" rtl="0" eaLnBrk="1" latinLnBrk="0" hangingPunct="1">
        <a:lnSpc>
          <a:spcPct val="90000"/>
        </a:lnSpc>
        <a:spcBef>
          <a:spcPct val="0"/>
        </a:spcBef>
        <a:buNone/>
        <a:defRPr sz="42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009846" y="1958614"/>
            <a:ext cx="7124307" cy="1790700"/>
          </a:xfrm>
        </p:spPr>
        <p:txBody>
          <a:bodyPr>
            <a:normAutofit fontScale="90000"/>
          </a:bodyPr>
          <a:lstStyle/>
          <a:p>
            <a:pPr algn="ctr"/>
            <a:r>
              <a:rPr lang="zh-TW" altLang="en-US" dirty="0">
                <a:latin typeface="標楷體" panose="03000509000000000000" pitchFamily="65" charset="-120"/>
                <a:ea typeface="標楷體" panose="03000509000000000000" pitchFamily="65" charset="-120"/>
              </a:rPr>
              <a:t>申請及核發水產品</a:t>
            </a:r>
            <a:br>
              <a:rPr lang="en-US" altLang="zh-TW" dirty="0">
                <a:latin typeface="標楷體" panose="03000509000000000000" pitchFamily="65" charset="-120"/>
                <a:ea typeface="標楷體" panose="03000509000000000000" pitchFamily="65" charset="-120"/>
              </a:rPr>
            </a:br>
            <a:r>
              <a:rPr lang="zh-TW" altLang="en-US" dirty="0">
                <a:latin typeface="標楷體" panose="03000509000000000000" pitchFamily="65" charset="-120"/>
                <a:ea typeface="標楷體" panose="03000509000000000000" pitchFamily="65" charset="-120"/>
              </a:rPr>
              <a:t>輸銷美國資格證明書</a:t>
            </a:r>
            <a:br>
              <a:rPr lang="zh-TW" altLang="en-US" dirty="0">
                <a:latin typeface="標楷體" panose="03000509000000000000" pitchFamily="65" charset="-120"/>
                <a:ea typeface="標楷體" panose="03000509000000000000" pitchFamily="65" charset="-120"/>
              </a:rPr>
            </a:br>
            <a:r>
              <a:rPr lang="zh-TW" altLang="en-US" dirty="0">
                <a:latin typeface="標楷體" panose="03000509000000000000" pitchFamily="65" charset="-120"/>
                <a:ea typeface="標楷體" panose="03000509000000000000" pitchFamily="65" charset="-120"/>
              </a:rPr>
              <a:t>作業要點</a:t>
            </a:r>
          </a:p>
        </p:txBody>
      </p:sp>
      <p:pic>
        <p:nvPicPr>
          <p:cNvPr id="4" name="圖片 3"/>
          <p:cNvPicPr>
            <a:picLocks noChangeAspect="1"/>
          </p:cNvPicPr>
          <p:nvPr/>
        </p:nvPicPr>
        <p:blipFill>
          <a:blip r:embed="rId2"/>
          <a:stretch>
            <a:fillRect/>
          </a:stretch>
        </p:blipFill>
        <p:spPr>
          <a:xfrm>
            <a:off x="3303775" y="4326770"/>
            <a:ext cx="2536448" cy="2531230"/>
          </a:xfrm>
          <a:prstGeom prst="rect">
            <a:avLst/>
          </a:prstGeom>
        </p:spPr>
      </p:pic>
    </p:spTree>
    <p:extLst>
      <p:ext uri="{BB962C8B-B14F-4D97-AF65-F5344CB8AC3E}">
        <p14:creationId xmlns:p14="http://schemas.microsoft.com/office/powerpoint/2010/main" val="2476253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圓角矩形 4"/>
          <p:cNvSpPr/>
          <p:nvPr/>
        </p:nvSpPr>
        <p:spPr>
          <a:xfrm>
            <a:off x="1689347" y="1670100"/>
            <a:ext cx="2156735" cy="76357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838876" y="469413"/>
            <a:ext cx="2498213" cy="82013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838876" y="469413"/>
            <a:ext cx="7213862" cy="820132"/>
          </a:xfrm>
        </p:spPr>
        <p:txBody>
          <a:bodyPr/>
          <a:lstStyle/>
          <a:p>
            <a:r>
              <a:rPr lang="zh-TW" altLang="en-US" dirty="0">
                <a:solidFill>
                  <a:schemeClr val="bg1"/>
                </a:solidFill>
                <a:latin typeface="標楷體" pitchFamily="65" charset="-120"/>
                <a:ea typeface="標楷體" pitchFamily="65" charset="-120"/>
              </a:rPr>
              <a:t>簡報大綱</a:t>
            </a:r>
            <a:endParaRPr lang="zh-TW" altLang="en-US" dirty="0">
              <a:solidFill>
                <a:schemeClr val="bg1"/>
              </a:solidFill>
            </a:endParaRPr>
          </a:p>
        </p:txBody>
      </p:sp>
      <p:sp>
        <p:nvSpPr>
          <p:cNvPr id="3" name="內容版面配置區 2"/>
          <p:cNvSpPr>
            <a:spLocks noGrp="1"/>
          </p:cNvSpPr>
          <p:nvPr>
            <p:ph idx="1"/>
          </p:nvPr>
        </p:nvSpPr>
        <p:spPr>
          <a:xfrm>
            <a:off x="1689346" y="1762227"/>
            <a:ext cx="2011685" cy="633060"/>
          </a:xfrm>
        </p:spPr>
        <p:txBody>
          <a:bodyPr>
            <a:normAutofit/>
          </a:bodyPr>
          <a:lstStyle/>
          <a:p>
            <a:pPr marL="0" indent="0">
              <a:buNone/>
            </a:pPr>
            <a:r>
              <a:rPr lang="zh-TW" altLang="en-US" sz="3600" dirty="0">
                <a:latin typeface="標楷體" panose="03000509000000000000" pitchFamily="65" charset="-120"/>
                <a:ea typeface="標楷體" panose="03000509000000000000" pitchFamily="65" charset="-120"/>
              </a:rPr>
              <a:t>背景說明</a:t>
            </a:r>
            <a:endParaRPr lang="en-US" altLang="zh-TW" sz="3600" dirty="0">
              <a:latin typeface="標楷體" panose="03000509000000000000" pitchFamily="65" charset="-120"/>
              <a:ea typeface="標楷體" panose="03000509000000000000" pitchFamily="65" charset="-120"/>
            </a:endParaRPr>
          </a:p>
          <a:p>
            <a:endParaRPr lang="zh-TW" altLang="en-US" dirty="0"/>
          </a:p>
        </p:txBody>
      </p:sp>
      <p:sp>
        <p:nvSpPr>
          <p:cNvPr id="7" name="流程圖: 接點 6"/>
          <p:cNvSpPr/>
          <p:nvPr/>
        </p:nvSpPr>
        <p:spPr>
          <a:xfrm>
            <a:off x="838876" y="1670101"/>
            <a:ext cx="782425" cy="763571"/>
          </a:xfrm>
          <a:prstGeom prst="flowChartConnector">
            <a:avLst/>
          </a:prstGeom>
          <a:solidFill>
            <a:srgbClr val="73A9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906922" y="1710764"/>
            <a:ext cx="646331" cy="646331"/>
          </a:xfrm>
          <a:prstGeom prst="rect">
            <a:avLst/>
          </a:prstGeom>
        </p:spPr>
        <p:txBody>
          <a:bodyPr wrap="none">
            <a:spAutoFit/>
          </a:bodyPr>
          <a:lstStyle/>
          <a:p>
            <a:r>
              <a:rPr lang="zh-TW" altLang="en-US" sz="3600" dirty="0">
                <a:latin typeface="標楷體" panose="03000509000000000000" pitchFamily="65" charset="-120"/>
                <a:ea typeface="標楷體" panose="03000509000000000000" pitchFamily="65" charset="-120"/>
              </a:rPr>
              <a:t>一</a:t>
            </a:r>
            <a:endParaRPr lang="zh-TW" altLang="en-US" sz="3600" dirty="0"/>
          </a:p>
        </p:txBody>
      </p:sp>
      <p:sp>
        <p:nvSpPr>
          <p:cNvPr id="10" name="圓角矩形 9"/>
          <p:cNvSpPr/>
          <p:nvPr/>
        </p:nvSpPr>
        <p:spPr>
          <a:xfrm>
            <a:off x="1689347" y="2627534"/>
            <a:ext cx="4438076" cy="76357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內容版面配置區 2"/>
          <p:cNvSpPr txBox="1">
            <a:spLocks/>
          </p:cNvSpPr>
          <p:nvPr/>
        </p:nvSpPr>
        <p:spPr>
          <a:xfrm>
            <a:off x="1689347" y="2694490"/>
            <a:ext cx="4504064" cy="633060"/>
          </a:xfrm>
          <a:prstGeom prst="rect">
            <a:avLst/>
          </a:prstGeom>
        </p:spPr>
        <p:txBody>
          <a:bodyPr vert="horz" lIns="91440" tIns="45720" rIns="91440" bIns="45720" rtlCol="0">
            <a:noAutofit/>
          </a:bodyPr>
          <a:lst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a:lstStyle>
          <a:p>
            <a:pPr marL="0" indent="0">
              <a:buNone/>
            </a:pPr>
            <a:r>
              <a:rPr lang="zh-TW" altLang="en-US" sz="3600" dirty="0">
                <a:latin typeface="標楷體" panose="03000509000000000000" pitchFamily="65" charset="-120"/>
                <a:ea typeface="標楷體" panose="03000509000000000000" pitchFamily="65" charset="-120"/>
              </a:rPr>
              <a:t>申請資格及檢附文件</a:t>
            </a:r>
            <a:endParaRPr lang="en-US" altLang="zh-TW" sz="3600" dirty="0">
              <a:latin typeface="標楷體" panose="03000509000000000000" pitchFamily="65" charset="-120"/>
              <a:ea typeface="標楷體" panose="03000509000000000000" pitchFamily="65" charset="-120"/>
            </a:endParaRPr>
          </a:p>
        </p:txBody>
      </p:sp>
      <p:sp>
        <p:nvSpPr>
          <p:cNvPr id="12" name="流程圖: 接點 11"/>
          <p:cNvSpPr/>
          <p:nvPr/>
        </p:nvSpPr>
        <p:spPr>
          <a:xfrm>
            <a:off x="838876" y="2627535"/>
            <a:ext cx="782425" cy="763571"/>
          </a:xfrm>
          <a:prstGeom prst="flowChartConnector">
            <a:avLst/>
          </a:prstGeom>
          <a:solidFill>
            <a:srgbClr val="73A9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矩形 12"/>
          <p:cNvSpPr/>
          <p:nvPr/>
        </p:nvSpPr>
        <p:spPr>
          <a:xfrm>
            <a:off x="906922" y="2668198"/>
            <a:ext cx="646331" cy="646331"/>
          </a:xfrm>
          <a:prstGeom prst="rect">
            <a:avLst/>
          </a:prstGeom>
        </p:spPr>
        <p:txBody>
          <a:bodyPr wrap="none">
            <a:spAutoFit/>
          </a:bodyPr>
          <a:lstStyle/>
          <a:p>
            <a:r>
              <a:rPr lang="zh-TW" altLang="en-US" sz="3600" dirty="0">
                <a:latin typeface="標楷體" panose="03000509000000000000" pitchFamily="65" charset="-120"/>
                <a:ea typeface="標楷體" panose="03000509000000000000" pitchFamily="65" charset="-120"/>
              </a:rPr>
              <a:t>二</a:t>
            </a:r>
            <a:endParaRPr lang="zh-TW" altLang="en-US" sz="3600" dirty="0"/>
          </a:p>
        </p:txBody>
      </p:sp>
      <p:sp>
        <p:nvSpPr>
          <p:cNvPr id="22" name="圓角矩形 21"/>
          <p:cNvSpPr/>
          <p:nvPr/>
        </p:nvSpPr>
        <p:spPr>
          <a:xfrm>
            <a:off x="1689347" y="3581162"/>
            <a:ext cx="5427890" cy="1383459"/>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內容版面配置區 2"/>
          <p:cNvSpPr txBox="1">
            <a:spLocks/>
          </p:cNvSpPr>
          <p:nvPr/>
        </p:nvSpPr>
        <p:spPr>
          <a:xfrm>
            <a:off x="1759037" y="3651923"/>
            <a:ext cx="5424188" cy="1491807"/>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a:lstStyle>
          <a:p>
            <a:pPr marL="0" indent="0">
              <a:buNone/>
            </a:pPr>
            <a:r>
              <a:rPr lang="zh-TW" altLang="en-US" sz="3600" dirty="0">
                <a:latin typeface="標楷體" panose="03000509000000000000" pitchFamily="65" charset="-120"/>
                <a:ea typeface="標楷體" panose="03000509000000000000" pitchFamily="65" charset="-120"/>
              </a:rPr>
              <a:t>須檢附輸美資格證明書之</a:t>
            </a:r>
            <a:endParaRPr lang="en-US" altLang="zh-TW" sz="3600" dirty="0">
              <a:latin typeface="標楷體" panose="03000509000000000000" pitchFamily="65" charset="-120"/>
              <a:ea typeface="標楷體" panose="03000509000000000000" pitchFamily="65" charset="-120"/>
            </a:endParaRPr>
          </a:p>
          <a:p>
            <a:pPr marL="0" indent="0">
              <a:buNone/>
            </a:pPr>
            <a:r>
              <a:rPr lang="zh-TW" altLang="en-US" sz="3600" dirty="0">
                <a:latin typeface="標楷體" panose="03000509000000000000" pitchFamily="65" charset="-120"/>
                <a:ea typeface="標楷體" panose="03000509000000000000" pitchFamily="65" charset="-120"/>
              </a:rPr>
              <a:t>水產品貨號</a:t>
            </a:r>
            <a:endParaRPr lang="en-US" altLang="zh-TW" sz="3600" dirty="0">
              <a:latin typeface="標楷體" panose="03000509000000000000" pitchFamily="65" charset="-120"/>
              <a:ea typeface="標楷體" panose="03000509000000000000" pitchFamily="65" charset="-120"/>
            </a:endParaRPr>
          </a:p>
        </p:txBody>
      </p:sp>
      <p:sp>
        <p:nvSpPr>
          <p:cNvPr id="24" name="流程圖: 接點 23"/>
          <p:cNvSpPr/>
          <p:nvPr/>
        </p:nvSpPr>
        <p:spPr>
          <a:xfrm>
            <a:off x="838876" y="3584969"/>
            <a:ext cx="782425" cy="763571"/>
          </a:xfrm>
          <a:prstGeom prst="flowChartConnector">
            <a:avLst/>
          </a:prstGeom>
          <a:solidFill>
            <a:srgbClr val="73A9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p:nvSpPr>
        <p:spPr>
          <a:xfrm>
            <a:off x="906922" y="3625632"/>
            <a:ext cx="646331" cy="646331"/>
          </a:xfrm>
          <a:prstGeom prst="rect">
            <a:avLst/>
          </a:prstGeom>
        </p:spPr>
        <p:txBody>
          <a:bodyPr wrap="none">
            <a:spAutoFit/>
          </a:bodyPr>
          <a:lstStyle/>
          <a:p>
            <a:r>
              <a:rPr lang="zh-TW" altLang="en-US" sz="3600" dirty="0">
                <a:latin typeface="標楷體" panose="03000509000000000000" pitchFamily="65" charset="-120"/>
                <a:ea typeface="標楷體" panose="03000509000000000000" pitchFamily="65" charset="-120"/>
              </a:rPr>
              <a:t>三</a:t>
            </a:r>
            <a:endParaRPr lang="zh-TW" altLang="en-US" sz="3600" dirty="0"/>
          </a:p>
        </p:txBody>
      </p:sp>
      <p:sp>
        <p:nvSpPr>
          <p:cNvPr id="26" name="圓角矩形 25"/>
          <p:cNvSpPr/>
          <p:nvPr/>
        </p:nvSpPr>
        <p:spPr>
          <a:xfrm>
            <a:off x="1698890" y="5143729"/>
            <a:ext cx="3665024" cy="76357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內容版面配置區 2"/>
          <p:cNvSpPr txBox="1">
            <a:spLocks/>
          </p:cNvSpPr>
          <p:nvPr/>
        </p:nvSpPr>
        <p:spPr>
          <a:xfrm>
            <a:off x="1759037" y="5251933"/>
            <a:ext cx="3972406" cy="547161"/>
          </a:xfrm>
          <a:prstGeom prst="rect">
            <a:avLst/>
          </a:prstGeom>
        </p:spPr>
        <p:txBody>
          <a:bodyPr vert="horz" lIns="91440" tIns="45720" rIns="91440" bIns="45720" rtlCol="0">
            <a:noAutofit/>
          </a:bodyPr>
          <a:lst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a:lstStyle>
          <a:p>
            <a:pPr marL="0" indent="0">
              <a:buNone/>
            </a:pPr>
            <a:r>
              <a:rPr lang="zh-TW" altLang="en-US" sz="3600" dirty="0">
                <a:latin typeface="標楷體" panose="03000509000000000000" pitchFamily="65" charset="-120"/>
                <a:ea typeface="標楷體" panose="03000509000000000000" pitchFamily="65" charset="-120"/>
              </a:rPr>
              <a:t>不予核發之情形</a:t>
            </a:r>
            <a:endParaRPr lang="en-US" altLang="zh-TW" sz="3600" dirty="0">
              <a:latin typeface="標楷體" panose="03000509000000000000" pitchFamily="65" charset="-120"/>
              <a:ea typeface="標楷體" panose="03000509000000000000" pitchFamily="65" charset="-120"/>
            </a:endParaRPr>
          </a:p>
        </p:txBody>
      </p:sp>
      <p:sp>
        <p:nvSpPr>
          <p:cNvPr id="28" name="流程圖: 接點 27"/>
          <p:cNvSpPr/>
          <p:nvPr/>
        </p:nvSpPr>
        <p:spPr>
          <a:xfrm>
            <a:off x="838874" y="5143730"/>
            <a:ext cx="782425" cy="763571"/>
          </a:xfrm>
          <a:prstGeom prst="flowChartConnector">
            <a:avLst/>
          </a:prstGeom>
          <a:solidFill>
            <a:srgbClr val="73A9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矩形 28"/>
          <p:cNvSpPr/>
          <p:nvPr/>
        </p:nvSpPr>
        <p:spPr>
          <a:xfrm>
            <a:off x="916465" y="5161440"/>
            <a:ext cx="646331" cy="646331"/>
          </a:xfrm>
          <a:prstGeom prst="rect">
            <a:avLst/>
          </a:prstGeom>
        </p:spPr>
        <p:txBody>
          <a:bodyPr wrap="none">
            <a:spAutoFit/>
          </a:bodyPr>
          <a:lstStyle/>
          <a:p>
            <a:r>
              <a:rPr lang="zh-TW" altLang="en-US" sz="3600" dirty="0">
                <a:latin typeface="標楷體" panose="03000509000000000000" pitchFamily="65" charset="-120"/>
                <a:ea typeface="標楷體" panose="03000509000000000000" pitchFamily="65" charset="-120"/>
              </a:rPr>
              <a:t>四</a:t>
            </a:r>
            <a:endParaRPr lang="zh-TW" altLang="en-US" sz="3600" dirty="0"/>
          </a:p>
        </p:txBody>
      </p:sp>
    </p:spTree>
    <p:extLst>
      <p:ext uri="{BB962C8B-B14F-4D97-AF65-F5344CB8AC3E}">
        <p14:creationId xmlns:p14="http://schemas.microsoft.com/office/powerpoint/2010/main" val="2239967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圓角矩形 4"/>
          <p:cNvSpPr/>
          <p:nvPr/>
        </p:nvSpPr>
        <p:spPr>
          <a:xfrm>
            <a:off x="920524" y="1140547"/>
            <a:ext cx="7625256" cy="3208886"/>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697474" y="483209"/>
            <a:ext cx="2358547" cy="82013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697474" y="483209"/>
            <a:ext cx="7213862" cy="820132"/>
          </a:xfrm>
        </p:spPr>
        <p:txBody>
          <a:bodyPr/>
          <a:lstStyle/>
          <a:p>
            <a:r>
              <a:rPr lang="zh-TW" altLang="en-US" dirty="0">
                <a:solidFill>
                  <a:schemeClr val="bg1"/>
                </a:solidFill>
                <a:latin typeface="標楷體" pitchFamily="65" charset="-120"/>
                <a:ea typeface="標楷體" pitchFamily="65" charset="-120"/>
              </a:rPr>
              <a:t>背景說明</a:t>
            </a:r>
            <a:endParaRPr lang="zh-TW" altLang="en-US" dirty="0">
              <a:solidFill>
                <a:schemeClr val="bg1"/>
              </a:solidFill>
            </a:endParaRPr>
          </a:p>
        </p:txBody>
      </p:sp>
      <p:sp>
        <p:nvSpPr>
          <p:cNvPr id="3" name="內容版面配置區 2"/>
          <p:cNvSpPr>
            <a:spLocks noGrp="1"/>
          </p:cNvSpPr>
          <p:nvPr>
            <p:ph idx="1"/>
          </p:nvPr>
        </p:nvSpPr>
        <p:spPr>
          <a:xfrm>
            <a:off x="1244600" y="1421720"/>
            <a:ext cx="7193155" cy="2778516"/>
          </a:xfrm>
        </p:spPr>
        <p:txBody>
          <a:bodyPr>
            <a:noAutofit/>
          </a:bodyPr>
          <a:lstStyle/>
          <a:p>
            <a:pPr marL="0" indent="0">
              <a:buNone/>
            </a:pPr>
            <a:r>
              <a:rPr lang="zh-TW" altLang="en-US" sz="2800" dirty="0">
                <a:latin typeface="Calibri" panose="020F0502020204030204" pitchFamily="34" charset="0"/>
                <a:ea typeface="標楷體" panose="03000509000000000000" pitchFamily="65" charset="-120"/>
                <a:cs typeface="Calibri" panose="020F0502020204030204" pitchFamily="34" charset="0"/>
              </a:rPr>
              <a:t>美國國家海洋暨大氣總署國家海洋漁業局（</a:t>
            </a:r>
            <a:r>
              <a:rPr lang="en-US" altLang="zh-TW" sz="2800" dirty="0">
                <a:latin typeface="Calibri" panose="020F0502020204030204" pitchFamily="34" charset="0"/>
                <a:ea typeface="Calibri" panose="020F0502020204030204" pitchFamily="34" charset="0"/>
                <a:cs typeface="Calibri" panose="020F0502020204030204" pitchFamily="34" charset="0"/>
              </a:rPr>
              <a:t>NOAA Fisheries</a:t>
            </a:r>
            <a:r>
              <a:rPr lang="zh-TW" altLang="en-US" sz="2800" dirty="0">
                <a:latin typeface="Calibri" panose="020F0502020204030204" pitchFamily="34" charset="0"/>
                <a:ea typeface="標楷體" panose="03000509000000000000" pitchFamily="65" charset="-120"/>
                <a:cs typeface="Calibri" panose="020F0502020204030204" pitchFamily="34" charset="0"/>
              </a:rPr>
              <a:t>）於</a:t>
            </a:r>
            <a:r>
              <a:rPr lang="en-US" altLang="zh-TW" sz="2800" dirty="0">
                <a:latin typeface="Calibri" panose="020F0502020204030204" pitchFamily="34" charset="0"/>
                <a:ea typeface="Calibri" panose="020F0502020204030204" pitchFamily="34" charset="0"/>
                <a:cs typeface="Calibri" panose="020F0502020204030204" pitchFamily="34" charset="0"/>
              </a:rPr>
              <a:t>114</a:t>
            </a:r>
            <a:r>
              <a:rPr lang="zh-TW" altLang="en-US" sz="2800" dirty="0">
                <a:latin typeface="Calibri" panose="020F0502020204030204" pitchFamily="34" charset="0"/>
                <a:ea typeface="標楷體" panose="03000509000000000000" pitchFamily="65" charset="-120"/>
                <a:cs typeface="Calibri" panose="020F0502020204030204" pitchFamily="34" charset="0"/>
              </a:rPr>
              <a:t>年</a:t>
            </a:r>
            <a:r>
              <a:rPr lang="en-US" altLang="zh-TW" sz="2800" dirty="0">
                <a:latin typeface="Calibri" panose="020F0502020204030204" pitchFamily="34" charset="0"/>
                <a:ea typeface="Calibri" panose="020F0502020204030204" pitchFamily="34" charset="0"/>
                <a:cs typeface="Calibri" panose="020F0502020204030204" pitchFamily="34" charset="0"/>
              </a:rPr>
              <a:t>8</a:t>
            </a:r>
            <a:r>
              <a:rPr lang="zh-TW" altLang="en-US" sz="2800" dirty="0">
                <a:latin typeface="Calibri" panose="020F0502020204030204" pitchFamily="34" charset="0"/>
                <a:ea typeface="標楷體" panose="03000509000000000000" pitchFamily="65" charset="-120"/>
                <a:cs typeface="Calibri" panose="020F0502020204030204" pitchFamily="34" charset="0"/>
              </a:rPr>
              <a:t>月</a:t>
            </a:r>
            <a:r>
              <a:rPr lang="en-US" altLang="zh-TW" sz="2800" dirty="0">
                <a:latin typeface="Calibri" panose="020F0502020204030204" pitchFamily="34" charset="0"/>
                <a:ea typeface="Calibri" panose="020F0502020204030204" pitchFamily="34" charset="0"/>
                <a:cs typeface="Calibri" panose="020F0502020204030204" pitchFamily="34" charset="0"/>
              </a:rPr>
              <a:t>29</a:t>
            </a:r>
            <a:r>
              <a:rPr lang="zh-TW" altLang="en-US" sz="2800" dirty="0">
                <a:latin typeface="Calibri" panose="020F0502020204030204" pitchFamily="34" charset="0"/>
                <a:ea typeface="標楷體" panose="03000509000000000000" pitchFamily="65" charset="-120"/>
                <a:cs typeface="Calibri" panose="020F0502020204030204" pitchFamily="34" charset="0"/>
              </a:rPr>
              <a:t>日公布海洋哺乳動物保護法（</a:t>
            </a:r>
            <a:r>
              <a:rPr lang="en-US" altLang="zh-TW" sz="2800" dirty="0">
                <a:latin typeface="Calibri" panose="020F0502020204030204" pitchFamily="34" charset="0"/>
                <a:ea typeface="Calibri" panose="020F0502020204030204" pitchFamily="34" charset="0"/>
                <a:cs typeface="Calibri" panose="020F0502020204030204" pitchFamily="34" charset="0"/>
              </a:rPr>
              <a:t>MMPA</a:t>
            </a:r>
            <a:r>
              <a:rPr lang="zh-TW" altLang="en-US" sz="2800" dirty="0">
                <a:latin typeface="Calibri" panose="020F0502020204030204" pitchFamily="34" charset="0"/>
                <a:ea typeface="標楷體" panose="03000509000000000000" pitchFamily="65" charset="-120"/>
                <a:cs typeface="Calibri" panose="020F0502020204030204" pitchFamily="34" charset="0"/>
              </a:rPr>
              <a:t>）進口條款之法規等效裁定名單，自</a:t>
            </a:r>
            <a:r>
              <a:rPr lang="en-US" altLang="zh-TW" sz="2800" dirty="0">
                <a:latin typeface="Calibri" panose="020F0502020204030204" pitchFamily="34" charset="0"/>
                <a:ea typeface="Calibri" panose="020F0502020204030204" pitchFamily="34" charset="0"/>
                <a:cs typeface="Calibri" panose="020F0502020204030204" pitchFamily="34" charset="0"/>
              </a:rPr>
              <a:t>115</a:t>
            </a:r>
            <a:r>
              <a:rPr lang="zh-TW" altLang="en-US" sz="2800" dirty="0">
                <a:latin typeface="Calibri" panose="020F0502020204030204" pitchFamily="34" charset="0"/>
                <a:ea typeface="標楷體" panose="03000509000000000000" pitchFamily="65" charset="-120"/>
                <a:cs typeface="Calibri" panose="020F0502020204030204" pitchFamily="34" charset="0"/>
              </a:rPr>
              <a:t>年</a:t>
            </a:r>
            <a:r>
              <a:rPr lang="en-US" altLang="zh-TW" sz="2800" dirty="0">
                <a:latin typeface="Calibri" panose="020F0502020204030204" pitchFamily="34" charset="0"/>
                <a:ea typeface="Calibri" panose="020F0502020204030204" pitchFamily="34" charset="0"/>
                <a:cs typeface="Calibri" panose="020F0502020204030204" pitchFamily="34" charset="0"/>
              </a:rPr>
              <a:t>1</a:t>
            </a:r>
            <a:r>
              <a:rPr lang="zh-TW" altLang="en-US" sz="2800" dirty="0">
                <a:latin typeface="Calibri" panose="020F0502020204030204" pitchFamily="34" charset="0"/>
                <a:ea typeface="標楷體" panose="03000509000000000000" pitchFamily="65" charset="-120"/>
                <a:cs typeface="Calibri" panose="020F0502020204030204" pitchFamily="34" charset="0"/>
              </a:rPr>
              <a:t>月</a:t>
            </a:r>
            <a:r>
              <a:rPr lang="en-US" altLang="zh-TW" sz="2800" dirty="0">
                <a:latin typeface="Calibri" panose="020F0502020204030204" pitchFamily="34" charset="0"/>
                <a:ea typeface="Calibri" panose="020F0502020204030204" pitchFamily="34" charset="0"/>
                <a:cs typeface="Calibri" panose="020F0502020204030204" pitchFamily="34" charset="0"/>
              </a:rPr>
              <a:t>1</a:t>
            </a:r>
            <a:r>
              <a:rPr lang="zh-TW" altLang="en-US" sz="2800" dirty="0">
                <a:latin typeface="Calibri" panose="020F0502020204030204" pitchFamily="34" charset="0"/>
                <a:ea typeface="標楷體" panose="03000509000000000000" pitchFamily="65" charset="-120"/>
                <a:cs typeface="Calibri" panose="020F0502020204030204" pitchFamily="34" charset="0"/>
              </a:rPr>
              <a:t>日起我國沿近海</a:t>
            </a:r>
            <a:r>
              <a:rPr lang="zh-TW" altLang="en-US" sz="2800" b="1" dirty="0">
                <a:latin typeface="Calibri" panose="020F0502020204030204" pitchFamily="34" charset="0"/>
                <a:ea typeface="標楷體" panose="03000509000000000000" pitchFamily="65" charset="-120"/>
                <a:cs typeface="Calibri" panose="020F0502020204030204" pitchFamily="34" charset="0"/>
              </a:rPr>
              <a:t>流刺網</a:t>
            </a:r>
            <a:r>
              <a:rPr lang="en-US" altLang="zh-TW" sz="2800" b="1" dirty="0">
                <a:latin typeface="Calibri" panose="020F0502020204030204" pitchFamily="34" charset="0"/>
                <a:ea typeface="Calibri" panose="020F0502020204030204" pitchFamily="34" charset="0"/>
                <a:cs typeface="Calibri" panose="020F0502020204030204" pitchFamily="34" charset="0"/>
              </a:rPr>
              <a:t>/</a:t>
            </a:r>
            <a:r>
              <a:rPr lang="zh-TW" altLang="en-US" sz="2800" b="1" dirty="0">
                <a:latin typeface="Calibri" panose="020F0502020204030204" pitchFamily="34" charset="0"/>
                <a:ea typeface="標楷體" panose="03000509000000000000" pitchFamily="65" charset="-120"/>
                <a:cs typeface="Calibri" panose="020F0502020204030204" pitchFamily="34" charset="0"/>
              </a:rPr>
              <a:t>三層刺網</a:t>
            </a:r>
            <a:r>
              <a:rPr lang="zh-TW" altLang="en-US" sz="2800" dirty="0">
                <a:latin typeface="Calibri" panose="020F0502020204030204" pitchFamily="34" charset="0"/>
                <a:ea typeface="標楷體" panose="03000509000000000000" pitchFamily="65" charset="-120"/>
                <a:cs typeface="Calibri" panose="020F0502020204030204" pitchFamily="34" charset="0"/>
              </a:rPr>
              <a:t>（</a:t>
            </a:r>
            <a:r>
              <a:rPr lang="en-US" altLang="zh-TW" sz="2800" dirty="0">
                <a:latin typeface="Calibri" panose="020F0502020204030204" pitchFamily="34" charset="0"/>
                <a:ea typeface="Calibri" panose="020F0502020204030204" pitchFamily="34" charset="0"/>
                <a:cs typeface="Calibri" panose="020F0502020204030204" pitchFamily="34" charset="0"/>
              </a:rPr>
              <a:t>ID 890</a:t>
            </a:r>
            <a:r>
              <a:rPr lang="zh-TW" altLang="en-US" sz="2800" dirty="0">
                <a:latin typeface="Calibri" panose="020F0502020204030204" pitchFamily="34" charset="0"/>
                <a:ea typeface="標楷體" panose="03000509000000000000" pitchFamily="65" charset="-120"/>
                <a:cs typeface="Calibri" panose="020F0502020204030204" pitchFamily="34" charset="0"/>
              </a:rPr>
              <a:t>）等漁業所捕獲漁獲物（</a:t>
            </a:r>
            <a:r>
              <a:rPr lang="zh-TW" altLang="en-US" sz="2800" b="1" dirty="0">
                <a:latin typeface="Calibri" panose="020F0502020204030204" pitchFamily="34" charset="0"/>
                <a:ea typeface="標楷體" panose="03000509000000000000" pitchFamily="65" charset="-120"/>
                <a:cs typeface="Calibri" panose="020F0502020204030204" pitchFamily="34" charset="0"/>
              </a:rPr>
              <a:t>軟體動物、烏魚、鰆及鯛類</a:t>
            </a:r>
            <a:r>
              <a:rPr lang="zh-TW" altLang="en-US" sz="2800" dirty="0">
                <a:latin typeface="Calibri" panose="020F0502020204030204" pitchFamily="34" charset="0"/>
                <a:ea typeface="標楷體" panose="03000509000000000000" pitchFamily="65" charset="-120"/>
                <a:cs typeface="Calibri" panose="020F0502020204030204" pitchFamily="34" charset="0"/>
              </a:rPr>
              <a:t>等）之相關水產品</a:t>
            </a:r>
            <a:r>
              <a:rPr lang="zh-TW" altLang="en-US" sz="2800" b="1" dirty="0">
                <a:latin typeface="Calibri" panose="020F0502020204030204" pitchFamily="34" charset="0"/>
                <a:ea typeface="標楷體" panose="03000509000000000000" pitchFamily="65" charset="-120"/>
                <a:cs typeface="Calibri" panose="020F0502020204030204" pitchFamily="34" charset="0"/>
              </a:rPr>
              <a:t>禁止輸入美國</a:t>
            </a:r>
            <a:r>
              <a:rPr lang="zh-TW" altLang="en-US" sz="2800" dirty="0">
                <a:latin typeface="Calibri" panose="020F0502020204030204" pitchFamily="34" charset="0"/>
                <a:ea typeface="標楷體" panose="03000509000000000000" pitchFamily="65" charset="-120"/>
                <a:cs typeface="Calibri" panose="020F0502020204030204" pitchFamily="34" charset="0"/>
              </a:rPr>
              <a:t>。</a:t>
            </a:r>
          </a:p>
        </p:txBody>
      </p:sp>
      <p:sp>
        <p:nvSpPr>
          <p:cNvPr id="6" name="圓角矩形 5"/>
          <p:cNvSpPr/>
          <p:nvPr/>
        </p:nvSpPr>
        <p:spPr>
          <a:xfrm>
            <a:off x="920524" y="4630606"/>
            <a:ext cx="7625256" cy="1314314"/>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內容版面配置區 2"/>
          <p:cNvSpPr txBox="1">
            <a:spLocks/>
          </p:cNvSpPr>
          <p:nvPr/>
        </p:nvSpPr>
        <p:spPr>
          <a:xfrm>
            <a:off x="1244599" y="4677558"/>
            <a:ext cx="7193155" cy="1315838"/>
          </a:xfrm>
          <a:prstGeom prst="rect">
            <a:avLst/>
          </a:prstGeom>
        </p:spPr>
        <p:txBody>
          <a:bodyPr vert="horz" lIns="91440" tIns="45720" rIns="91440" bIns="45720" rtlCol="0">
            <a:noAutofit/>
          </a:bodyPr>
          <a:lst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a:lstStyle>
          <a:p>
            <a:pPr marL="0" indent="0">
              <a:buNone/>
            </a:pPr>
            <a:r>
              <a:rPr lang="zh-TW" altLang="en-US" sz="2800" dirty="0">
                <a:latin typeface="Calibri" panose="020F0502020204030204" pitchFamily="34" charset="0"/>
                <a:ea typeface="標楷體" panose="03000509000000000000" pitchFamily="65" charset="-120"/>
                <a:cs typeface="Calibri" panose="020F0502020204030204" pitchFamily="34" charset="0"/>
              </a:rPr>
              <a:t>倘與前述物種</a:t>
            </a:r>
            <a:r>
              <a:rPr lang="zh-TW" altLang="en-US" sz="2800" b="1" dirty="0">
                <a:latin typeface="Calibri" panose="020F0502020204030204" pitchFamily="34" charset="0"/>
                <a:ea typeface="標楷體" panose="03000509000000000000" pitchFamily="65" charset="-120"/>
                <a:cs typeface="Calibri" panose="020F0502020204030204" pitchFamily="34" charset="0"/>
              </a:rPr>
              <a:t>同號列</a:t>
            </a:r>
            <a:r>
              <a:rPr lang="zh-TW" altLang="en-US" sz="2800" dirty="0">
                <a:latin typeface="Calibri" panose="020F0502020204030204" pitchFamily="34" charset="0"/>
                <a:ea typeface="標楷體" panose="03000509000000000000" pitchFamily="65" charset="-120"/>
                <a:cs typeface="Calibri" panose="020F0502020204030204" pitchFamily="34" charset="0"/>
              </a:rPr>
              <a:t>但</a:t>
            </a:r>
            <a:r>
              <a:rPr lang="zh-TW" altLang="en-US" sz="2800" b="1" dirty="0">
                <a:latin typeface="Calibri" panose="020F0502020204030204" pitchFamily="34" charset="0"/>
                <a:ea typeface="標楷體" panose="03000509000000000000" pitchFamily="65" charset="-120"/>
                <a:cs typeface="Calibri" panose="020F0502020204030204" pitchFamily="34" charset="0"/>
              </a:rPr>
              <a:t>係由其他漁法捕撈</a:t>
            </a:r>
            <a:r>
              <a:rPr lang="zh-TW" altLang="en-US" sz="2800" dirty="0">
                <a:latin typeface="Calibri" panose="020F0502020204030204" pitchFamily="34" charset="0"/>
                <a:ea typeface="標楷體" panose="03000509000000000000" pitchFamily="65" charset="-120"/>
                <a:cs typeface="Calibri" panose="020F0502020204030204" pitchFamily="34" charset="0"/>
              </a:rPr>
              <a:t>之漁獲，輸美時須檢附「</a:t>
            </a:r>
            <a:r>
              <a:rPr lang="zh-TW" altLang="en-US" sz="2800" b="1" dirty="0">
                <a:latin typeface="Calibri" panose="020F0502020204030204" pitchFamily="34" charset="0"/>
                <a:ea typeface="標楷體" panose="03000509000000000000" pitchFamily="65" charset="-120"/>
                <a:cs typeface="Calibri" panose="020F0502020204030204" pitchFamily="34" charset="0"/>
              </a:rPr>
              <a:t>輸美資格證明書</a:t>
            </a:r>
            <a:r>
              <a:rPr lang="zh-TW" altLang="en-US" sz="2800" dirty="0">
                <a:latin typeface="Calibri" panose="020F0502020204030204" pitchFamily="34" charset="0"/>
                <a:ea typeface="標楷體" panose="03000509000000000000" pitchFamily="65" charset="-120"/>
                <a:cs typeface="Calibri" panose="020F0502020204030204" pitchFamily="34" charset="0"/>
              </a:rPr>
              <a:t>」（</a:t>
            </a:r>
            <a:r>
              <a:rPr lang="en-US" altLang="zh-TW" sz="2800" dirty="0">
                <a:latin typeface="Calibri" panose="020F0502020204030204" pitchFamily="34" charset="0"/>
                <a:ea typeface="Calibri" panose="020F0502020204030204" pitchFamily="34" charset="0"/>
                <a:cs typeface="Calibri" panose="020F0502020204030204" pitchFamily="34" charset="0"/>
              </a:rPr>
              <a:t>Certificate of Admissibility</a:t>
            </a:r>
            <a:r>
              <a:rPr lang="zh-TW" altLang="en-US" sz="2800" dirty="0">
                <a:latin typeface="Calibri" panose="020F0502020204030204" pitchFamily="34" charset="0"/>
                <a:ea typeface="標楷體" panose="03000509000000000000" pitchFamily="65" charset="-120"/>
                <a:cs typeface="Calibri" panose="020F0502020204030204" pitchFamily="34" charset="0"/>
              </a:rPr>
              <a:t>，</a:t>
            </a:r>
            <a:r>
              <a:rPr lang="en-US" altLang="zh-TW" sz="2800" dirty="0">
                <a:latin typeface="Calibri" panose="020F0502020204030204" pitchFamily="34" charset="0"/>
                <a:ea typeface="Calibri" panose="020F0502020204030204" pitchFamily="34" charset="0"/>
                <a:cs typeface="Calibri" panose="020F0502020204030204" pitchFamily="34" charset="0"/>
              </a:rPr>
              <a:t>COA</a:t>
            </a:r>
            <a:r>
              <a:rPr lang="zh-TW" altLang="en-US" sz="2800" dirty="0">
                <a:latin typeface="Calibri" panose="020F0502020204030204" pitchFamily="34" charset="0"/>
                <a:ea typeface="標楷體" panose="03000509000000000000" pitchFamily="65" charset="-120"/>
                <a:cs typeface="Calibri" panose="020F0502020204030204" pitchFamily="34" charset="0"/>
              </a:rPr>
              <a:t>）。</a:t>
            </a:r>
          </a:p>
        </p:txBody>
      </p:sp>
    </p:spTree>
    <p:extLst>
      <p:ext uri="{BB962C8B-B14F-4D97-AF65-F5344CB8AC3E}">
        <p14:creationId xmlns:p14="http://schemas.microsoft.com/office/powerpoint/2010/main" val="2494465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圓角矩形 9"/>
          <p:cNvSpPr/>
          <p:nvPr/>
        </p:nvSpPr>
        <p:spPr>
          <a:xfrm>
            <a:off x="1648661" y="641606"/>
            <a:ext cx="5829134" cy="1177064"/>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圓角矩形 6"/>
          <p:cNvSpPr/>
          <p:nvPr/>
        </p:nvSpPr>
        <p:spPr>
          <a:xfrm>
            <a:off x="517478" y="144898"/>
            <a:ext cx="8091500" cy="82013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內容版面配置區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898762"/>
            <a:ext cx="9144000" cy="4959238"/>
          </a:xfrm>
        </p:spPr>
      </p:pic>
      <p:sp>
        <p:nvSpPr>
          <p:cNvPr id="6" name="標題 1"/>
          <p:cNvSpPr>
            <a:spLocks noGrp="1"/>
          </p:cNvSpPr>
          <p:nvPr>
            <p:ph type="title"/>
          </p:nvPr>
        </p:nvSpPr>
        <p:spPr>
          <a:xfrm>
            <a:off x="579250" y="90571"/>
            <a:ext cx="7985499" cy="929389"/>
          </a:xfrm>
        </p:spPr>
        <p:txBody>
          <a:bodyPr>
            <a:noAutofit/>
          </a:bodyPr>
          <a:lstStyle/>
          <a:p>
            <a:r>
              <a:rPr lang="zh-TW" altLang="en-US" sz="3600" dirty="0">
                <a:solidFill>
                  <a:schemeClr val="bg1"/>
                </a:solidFill>
                <a:latin typeface="標楷體" panose="03000509000000000000" pitchFamily="65" charset="-120"/>
                <a:ea typeface="標楷體" panose="03000509000000000000" pitchFamily="65" charset="-120"/>
              </a:rPr>
              <a:t>須檢附輸美資格證明書之水產品貨號表</a:t>
            </a:r>
            <a:endParaRPr lang="zh-TW" altLang="en-US" sz="3200" dirty="0">
              <a:solidFill>
                <a:schemeClr val="bg1"/>
              </a:solidFill>
              <a:latin typeface="標楷體" panose="03000509000000000000" pitchFamily="65" charset="-120"/>
              <a:ea typeface="標楷體" panose="03000509000000000000" pitchFamily="65" charset="-120"/>
            </a:endParaRPr>
          </a:p>
        </p:txBody>
      </p:sp>
      <p:sp>
        <p:nvSpPr>
          <p:cNvPr id="11" name="內容版面配置區 2"/>
          <p:cNvSpPr txBox="1">
            <a:spLocks/>
          </p:cNvSpPr>
          <p:nvPr/>
        </p:nvSpPr>
        <p:spPr>
          <a:xfrm>
            <a:off x="1768754" y="984161"/>
            <a:ext cx="5588947" cy="955154"/>
          </a:xfrm>
          <a:prstGeom prst="rect">
            <a:avLst/>
          </a:prstGeom>
        </p:spPr>
        <p:txBody>
          <a:bodyPr vert="horz" lIns="91440" tIns="45720" rIns="91440" bIns="45720" rtlCol="0">
            <a:noAutofit/>
          </a:bodyPr>
          <a:lstStyle>
            <a:lvl1pPr marL="182880" indent="-182880" algn="l" defTabSz="914400" rtl="0" eaLnBrk="1" latinLnBrk="0" hangingPunct="1">
              <a:lnSpc>
                <a:spcPct val="90000"/>
              </a:lnSpc>
              <a:spcBef>
                <a:spcPts val="1200"/>
              </a:spcBef>
              <a:buClr>
                <a:schemeClr val="accent1"/>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buClr>
              <a:buSzPct val="85000"/>
              <a:buFont typeface="Wingdings" pitchFamily="2" charset="2"/>
              <a:buChar char="§"/>
              <a:defRPr sz="1600" kern="1200">
                <a:solidFill>
                  <a:schemeClr val="tx1"/>
                </a:solidFill>
                <a:latin typeface="+mn-lt"/>
                <a:ea typeface="+mn-ea"/>
                <a:cs typeface="+mn-cs"/>
              </a:defRPr>
            </a:lvl9pPr>
          </a:lstStyle>
          <a:p>
            <a:pPr marL="0" indent="0" algn="ctr">
              <a:buFont typeface="Wingdings" pitchFamily="2" charset="2"/>
              <a:buNone/>
            </a:pPr>
            <a:r>
              <a:rPr lang="zh-TW" altLang="en-US" dirty="0">
                <a:latin typeface="Calibri" panose="020F0502020204030204" pitchFamily="34" charset="0"/>
                <a:ea typeface="標楷體" panose="03000509000000000000" pitchFamily="65" charset="-120"/>
                <a:cs typeface="Calibri" panose="020F0502020204030204" pitchFamily="34" charset="0"/>
              </a:rPr>
              <a:t>見作業要點附件一（共</a:t>
            </a:r>
            <a:r>
              <a:rPr lang="en-US" altLang="zh-TW" dirty="0">
                <a:latin typeface="Calibri" panose="020F0502020204030204" pitchFamily="34" charset="0"/>
                <a:ea typeface="標楷體" panose="03000509000000000000" pitchFamily="65" charset="-120"/>
                <a:cs typeface="Calibri" panose="020F0502020204030204" pitchFamily="34" charset="0"/>
              </a:rPr>
              <a:t>8</a:t>
            </a:r>
            <a:r>
              <a:rPr lang="zh-TW" altLang="en-US" dirty="0">
                <a:latin typeface="Calibri" panose="020F0502020204030204" pitchFamily="34" charset="0"/>
                <a:ea typeface="標楷體" panose="03000509000000000000" pitchFamily="65" charset="-120"/>
                <a:cs typeface="Calibri" panose="020F0502020204030204" pitchFamily="34" charset="0"/>
              </a:rPr>
              <a:t>頁，此僅列出</a:t>
            </a:r>
            <a:r>
              <a:rPr lang="en-US" altLang="zh-TW" dirty="0">
                <a:latin typeface="Calibri" panose="020F0502020204030204" pitchFamily="34" charset="0"/>
                <a:ea typeface="標楷體" panose="03000509000000000000" pitchFamily="65" charset="-120"/>
                <a:cs typeface="Calibri" panose="020F0502020204030204" pitchFamily="34" charset="0"/>
              </a:rPr>
              <a:t>1</a:t>
            </a:r>
            <a:r>
              <a:rPr lang="zh-TW" altLang="en-US" dirty="0">
                <a:latin typeface="Calibri" panose="020F0502020204030204" pitchFamily="34" charset="0"/>
                <a:ea typeface="標楷體" panose="03000509000000000000" pitchFamily="65" charset="-120"/>
                <a:cs typeface="Calibri" panose="020F0502020204030204" pitchFamily="34" charset="0"/>
              </a:rPr>
              <a:t>頁）</a:t>
            </a:r>
            <a:endParaRPr lang="en-US" altLang="zh-TW" dirty="0">
              <a:latin typeface="Calibri" panose="020F0502020204030204" pitchFamily="34" charset="0"/>
              <a:ea typeface="標楷體" panose="03000509000000000000" pitchFamily="65" charset="-120"/>
              <a:cs typeface="Calibri" panose="020F0502020204030204" pitchFamily="34" charset="0"/>
            </a:endParaRPr>
          </a:p>
          <a:p>
            <a:pPr marL="0" indent="0" algn="ctr">
              <a:buFont typeface="Wingdings" pitchFamily="2" charset="2"/>
              <a:buNone/>
            </a:pPr>
            <a:r>
              <a:rPr lang="zh-TW" altLang="en-US" dirty="0">
                <a:latin typeface="Calibri" panose="020F0502020204030204" pitchFamily="34" charset="0"/>
                <a:ea typeface="標楷體" panose="03000509000000000000" pitchFamily="65" charset="-120"/>
                <a:cs typeface="Calibri" panose="020F0502020204030204" pitchFamily="34" charset="0"/>
              </a:rPr>
              <a:t>此附件貨號為</a:t>
            </a:r>
            <a:r>
              <a:rPr lang="zh-TW" altLang="en-US" b="1" dirty="0">
                <a:latin typeface="Calibri" panose="020F0502020204030204" pitchFamily="34" charset="0"/>
                <a:ea typeface="標楷體" panose="03000509000000000000" pitchFamily="65" charset="-120"/>
                <a:cs typeface="Calibri" panose="020F0502020204030204" pitchFamily="34" charset="0"/>
              </a:rPr>
              <a:t>美國貨號</a:t>
            </a:r>
            <a:endParaRPr lang="zh-TW" altLang="en-US" dirty="0">
              <a:latin typeface="Calibri" panose="020F0502020204030204" pitchFamily="34" charset="0"/>
              <a:ea typeface="標楷體" panose="03000509000000000000" pitchFamily="65" charset="-120"/>
              <a:cs typeface="Calibri" panose="020F0502020204030204" pitchFamily="34" charset="0"/>
            </a:endParaRPr>
          </a:p>
        </p:txBody>
      </p:sp>
      <p:sp>
        <p:nvSpPr>
          <p:cNvPr id="13" name="圓角矩形 12"/>
          <p:cNvSpPr/>
          <p:nvPr/>
        </p:nvSpPr>
        <p:spPr>
          <a:xfrm>
            <a:off x="5069303" y="2158738"/>
            <a:ext cx="1993689" cy="418250"/>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p:cNvSpPr txBox="1"/>
          <p:nvPr/>
        </p:nvSpPr>
        <p:spPr>
          <a:xfrm>
            <a:off x="5032908" y="2106253"/>
            <a:ext cx="1993689" cy="523220"/>
          </a:xfrm>
          <a:prstGeom prst="rect">
            <a:avLst/>
          </a:prstGeom>
          <a:noFill/>
        </p:spPr>
        <p:txBody>
          <a:bodyPr wrap="square" rtlCol="0">
            <a:spAutoFit/>
          </a:bodyPr>
          <a:lstStyle/>
          <a:p>
            <a:r>
              <a:rPr lang="zh-TW" altLang="en-US" sz="1400" dirty="0">
                <a:latin typeface="標楷體" panose="03000509000000000000" pitchFamily="65" charset="-120"/>
                <a:ea typeface="標楷體" panose="03000509000000000000" pitchFamily="65" charset="-120"/>
              </a:rPr>
              <a:t>須檢附輸美資格證明書</a:t>
            </a:r>
            <a:endParaRPr lang="en-US" altLang="zh-TW" sz="1400" dirty="0">
              <a:latin typeface="標楷體" panose="03000509000000000000" pitchFamily="65" charset="-120"/>
              <a:ea typeface="標楷體" panose="03000509000000000000" pitchFamily="65" charset="-120"/>
            </a:endParaRPr>
          </a:p>
          <a:p>
            <a:r>
              <a:rPr lang="zh-TW" altLang="en-US" sz="1400" dirty="0">
                <a:latin typeface="標楷體" panose="03000509000000000000" pitchFamily="65" charset="-120"/>
                <a:ea typeface="標楷體" panose="03000509000000000000" pitchFamily="65" charset="-120"/>
              </a:rPr>
              <a:t>之水產品貨號</a:t>
            </a:r>
          </a:p>
        </p:txBody>
      </p:sp>
      <p:sp>
        <p:nvSpPr>
          <p:cNvPr id="2" name="圓角矩形 12">
            <a:extLst>
              <a:ext uri="{FF2B5EF4-FFF2-40B4-BE49-F238E27FC236}">
                <a16:creationId xmlns:a16="http://schemas.microsoft.com/office/drawing/2014/main" id="{33CA8DA1-9BD1-9BBF-BE6A-1FF493DAC42E}"/>
              </a:ext>
            </a:extLst>
          </p:cNvPr>
          <p:cNvSpPr/>
          <p:nvPr/>
        </p:nvSpPr>
        <p:spPr>
          <a:xfrm>
            <a:off x="7150311" y="2149591"/>
            <a:ext cx="1949239" cy="418250"/>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a:solidFill>
                  <a:schemeClr val="tx1"/>
                </a:solidFill>
                <a:latin typeface="標楷體" panose="03000509000000000000" pitchFamily="65" charset="-120"/>
                <a:ea typeface="標楷體" panose="03000509000000000000" pitchFamily="65" charset="-120"/>
              </a:rPr>
              <a:t>物種三字代碼</a:t>
            </a:r>
          </a:p>
        </p:txBody>
      </p:sp>
      <p:sp>
        <p:nvSpPr>
          <p:cNvPr id="3" name="圓角矩形 12">
            <a:extLst>
              <a:ext uri="{FF2B5EF4-FFF2-40B4-BE49-F238E27FC236}">
                <a16:creationId xmlns:a16="http://schemas.microsoft.com/office/drawing/2014/main" id="{0BABFD48-6309-106C-7E24-3EE5EC69526E}"/>
              </a:ext>
            </a:extLst>
          </p:cNvPr>
          <p:cNvSpPr/>
          <p:nvPr/>
        </p:nvSpPr>
        <p:spPr>
          <a:xfrm>
            <a:off x="2915505" y="2149591"/>
            <a:ext cx="1072295" cy="418250"/>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a:solidFill>
                  <a:schemeClr val="tx1"/>
                </a:solidFill>
                <a:latin typeface="標楷體" panose="03000509000000000000" pitchFamily="65" charset="-120"/>
                <a:ea typeface="標楷體" panose="03000509000000000000" pitchFamily="65" charset="-120"/>
              </a:rPr>
              <a:t>學名</a:t>
            </a:r>
          </a:p>
        </p:txBody>
      </p:sp>
      <p:sp>
        <p:nvSpPr>
          <p:cNvPr id="5" name="圓角矩形 12">
            <a:extLst>
              <a:ext uri="{FF2B5EF4-FFF2-40B4-BE49-F238E27FC236}">
                <a16:creationId xmlns:a16="http://schemas.microsoft.com/office/drawing/2014/main" id="{68DC121C-BCD3-67FB-06DE-704CBDD86643}"/>
              </a:ext>
            </a:extLst>
          </p:cNvPr>
          <p:cNvSpPr/>
          <p:nvPr/>
        </p:nvSpPr>
        <p:spPr>
          <a:xfrm>
            <a:off x="1919451" y="2358716"/>
            <a:ext cx="934197" cy="209125"/>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a:solidFill>
                  <a:schemeClr val="tx1"/>
                </a:solidFill>
                <a:latin typeface="標楷體" panose="03000509000000000000" pitchFamily="65" charset="-120"/>
                <a:ea typeface="標楷體" panose="03000509000000000000" pitchFamily="65" charset="-120"/>
              </a:rPr>
              <a:t>目標物種</a:t>
            </a:r>
          </a:p>
        </p:txBody>
      </p:sp>
    </p:spTree>
    <p:extLst>
      <p:ext uri="{BB962C8B-B14F-4D97-AF65-F5344CB8AC3E}">
        <p14:creationId xmlns:p14="http://schemas.microsoft.com/office/powerpoint/2010/main" val="252744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5800" y="484632"/>
            <a:ext cx="7772400" cy="797413"/>
          </a:xfrm>
        </p:spPr>
        <p:txBody>
          <a:bodyPr/>
          <a:lstStyle/>
          <a:p>
            <a:r>
              <a:rPr lang="zh-TW" altLang="en-US" dirty="0">
                <a:latin typeface="標楷體" panose="03000509000000000000" pitchFamily="65" charset="-120"/>
                <a:ea typeface="標楷體" panose="03000509000000000000" pitchFamily="65" charset="-120"/>
              </a:rPr>
              <a:t>申請資格及檢附文件</a:t>
            </a: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1239172035"/>
              </p:ext>
            </p:extLst>
          </p:nvPr>
        </p:nvGraphicFramePr>
        <p:xfrm>
          <a:off x="355272" y="1517716"/>
          <a:ext cx="8433456" cy="4513261"/>
        </p:xfrm>
        <a:graphic>
          <a:graphicData uri="http://schemas.openxmlformats.org/drawingml/2006/table">
            <a:tbl>
              <a:tblPr firstRow="1" bandRow="1">
                <a:tableStyleId>{5C22544A-7EE6-4342-B048-85BDC9FD1C3A}</a:tableStyleId>
              </a:tblPr>
              <a:tblGrid>
                <a:gridCol w="4103606">
                  <a:extLst>
                    <a:ext uri="{9D8B030D-6E8A-4147-A177-3AD203B41FA5}">
                      <a16:colId xmlns:a16="http://schemas.microsoft.com/office/drawing/2014/main" val="129089161"/>
                    </a:ext>
                  </a:extLst>
                </a:gridCol>
                <a:gridCol w="4329850">
                  <a:extLst>
                    <a:ext uri="{9D8B030D-6E8A-4147-A177-3AD203B41FA5}">
                      <a16:colId xmlns:a16="http://schemas.microsoft.com/office/drawing/2014/main" val="934433001"/>
                    </a:ext>
                  </a:extLst>
                </a:gridCol>
              </a:tblGrid>
              <a:tr h="733741">
                <a:tc>
                  <a:txBody>
                    <a:bodyPr/>
                    <a:lstStyle/>
                    <a:p>
                      <a:pPr algn="ctr"/>
                      <a:r>
                        <a:rPr lang="zh-TW" altLang="en-US" sz="3200" dirty="0">
                          <a:latin typeface="標楷體" panose="03000509000000000000" pitchFamily="65" charset="-120"/>
                          <a:ea typeface="標楷體" panose="03000509000000000000" pitchFamily="65" charset="-120"/>
                        </a:rPr>
                        <a:t>申請資格</a:t>
                      </a:r>
                    </a:p>
                  </a:txBody>
                  <a:tcPr anchor="ctr"/>
                </a:tc>
                <a:tc>
                  <a:txBody>
                    <a:bodyPr/>
                    <a:lstStyle/>
                    <a:p>
                      <a:pPr algn="ctr"/>
                      <a:r>
                        <a:rPr lang="zh-TW" altLang="en-US" sz="3200" dirty="0">
                          <a:latin typeface="標楷體" panose="03000509000000000000" pitchFamily="65" charset="-120"/>
                          <a:ea typeface="標楷體" panose="03000509000000000000" pitchFamily="65" charset="-120"/>
                        </a:rPr>
                        <a:t>檢附文件</a:t>
                      </a:r>
                    </a:p>
                  </a:txBody>
                  <a:tcPr anchor="ctr"/>
                </a:tc>
                <a:extLst>
                  <a:ext uri="{0D108BD9-81ED-4DB2-BD59-A6C34878D82A}">
                    <a16:rowId xmlns:a16="http://schemas.microsoft.com/office/drawing/2014/main" val="3070624876"/>
                  </a:ext>
                </a:extLst>
              </a:tr>
              <a:tr h="733741">
                <a:tc>
                  <a:txBody>
                    <a:bodyPr/>
                    <a:lstStyle/>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沿近海漁船之漁業人</a:t>
                      </a:r>
                    </a:p>
                  </a:txBody>
                  <a:tcPr anchor="ctr"/>
                </a:tc>
                <a:tc>
                  <a:txBody>
                    <a:bodyPr/>
                    <a:lstStyle/>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申請海洋漁獲物當航次之卸魚聲明書</a:t>
                      </a:r>
                    </a:p>
                  </a:txBody>
                  <a:tcPr anchor="ctr"/>
                </a:tc>
                <a:extLst>
                  <a:ext uri="{0D108BD9-81ED-4DB2-BD59-A6C34878D82A}">
                    <a16:rowId xmlns:a16="http://schemas.microsoft.com/office/drawing/2014/main" val="1983356259"/>
                  </a:ext>
                </a:extLst>
              </a:tr>
              <a:tr h="733741">
                <a:tc>
                  <a:txBody>
                    <a:bodyPr/>
                    <a:lstStyle/>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遠洋漁船之經營者</a:t>
                      </a:r>
                      <a:endParaRPr lang="en-US" altLang="zh-TW" sz="3200" dirty="0">
                        <a:latin typeface="Calibri" panose="020F0502020204030204" pitchFamily="34" charset="0"/>
                        <a:ea typeface="Calibri" panose="020F0502020204030204" pitchFamily="34" charset="0"/>
                        <a:cs typeface="Calibri" panose="020F0502020204030204" pitchFamily="34" charset="0"/>
                      </a:endParaRPr>
                    </a:p>
                    <a:p>
                      <a:pPr algn="ctr"/>
                      <a:endParaRPr lang="en-US" altLang="zh-TW" sz="3200" dirty="0">
                        <a:latin typeface="Calibri" panose="020F0502020204030204" pitchFamily="34" charset="0"/>
                        <a:ea typeface="Calibri" panose="020F0502020204030204" pitchFamily="34" charset="0"/>
                        <a:cs typeface="Calibri" panose="020F0502020204030204" pitchFamily="34" charset="0"/>
                      </a:endParaRPr>
                    </a:p>
                    <a:p>
                      <a:pPr algn="ctr"/>
                      <a:endParaRPr lang="en-US" altLang="zh-TW" sz="3200" dirty="0">
                        <a:latin typeface="Calibri" panose="020F0502020204030204" pitchFamily="34" charset="0"/>
                        <a:ea typeface="Calibri" panose="020F0502020204030204" pitchFamily="34" charset="0"/>
                        <a:cs typeface="Calibri" panose="020F0502020204030204" pitchFamily="34" charset="0"/>
                      </a:endParaRPr>
                    </a:p>
                  </a:txBody>
                  <a:tcPr anchor="ctr"/>
                </a:tc>
                <a:tc>
                  <a:txBody>
                    <a:bodyPr/>
                    <a:lstStyle/>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申請海洋漁獲物當航次之卸魚聲明收繳通知書</a:t>
                      </a:r>
                    </a:p>
                  </a:txBody>
                  <a:tcPr anchor="ctr"/>
                </a:tc>
                <a:extLst>
                  <a:ext uri="{0D108BD9-81ED-4DB2-BD59-A6C34878D82A}">
                    <a16:rowId xmlns:a16="http://schemas.microsoft.com/office/drawing/2014/main" val="3792956714"/>
                  </a:ext>
                </a:extLst>
              </a:tr>
              <a:tr h="733741">
                <a:tc>
                  <a:txBody>
                    <a:bodyPr/>
                    <a:lstStyle/>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定置漁業權之漁業人</a:t>
                      </a:r>
                    </a:p>
                  </a:txBody>
                  <a:tcPr anchor="ctr"/>
                </a:tc>
                <a:tc>
                  <a:txBody>
                    <a:bodyPr/>
                    <a:lstStyle/>
                    <a:p>
                      <a:pPr marL="514350" indent="-514350" algn="l">
                        <a:buFont typeface="+mj-lt"/>
                        <a:buAutoNum type="arabicPeriod"/>
                      </a:pPr>
                      <a:r>
                        <a:rPr lang="zh-TW" altLang="en-US" sz="2600" dirty="0">
                          <a:latin typeface="Calibri" panose="020F0502020204030204" pitchFamily="34" charset="0"/>
                          <a:ea typeface="標楷體" panose="03000509000000000000" pitchFamily="65" charset="-120"/>
                          <a:cs typeface="Calibri" panose="020F0502020204030204" pitchFamily="34" charset="0"/>
                        </a:rPr>
                        <a:t>定置漁業權漁業執照影本</a:t>
                      </a:r>
                      <a:endParaRPr lang="en-US" altLang="zh-TW" sz="2600" dirty="0">
                        <a:latin typeface="Calibri" panose="020F0502020204030204" pitchFamily="34" charset="0"/>
                        <a:ea typeface="Calibri" panose="020F0502020204030204" pitchFamily="34" charset="0"/>
                        <a:cs typeface="Calibri" panose="020F0502020204030204" pitchFamily="34" charset="0"/>
                      </a:endParaRPr>
                    </a:p>
                    <a:p>
                      <a:pPr marL="514350" indent="-514350" algn="l">
                        <a:buFont typeface="+mj-lt"/>
                        <a:buAutoNum type="arabicPeriod"/>
                      </a:pPr>
                      <a:r>
                        <a:rPr lang="zh-TW" altLang="en-US" sz="2600" dirty="0">
                          <a:latin typeface="Calibri" panose="020F0502020204030204" pitchFamily="34" charset="0"/>
                          <a:ea typeface="標楷體" panose="03000509000000000000" pitchFamily="65" charset="-120"/>
                          <a:cs typeface="Calibri" panose="020F0502020204030204" pitchFamily="34" charset="0"/>
                        </a:rPr>
                        <a:t>登錄定置網漁業查報系統   紀錄之證明資料</a:t>
                      </a:r>
                    </a:p>
                  </a:txBody>
                  <a:tcPr anchor="ctr"/>
                </a:tc>
                <a:extLst>
                  <a:ext uri="{0D108BD9-81ED-4DB2-BD59-A6C34878D82A}">
                    <a16:rowId xmlns:a16="http://schemas.microsoft.com/office/drawing/2014/main" val="97895370"/>
                  </a:ext>
                </a:extLst>
              </a:tr>
            </a:tbl>
          </a:graphicData>
        </a:graphic>
      </p:graphicFrame>
      <p:sp>
        <p:nvSpPr>
          <p:cNvPr id="5" name="圓角矩形 4"/>
          <p:cNvSpPr/>
          <p:nvPr/>
        </p:nvSpPr>
        <p:spPr>
          <a:xfrm>
            <a:off x="537326" y="3742441"/>
            <a:ext cx="3902697" cy="791851"/>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文字方塊 5"/>
          <p:cNvSpPr txBox="1"/>
          <p:nvPr/>
        </p:nvSpPr>
        <p:spPr>
          <a:xfrm>
            <a:off x="537326" y="3784423"/>
            <a:ext cx="3784865" cy="707886"/>
          </a:xfrm>
          <a:prstGeom prst="rect">
            <a:avLst/>
          </a:prstGeom>
          <a:noFill/>
        </p:spPr>
        <p:txBody>
          <a:bodyPr wrap="square" rtlCol="0">
            <a:spAutoFit/>
          </a:bodyPr>
          <a:lstStyle/>
          <a:p>
            <a:pPr algn="ctr"/>
            <a:r>
              <a:rPr lang="zh-TW" altLang="en-US" sz="2000" dirty="0">
                <a:latin typeface="標楷體" panose="03000509000000000000" pitchFamily="65" charset="-120"/>
                <a:ea typeface="標楷體" panose="03000509000000000000" pitchFamily="65" charset="-120"/>
              </a:rPr>
              <a:t>應於電子漁獲回報系統</a:t>
            </a:r>
            <a:endParaRPr lang="en-US" altLang="zh-TW" sz="2000" dirty="0">
              <a:latin typeface="標楷體" panose="03000509000000000000" pitchFamily="65" charset="-120"/>
              <a:ea typeface="標楷體" panose="03000509000000000000" pitchFamily="65" charset="-120"/>
            </a:endParaRPr>
          </a:p>
          <a:p>
            <a:pPr algn="ctr"/>
            <a:r>
              <a:rPr lang="zh-TW" altLang="en-US" sz="2000" dirty="0">
                <a:latin typeface="標楷體" panose="03000509000000000000" pitchFamily="65" charset="-120"/>
                <a:ea typeface="標楷體" panose="03000509000000000000" pitchFamily="65" charset="-120"/>
              </a:rPr>
              <a:t>確實填寫申請之漁獲物種及數量</a:t>
            </a:r>
          </a:p>
        </p:txBody>
      </p:sp>
    </p:spTree>
    <p:extLst>
      <p:ext uri="{BB962C8B-B14F-4D97-AF65-F5344CB8AC3E}">
        <p14:creationId xmlns:p14="http://schemas.microsoft.com/office/powerpoint/2010/main" val="264774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3809773811"/>
              </p:ext>
            </p:extLst>
          </p:nvPr>
        </p:nvGraphicFramePr>
        <p:xfrm>
          <a:off x="355272" y="1517716"/>
          <a:ext cx="8433456" cy="4787581"/>
        </p:xfrm>
        <a:graphic>
          <a:graphicData uri="http://schemas.openxmlformats.org/drawingml/2006/table">
            <a:tbl>
              <a:tblPr firstRow="1" bandRow="1">
                <a:tableStyleId>{5C22544A-7EE6-4342-B048-85BDC9FD1C3A}</a:tableStyleId>
              </a:tblPr>
              <a:tblGrid>
                <a:gridCol w="4113033">
                  <a:extLst>
                    <a:ext uri="{9D8B030D-6E8A-4147-A177-3AD203B41FA5}">
                      <a16:colId xmlns:a16="http://schemas.microsoft.com/office/drawing/2014/main" val="129089161"/>
                    </a:ext>
                  </a:extLst>
                </a:gridCol>
                <a:gridCol w="4320423">
                  <a:extLst>
                    <a:ext uri="{9D8B030D-6E8A-4147-A177-3AD203B41FA5}">
                      <a16:colId xmlns:a16="http://schemas.microsoft.com/office/drawing/2014/main" val="934433001"/>
                    </a:ext>
                  </a:extLst>
                </a:gridCol>
              </a:tblGrid>
              <a:tr h="733741">
                <a:tc>
                  <a:txBody>
                    <a:bodyPr/>
                    <a:lstStyle/>
                    <a:p>
                      <a:pPr algn="ctr"/>
                      <a:r>
                        <a:rPr lang="zh-TW" altLang="en-US" sz="3200" dirty="0">
                          <a:latin typeface="標楷體" panose="03000509000000000000" pitchFamily="65" charset="-120"/>
                          <a:ea typeface="標楷體" panose="03000509000000000000" pitchFamily="65" charset="-120"/>
                        </a:rPr>
                        <a:t>申請資格</a:t>
                      </a:r>
                    </a:p>
                  </a:txBody>
                  <a:tcPr anchor="ctr"/>
                </a:tc>
                <a:tc>
                  <a:txBody>
                    <a:bodyPr/>
                    <a:lstStyle/>
                    <a:p>
                      <a:pPr algn="ctr"/>
                      <a:r>
                        <a:rPr lang="zh-TW" altLang="en-US" sz="3200" dirty="0">
                          <a:latin typeface="標楷體" panose="03000509000000000000" pitchFamily="65" charset="-120"/>
                          <a:ea typeface="標楷體" panose="03000509000000000000" pitchFamily="65" charset="-120"/>
                        </a:rPr>
                        <a:t>檢附文件</a:t>
                      </a:r>
                    </a:p>
                  </a:txBody>
                  <a:tcPr anchor="ctr"/>
                </a:tc>
                <a:extLst>
                  <a:ext uri="{0D108BD9-81ED-4DB2-BD59-A6C34878D82A}">
                    <a16:rowId xmlns:a16="http://schemas.microsoft.com/office/drawing/2014/main" val="3070624876"/>
                  </a:ext>
                </a:extLst>
              </a:tr>
              <a:tr h="733741">
                <a:tc>
                  <a:txBody>
                    <a:bodyPr/>
                    <a:lstStyle/>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養殖漁業管理系統</a:t>
                      </a:r>
                      <a:endParaRPr lang="en-US" altLang="zh-TW" sz="3200" dirty="0">
                        <a:latin typeface="Calibri" panose="020F0502020204030204" pitchFamily="34" charset="0"/>
                        <a:ea typeface="標楷體" panose="03000509000000000000" pitchFamily="65" charset="-120"/>
                        <a:cs typeface="Calibri" panose="020F0502020204030204" pitchFamily="34" charset="0"/>
                      </a:endParaRPr>
                    </a:p>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登錄有案之養殖業者</a:t>
                      </a:r>
                    </a:p>
                  </a:txBody>
                  <a:tcPr anchor="ctr"/>
                </a:tc>
                <a:tc>
                  <a:txBody>
                    <a:bodyPr/>
                    <a:lstStyle/>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養殖漁業放養量</a:t>
                      </a:r>
                      <a:endParaRPr lang="en-US" altLang="zh-TW" sz="2800" dirty="0">
                        <a:latin typeface="Calibri" panose="020F0502020204030204" pitchFamily="34" charset="0"/>
                        <a:ea typeface="Calibri" panose="020F0502020204030204" pitchFamily="34" charset="0"/>
                        <a:cs typeface="Calibri" panose="020F0502020204030204" pitchFamily="34" charset="0"/>
                      </a:endParaRPr>
                    </a:p>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申（查）報之資料</a:t>
                      </a:r>
                    </a:p>
                  </a:txBody>
                  <a:tcPr anchor="ctr"/>
                </a:tc>
                <a:extLst>
                  <a:ext uri="{0D108BD9-81ED-4DB2-BD59-A6C34878D82A}">
                    <a16:rowId xmlns:a16="http://schemas.microsoft.com/office/drawing/2014/main" val="1983356259"/>
                  </a:ext>
                </a:extLst>
              </a:tr>
              <a:tr h="733741">
                <a:tc rowSpan="2">
                  <a:txBody>
                    <a:bodyPr/>
                    <a:lstStyle/>
                    <a:p>
                      <a:pPr algn="ctr"/>
                      <a:r>
                        <a:rPr lang="zh-TW" altLang="en-US" sz="3200" dirty="0">
                          <a:latin typeface="Calibri" panose="020F0502020204030204" pitchFamily="34" charset="0"/>
                          <a:ea typeface="標楷體" panose="03000509000000000000" pitchFamily="65" charset="-120"/>
                          <a:cs typeface="Calibri" panose="020F0502020204030204" pitchFamily="34" charset="0"/>
                        </a:rPr>
                        <a:t>出口業者</a:t>
                      </a:r>
                      <a:endParaRPr lang="en-US" altLang="zh-TW" sz="3200" dirty="0">
                        <a:latin typeface="Calibri" panose="020F0502020204030204" pitchFamily="34" charset="0"/>
                        <a:ea typeface="Calibri" panose="020F0502020204030204" pitchFamily="34" charset="0"/>
                        <a:cs typeface="Calibri" panose="020F0502020204030204" pitchFamily="34" charset="0"/>
                      </a:endParaRPr>
                    </a:p>
                    <a:p>
                      <a:pPr algn="ctr"/>
                      <a:endParaRPr lang="en-US" altLang="zh-TW" sz="3200" dirty="0">
                        <a:latin typeface="Calibri" panose="020F0502020204030204" pitchFamily="34" charset="0"/>
                        <a:ea typeface="Calibri" panose="020F0502020204030204" pitchFamily="34" charset="0"/>
                        <a:cs typeface="Calibri" panose="020F0502020204030204" pitchFamily="34" charset="0"/>
                      </a:endParaRPr>
                    </a:p>
                    <a:p>
                      <a:pPr algn="ctr"/>
                      <a:endParaRPr lang="en-US" altLang="zh-TW" sz="3200" dirty="0">
                        <a:latin typeface="Calibri" panose="020F0502020204030204" pitchFamily="34" charset="0"/>
                        <a:ea typeface="Calibri" panose="020F0502020204030204" pitchFamily="34" charset="0"/>
                        <a:cs typeface="Calibri" panose="020F0502020204030204" pitchFamily="34" charset="0"/>
                      </a:endParaRPr>
                    </a:p>
                    <a:p>
                      <a:pPr algn="ctr"/>
                      <a:endParaRPr lang="zh-TW" altLang="en-US" sz="320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algn="l"/>
                      <a:r>
                        <a:rPr lang="zh-TW" altLang="en-US" sz="2500" dirty="0">
                          <a:latin typeface="Calibri" panose="020F0502020204030204" pitchFamily="34" charset="0"/>
                          <a:ea typeface="標楷體" panose="03000509000000000000" pitchFamily="65" charset="-120"/>
                          <a:cs typeface="Calibri" panose="020F0502020204030204" pitchFamily="34" charset="0"/>
                        </a:rPr>
                        <a:t>依漁獲物種之捕獲來源，檢附</a:t>
                      </a:r>
                      <a:endParaRPr lang="en-US" altLang="zh-TW" sz="2500" dirty="0">
                        <a:latin typeface="Calibri" panose="020F0502020204030204" pitchFamily="34" charset="0"/>
                        <a:ea typeface="Calibri" panose="020F0502020204030204" pitchFamily="34" charset="0"/>
                        <a:cs typeface="Calibri" panose="020F0502020204030204" pitchFamily="34" charset="0"/>
                      </a:endParaRPr>
                    </a:p>
                    <a:p>
                      <a:pPr marL="514350" indent="-514350" algn="l">
                        <a:buFont typeface="+mj-lt"/>
                        <a:buAutoNum type="arabicPeriod"/>
                      </a:pPr>
                      <a:r>
                        <a:rPr lang="zh-TW" altLang="en-US" sz="2600" dirty="0">
                          <a:latin typeface="Calibri" panose="020F0502020204030204" pitchFamily="34" charset="0"/>
                          <a:ea typeface="標楷體" panose="03000509000000000000" pitchFamily="65" charset="-120"/>
                          <a:cs typeface="Calibri" panose="020F0502020204030204" pitchFamily="34" charset="0"/>
                        </a:rPr>
                        <a:t>前四款規定之文件</a:t>
                      </a:r>
                      <a:endParaRPr lang="en-US" altLang="zh-TW" sz="2600" dirty="0">
                        <a:latin typeface="Calibri" panose="020F0502020204030204" pitchFamily="34" charset="0"/>
                        <a:ea typeface="Calibri" panose="020F0502020204030204" pitchFamily="34" charset="0"/>
                        <a:cs typeface="Calibri" panose="020F0502020204030204" pitchFamily="34" charset="0"/>
                      </a:endParaRPr>
                    </a:p>
                    <a:p>
                      <a:pPr marL="514350" indent="-514350" algn="l">
                        <a:buFont typeface="+mj-lt"/>
                        <a:buAutoNum type="arabicPeriod"/>
                      </a:pPr>
                      <a:r>
                        <a:rPr lang="zh-TW" altLang="en-US" sz="2600" dirty="0">
                          <a:latin typeface="Calibri" panose="020F0502020204030204" pitchFamily="34" charset="0"/>
                          <a:ea typeface="標楷體" panose="03000509000000000000" pitchFamily="65" charset="-120"/>
                          <a:cs typeface="Calibri" panose="020F0502020204030204" pitchFamily="34" charset="0"/>
                        </a:rPr>
                        <a:t>魚市場交易之計價單等交易證明文件</a:t>
                      </a:r>
                    </a:p>
                  </a:txBody>
                  <a:tcPr anchor="ctr"/>
                </a:tc>
                <a:extLst>
                  <a:ext uri="{0D108BD9-81ED-4DB2-BD59-A6C34878D82A}">
                    <a16:rowId xmlns:a16="http://schemas.microsoft.com/office/drawing/2014/main" val="3792956714"/>
                  </a:ext>
                </a:extLst>
              </a:tr>
              <a:tr h="733741">
                <a:tc vMerge="1">
                  <a:txBody>
                    <a:bodyPr/>
                    <a:lstStyle/>
                    <a:p>
                      <a:pPr algn="ctr"/>
                      <a:endParaRPr lang="zh-TW" altLang="en-US" sz="3200" dirty="0">
                        <a:latin typeface="標楷體" panose="03000509000000000000" pitchFamily="65" charset="-120"/>
                        <a:ea typeface="標楷體" panose="03000509000000000000" pitchFamily="65" charset="-120"/>
                      </a:endParaRPr>
                    </a:p>
                  </a:txBody>
                  <a:tcPr anchor="ctr"/>
                </a:tc>
                <a:tc>
                  <a:txBody>
                    <a:bodyPr/>
                    <a:lstStyle/>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出口調製水產品，檢附</a:t>
                      </a:r>
                      <a:endParaRPr lang="en-US" altLang="zh-TW" sz="2800" dirty="0">
                        <a:latin typeface="Calibri" panose="020F0502020204030204" pitchFamily="34" charset="0"/>
                        <a:ea typeface="標楷體" panose="03000509000000000000" pitchFamily="65" charset="-120"/>
                        <a:cs typeface="Calibri" panose="020F0502020204030204" pitchFamily="34" charset="0"/>
                      </a:endParaRPr>
                    </a:p>
                    <a:p>
                      <a:pPr algn="l"/>
                      <a:r>
                        <a:rPr lang="zh-TW" altLang="en-US" sz="2800" dirty="0">
                          <a:latin typeface="Calibri" panose="020F0502020204030204" pitchFamily="34" charset="0"/>
                          <a:ea typeface="標楷體" panose="03000509000000000000" pitchFamily="65" charset="-120"/>
                          <a:cs typeface="Calibri" panose="020F0502020204030204" pitchFamily="34" charset="0"/>
                        </a:rPr>
                        <a:t>加工製成說明資料</a:t>
                      </a:r>
                      <a:endParaRPr lang="en-US" altLang="zh-TW" sz="2800" dirty="0">
                        <a:latin typeface="Calibri" panose="020F0502020204030204" pitchFamily="34" charset="0"/>
                        <a:ea typeface="Calibri" panose="020F0502020204030204" pitchFamily="34" charset="0"/>
                        <a:cs typeface="Calibri" panose="020F0502020204030204" pitchFamily="34" charset="0"/>
                      </a:endParaRPr>
                    </a:p>
                    <a:p>
                      <a:pPr algn="l"/>
                      <a:r>
                        <a:rPr lang="zh-TW" altLang="en-US" sz="2500" dirty="0">
                          <a:latin typeface="Calibri" panose="020F0502020204030204" pitchFamily="34" charset="0"/>
                          <a:ea typeface="標楷體" panose="03000509000000000000" pitchFamily="65" charset="-120"/>
                          <a:cs typeface="Calibri" panose="020F0502020204030204" pitchFamily="34" charset="0"/>
                        </a:rPr>
                        <a:t>（內容應敘明製成率及使用率）</a:t>
                      </a:r>
                    </a:p>
                  </a:txBody>
                  <a:tcPr anchor="ctr"/>
                </a:tc>
                <a:extLst>
                  <a:ext uri="{0D108BD9-81ED-4DB2-BD59-A6C34878D82A}">
                    <a16:rowId xmlns:a16="http://schemas.microsoft.com/office/drawing/2014/main" val="97895370"/>
                  </a:ext>
                </a:extLst>
              </a:tr>
            </a:tbl>
          </a:graphicData>
        </a:graphic>
      </p:graphicFrame>
      <p:sp>
        <p:nvSpPr>
          <p:cNvPr id="2" name="標題 1"/>
          <p:cNvSpPr>
            <a:spLocks noGrp="1"/>
          </p:cNvSpPr>
          <p:nvPr>
            <p:ph type="title"/>
          </p:nvPr>
        </p:nvSpPr>
        <p:spPr>
          <a:xfrm>
            <a:off x="685800" y="484632"/>
            <a:ext cx="7772400" cy="797413"/>
          </a:xfrm>
        </p:spPr>
        <p:txBody>
          <a:bodyPr/>
          <a:lstStyle/>
          <a:p>
            <a:r>
              <a:rPr lang="zh-TW" altLang="en-US" dirty="0">
                <a:latin typeface="標楷體" panose="03000509000000000000" pitchFamily="65" charset="-120"/>
                <a:ea typeface="標楷體" panose="03000509000000000000" pitchFamily="65" charset="-120"/>
              </a:rPr>
              <a:t>申請資格及檢附文件</a:t>
            </a:r>
          </a:p>
        </p:txBody>
      </p:sp>
      <p:sp>
        <p:nvSpPr>
          <p:cNvPr id="7" name="圓角矩形 6"/>
          <p:cNvSpPr/>
          <p:nvPr/>
        </p:nvSpPr>
        <p:spPr>
          <a:xfrm>
            <a:off x="427317" y="4427102"/>
            <a:ext cx="3991360" cy="1385718"/>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文字方塊 5"/>
          <p:cNvSpPr txBox="1"/>
          <p:nvPr/>
        </p:nvSpPr>
        <p:spPr>
          <a:xfrm>
            <a:off x="379287" y="4612130"/>
            <a:ext cx="4039390" cy="1015663"/>
          </a:xfrm>
          <a:prstGeom prst="rect">
            <a:avLst/>
          </a:prstGeom>
          <a:noFill/>
        </p:spPr>
        <p:txBody>
          <a:bodyPr wrap="square" rtlCol="0">
            <a:spAutoFit/>
          </a:bodyPr>
          <a:lstStyle/>
          <a:p>
            <a:pPr algn="ctr"/>
            <a:r>
              <a:rPr lang="zh-TW" altLang="en-US" sz="2000" dirty="0">
                <a:latin typeface="標楷體" panose="03000509000000000000" pitchFamily="65" charset="-120"/>
                <a:ea typeface="標楷體" panose="03000509000000000000" pitchFamily="65" charset="-120"/>
              </a:rPr>
              <a:t>係出口遠洋漁業漁獲物或漁產品者應符合「遠洋漁業漁獲物或漁產品出口業者核准及管理辦法」規定</a:t>
            </a:r>
          </a:p>
        </p:txBody>
      </p:sp>
    </p:spTree>
    <p:extLst>
      <p:ext uri="{BB962C8B-B14F-4D97-AF65-F5344CB8AC3E}">
        <p14:creationId xmlns:p14="http://schemas.microsoft.com/office/powerpoint/2010/main" val="2780685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圓角矩形 5"/>
          <p:cNvSpPr/>
          <p:nvPr/>
        </p:nvSpPr>
        <p:spPr>
          <a:xfrm>
            <a:off x="762575" y="74349"/>
            <a:ext cx="3947077" cy="110400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841233" y="161654"/>
            <a:ext cx="7087908" cy="929389"/>
          </a:xfrm>
        </p:spPr>
        <p:txBody>
          <a:bodyPr>
            <a:noAutofit/>
          </a:bodyPr>
          <a:lstStyle/>
          <a:p>
            <a:r>
              <a:rPr lang="zh-TW" altLang="en-US" sz="3600" dirty="0">
                <a:latin typeface="標楷體" panose="03000509000000000000" pitchFamily="65" charset="-120"/>
                <a:ea typeface="標楷體" panose="03000509000000000000" pitchFamily="65" charset="-120"/>
              </a:rPr>
              <a:t>申請人應填具文件</a:t>
            </a:r>
            <a:br>
              <a:rPr lang="en-US" altLang="zh-TW" sz="3600" dirty="0">
                <a:latin typeface="標楷體" panose="03000509000000000000" pitchFamily="65" charset="-120"/>
                <a:ea typeface="標楷體" panose="03000509000000000000" pitchFamily="65" charset="-120"/>
              </a:rPr>
            </a:br>
            <a:r>
              <a:rPr lang="en-US" altLang="zh-TW" sz="3200" dirty="0">
                <a:latin typeface="Calibri" panose="020F0502020204030204" pitchFamily="34" charset="0"/>
                <a:ea typeface="Calibri" panose="020F0502020204030204" pitchFamily="34" charset="0"/>
                <a:cs typeface="Calibri" panose="020F0502020204030204" pitchFamily="34" charset="0"/>
              </a:rPr>
              <a:t>1. </a:t>
            </a:r>
            <a:r>
              <a:rPr lang="zh-TW" altLang="en-US" sz="3200" dirty="0">
                <a:latin typeface="Calibri" panose="020F0502020204030204" pitchFamily="34" charset="0"/>
                <a:ea typeface="標楷體" panose="03000509000000000000" pitchFamily="65" charset="-120"/>
                <a:cs typeface="Calibri" panose="020F0502020204030204" pitchFamily="34" charset="0"/>
              </a:rPr>
              <a:t>申請書（上半部）</a:t>
            </a:r>
          </a:p>
        </p:txBody>
      </p:sp>
      <p:pic>
        <p:nvPicPr>
          <p:cNvPr id="5" name="圖片 4"/>
          <p:cNvPicPr>
            <a:picLocks noChangeAspect="1"/>
          </p:cNvPicPr>
          <p:nvPr/>
        </p:nvPicPr>
        <p:blipFill rotWithShape="1">
          <a:blip r:embed="rId2">
            <a:extLst>
              <a:ext uri="{28A0092B-C50C-407E-A947-70E740481C1C}">
                <a14:useLocalDpi xmlns:a14="http://schemas.microsoft.com/office/drawing/2010/main" val="0"/>
              </a:ext>
            </a:extLst>
          </a:blip>
          <a:srcRect l="2165" r="2371"/>
          <a:stretch/>
        </p:blipFill>
        <p:spPr>
          <a:xfrm>
            <a:off x="443602" y="1178351"/>
            <a:ext cx="8256796" cy="5679649"/>
          </a:xfrm>
          <a:prstGeom prst="rect">
            <a:avLst/>
          </a:prstGeom>
        </p:spPr>
      </p:pic>
    </p:spTree>
    <p:extLst>
      <p:ext uri="{BB962C8B-B14F-4D97-AF65-F5344CB8AC3E}">
        <p14:creationId xmlns:p14="http://schemas.microsoft.com/office/powerpoint/2010/main" val="1404996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圓角矩形 5"/>
          <p:cNvSpPr/>
          <p:nvPr/>
        </p:nvSpPr>
        <p:spPr>
          <a:xfrm>
            <a:off x="762575" y="74349"/>
            <a:ext cx="3947077" cy="110400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841233" y="161654"/>
            <a:ext cx="7087908" cy="929389"/>
          </a:xfrm>
        </p:spPr>
        <p:txBody>
          <a:bodyPr>
            <a:noAutofit/>
          </a:bodyPr>
          <a:lstStyle/>
          <a:p>
            <a:r>
              <a:rPr lang="zh-TW" altLang="en-US" sz="3600" dirty="0">
                <a:latin typeface="標楷體" panose="03000509000000000000" pitchFamily="65" charset="-120"/>
                <a:ea typeface="標楷體" panose="03000509000000000000" pitchFamily="65" charset="-120"/>
              </a:rPr>
              <a:t>申請人應填具文件</a:t>
            </a:r>
            <a:br>
              <a:rPr lang="en-US" altLang="zh-TW" sz="3600" dirty="0">
                <a:latin typeface="標楷體" panose="03000509000000000000" pitchFamily="65" charset="-120"/>
                <a:ea typeface="標楷體" panose="03000509000000000000" pitchFamily="65" charset="-120"/>
              </a:rPr>
            </a:br>
            <a:r>
              <a:rPr lang="en-US" altLang="zh-TW" sz="3200" dirty="0">
                <a:latin typeface="Calibri" panose="020F0502020204030204" pitchFamily="34" charset="0"/>
                <a:ea typeface="Calibri" panose="020F0502020204030204" pitchFamily="34" charset="0"/>
                <a:cs typeface="Calibri" panose="020F0502020204030204" pitchFamily="34" charset="0"/>
              </a:rPr>
              <a:t>1. </a:t>
            </a:r>
            <a:r>
              <a:rPr lang="zh-TW" altLang="en-US" sz="3200" dirty="0">
                <a:latin typeface="標楷體" panose="03000509000000000000" pitchFamily="65" charset="-120"/>
                <a:ea typeface="標楷體" panose="03000509000000000000" pitchFamily="65" charset="-120"/>
              </a:rPr>
              <a:t>申請書（下半部）</a:t>
            </a:r>
          </a:p>
        </p:txBody>
      </p:sp>
      <p:pic>
        <p:nvPicPr>
          <p:cNvPr id="7" name="圖片 6"/>
          <p:cNvPicPr>
            <a:picLocks noChangeAspect="1"/>
          </p:cNvPicPr>
          <p:nvPr/>
        </p:nvPicPr>
        <p:blipFill rotWithShape="1">
          <a:blip r:embed="rId2">
            <a:extLst>
              <a:ext uri="{28A0092B-C50C-407E-A947-70E740481C1C}">
                <a14:useLocalDpi xmlns:a14="http://schemas.microsoft.com/office/drawing/2010/main" val="0"/>
              </a:ext>
            </a:extLst>
          </a:blip>
          <a:srcRect l="1753" t="349" r="1650" b="2744"/>
          <a:stretch/>
        </p:blipFill>
        <p:spPr>
          <a:xfrm>
            <a:off x="443602" y="1253765"/>
            <a:ext cx="8289456" cy="5590095"/>
          </a:xfrm>
          <a:prstGeom prst="rect">
            <a:avLst/>
          </a:prstGeom>
        </p:spPr>
      </p:pic>
    </p:spTree>
    <p:extLst>
      <p:ext uri="{BB962C8B-B14F-4D97-AF65-F5344CB8AC3E}">
        <p14:creationId xmlns:p14="http://schemas.microsoft.com/office/powerpoint/2010/main" val="1815927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圓角矩形 5"/>
          <p:cNvSpPr/>
          <p:nvPr/>
        </p:nvSpPr>
        <p:spPr>
          <a:xfrm>
            <a:off x="762576" y="74349"/>
            <a:ext cx="5534530" cy="110400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841233" y="161654"/>
            <a:ext cx="7087908" cy="929389"/>
          </a:xfrm>
        </p:spPr>
        <p:txBody>
          <a:bodyPr>
            <a:noAutofit/>
          </a:bodyPr>
          <a:lstStyle/>
          <a:p>
            <a:r>
              <a:rPr lang="zh-TW" altLang="en-US" sz="3600" dirty="0">
                <a:latin typeface="標楷體" panose="03000509000000000000" pitchFamily="65" charset="-120"/>
                <a:ea typeface="標楷體" panose="03000509000000000000" pitchFamily="65" charset="-120"/>
              </a:rPr>
              <a:t>申請人應填具文件</a:t>
            </a:r>
            <a:br>
              <a:rPr lang="en-US" altLang="zh-TW" sz="4000" dirty="0">
                <a:latin typeface="標楷體" panose="03000509000000000000" pitchFamily="65" charset="-120"/>
                <a:ea typeface="標楷體" panose="03000509000000000000" pitchFamily="65" charset="-120"/>
              </a:rPr>
            </a:br>
            <a:r>
              <a:rPr lang="en-US" altLang="zh-TW" sz="3200" dirty="0">
                <a:latin typeface="Calibri" panose="020F0502020204030204" pitchFamily="34" charset="0"/>
                <a:ea typeface="Calibri" panose="020F0502020204030204" pitchFamily="34" charset="0"/>
                <a:cs typeface="Calibri" panose="020F0502020204030204" pitchFamily="34" charset="0"/>
              </a:rPr>
              <a:t>2. </a:t>
            </a:r>
            <a:r>
              <a:rPr lang="zh-TW" altLang="en-US" sz="3200" dirty="0">
                <a:latin typeface="標楷體" panose="03000509000000000000" pitchFamily="65" charset="-120"/>
                <a:ea typeface="標楷體" panose="03000509000000000000" pitchFamily="65" charset="-120"/>
              </a:rPr>
              <a:t>輸美資格證明書（上半部）</a:t>
            </a:r>
          </a:p>
        </p:txBody>
      </p:sp>
      <p:pic>
        <p:nvPicPr>
          <p:cNvPr id="5" name="圖片 4"/>
          <p:cNvPicPr>
            <a:picLocks noChangeAspect="1"/>
          </p:cNvPicPr>
          <p:nvPr/>
        </p:nvPicPr>
        <p:blipFill rotWithShape="1">
          <a:blip r:embed="rId2">
            <a:extLst>
              <a:ext uri="{28A0092B-C50C-407E-A947-70E740481C1C}">
                <a14:useLocalDpi xmlns:a14="http://schemas.microsoft.com/office/drawing/2010/main" val="0"/>
              </a:ext>
            </a:extLst>
          </a:blip>
          <a:srcRect l="412" t="1802" r="515"/>
          <a:stretch/>
        </p:blipFill>
        <p:spPr>
          <a:xfrm>
            <a:off x="144350" y="1178351"/>
            <a:ext cx="8855300" cy="5477281"/>
          </a:xfrm>
          <a:prstGeom prst="rect">
            <a:avLst/>
          </a:prstGeom>
        </p:spPr>
      </p:pic>
      <p:sp>
        <p:nvSpPr>
          <p:cNvPr id="4" name="圓角矩形 12">
            <a:extLst>
              <a:ext uri="{FF2B5EF4-FFF2-40B4-BE49-F238E27FC236}">
                <a16:creationId xmlns:a16="http://schemas.microsoft.com/office/drawing/2014/main" id="{D4E54E14-44A9-920F-91EE-A419B3CB4A31}"/>
              </a:ext>
            </a:extLst>
          </p:cNvPr>
          <p:cNvSpPr/>
          <p:nvPr/>
        </p:nvSpPr>
        <p:spPr>
          <a:xfrm>
            <a:off x="4253098" y="4459533"/>
            <a:ext cx="851895" cy="518867"/>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chemeClr val="tx1"/>
                </a:solidFill>
                <a:latin typeface="標楷體" panose="03000509000000000000" pitchFamily="65" charset="-120"/>
                <a:ea typeface="標楷體" panose="03000509000000000000" pitchFamily="65" charset="-120"/>
              </a:rPr>
              <a:t>重量</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公斤</a:t>
            </a:r>
            <a:r>
              <a:rPr lang="en-US" altLang="zh-TW" dirty="0">
                <a:solidFill>
                  <a:schemeClr val="tx1"/>
                </a:solidFill>
                <a:latin typeface="標楷體" panose="03000509000000000000" pitchFamily="65" charset="-120"/>
                <a:ea typeface="標楷體" panose="03000509000000000000" pitchFamily="65" charset="-120"/>
              </a:rPr>
              <a:t>)</a:t>
            </a:r>
            <a:endParaRPr lang="zh-TW" altLang="en-US" dirty="0">
              <a:solidFill>
                <a:schemeClr val="tx1"/>
              </a:solidFill>
              <a:latin typeface="標楷體" panose="03000509000000000000" pitchFamily="65" charset="-120"/>
              <a:ea typeface="標楷體" panose="03000509000000000000" pitchFamily="65" charset="-120"/>
            </a:endParaRPr>
          </a:p>
        </p:txBody>
      </p:sp>
      <p:sp>
        <p:nvSpPr>
          <p:cNvPr id="7" name="圓角矩形 12">
            <a:extLst>
              <a:ext uri="{FF2B5EF4-FFF2-40B4-BE49-F238E27FC236}">
                <a16:creationId xmlns:a16="http://schemas.microsoft.com/office/drawing/2014/main" id="{41085D1D-1311-6DBD-7BF5-A1091CCD9881}"/>
              </a:ext>
            </a:extLst>
          </p:cNvPr>
          <p:cNvSpPr/>
          <p:nvPr/>
        </p:nvSpPr>
        <p:spPr>
          <a:xfrm>
            <a:off x="5172389" y="4459532"/>
            <a:ext cx="1174624" cy="32272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chemeClr val="tx1"/>
                </a:solidFill>
                <a:latin typeface="標楷體" panose="03000509000000000000" pitchFamily="65" charset="-120"/>
                <a:ea typeface="標楷體" panose="03000509000000000000" pitchFamily="65" charset="-120"/>
              </a:rPr>
              <a:t>使用漁具</a:t>
            </a:r>
          </a:p>
        </p:txBody>
      </p:sp>
      <p:sp>
        <p:nvSpPr>
          <p:cNvPr id="8" name="圓角矩形 12">
            <a:extLst>
              <a:ext uri="{FF2B5EF4-FFF2-40B4-BE49-F238E27FC236}">
                <a16:creationId xmlns:a16="http://schemas.microsoft.com/office/drawing/2014/main" id="{D9435C01-DBC0-89A7-C7E1-D509FB90F470}"/>
              </a:ext>
            </a:extLst>
          </p:cNvPr>
          <p:cNvSpPr/>
          <p:nvPr/>
        </p:nvSpPr>
        <p:spPr>
          <a:xfrm>
            <a:off x="304801" y="4459532"/>
            <a:ext cx="3832298" cy="32272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chemeClr val="tx1"/>
                </a:solidFill>
                <a:latin typeface="標楷體" panose="03000509000000000000" pitchFamily="65" charset="-120"/>
                <a:ea typeface="標楷體" panose="03000509000000000000" pitchFamily="65" charset="-120"/>
              </a:rPr>
              <a:t>美國貨號、物種描述及產品型態</a:t>
            </a:r>
          </a:p>
        </p:txBody>
      </p:sp>
      <p:sp>
        <p:nvSpPr>
          <p:cNvPr id="9" name="圓角矩形 12">
            <a:extLst>
              <a:ext uri="{FF2B5EF4-FFF2-40B4-BE49-F238E27FC236}">
                <a16:creationId xmlns:a16="http://schemas.microsoft.com/office/drawing/2014/main" id="{BD32D6C0-C71F-83F8-4F1A-4870FE2DE520}"/>
              </a:ext>
            </a:extLst>
          </p:cNvPr>
          <p:cNvSpPr/>
          <p:nvPr/>
        </p:nvSpPr>
        <p:spPr>
          <a:xfrm>
            <a:off x="6414409" y="4459532"/>
            <a:ext cx="922151" cy="518867"/>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chemeClr val="tx1"/>
                </a:solidFill>
                <a:latin typeface="標楷體" panose="03000509000000000000" pitchFamily="65" charset="-120"/>
                <a:ea typeface="標楷體" panose="03000509000000000000" pitchFamily="65" charset="-120"/>
              </a:rPr>
              <a:t>漁船船旗國</a:t>
            </a:r>
          </a:p>
        </p:txBody>
      </p:sp>
      <p:sp>
        <p:nvSpPr>
          <p:cNvPr id="10" name="圓角矩形 12">
            <a:extLst>
              <a:ext uri="{FF2B5EF4-FFF2-40B4-BE49-F238E27FC236}">
                <a16:creationId xmlns:a16="http://schemas.microsoft.com/office/drawing/2014/main" id="{3C0B012B-8F32-9D56-DCC4-2772C77B9DFA}"/>
              </a:ext>
            </a:extLst>
          </p:cNvPr>
          <p:cNvSpPr/>
          <p:nvPr/>
        </p:nvSpPr>
        <p:spPr>
          <a:xfrm>
            <a:off x="7452559" y="4459532"/>
            <a:ext cx="1431092" cy="518867"/>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chemeClr val="tx1"/>
                </a:solidFill>
                <a:latin typeface="標楷體" panose="03000509000000000000" pitchFamily="65" charset="-120"/>
                <a:ea typeface="標楷體" panose="03000509000000000000" pitchFamily="65" charset="-120"/>
              </a:rPr>
              <a:t>漁船名稱與編號</a:t>
            </a:r>
          </a:p>
        </p:txBody>
      </p:sp>
    </p:spTree>
    <p:extLst>
      <p:ext uri="{BB962C8B-B14F-4D97-AF65-F5344CB8AC3E}">
        <p14:creationId xmlns:p14="http://schemas.microsoft.com/office/powerpoint/2010/main" val="530778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圓角矩形 5"/>
          <p:cNvSpPr/>
          <p:nvPr/>
        </p:nvSpPr>
        <p:spPr>
          <a:xfrm>
            <a:off x="762576" y="74349"/>
            <a:ext cx="5534530" cy="1104001"/>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841233" y="161654"/>
            <a:ext cx="7087908" cy="929389"/>
          </a:xfrm>
        </p:spPr>
        <p:txBody>
          <a:bodyPr>
            <a:noAutofit/>
          </a:bodyPr>
          <a:lstStyle/>
          <a:p>
            <a:r>
              <a:rPr lang="zh-TW" altLang="en-US" sz="3600" dirty="0">
                <a:latin typeface="標楷體" panose="03000509000000000000" pitchFamily="65" charset="-120"/>
                <a:ea typeface="標楷體" panose="03000509000000000000" pitchFamily="65" charset="-120"/>
              </a:rPr>
              <a:t>申請人應填具文件</a:t>
            </a:r>
            <a:br>
              <a:rPr lang="en-US" altLang="zh-TW" sz="4000" dirty="0">
                <a:latin typeface="標楷體" panose="03000509000000000000" pitchFamily="65" charset="-120"/>
                <a:ea typeface="標楷體" panose="03000509000000000000" pitchFamily="65" charset="-120"/>
              </a:rPr>
            </a:br>
            <a:r>
              <a:rPr lang="en-US" altLang="zh-TW" sz="3200" dirty="0">
                <a:latin typeface="Calibri" panose="020F0502020204030204" pitchFamily="34" charset="0"/>
                <a:ea typeface="Calibri" panose="020F0502020204030204" pitchFamily="34" charset="0"/>
                <a:cs typeface="Calibri" panose="020F0502020204030204" pitchFamily="34" charset="0"/>
              </a:rPr>
              <a:t>2. </a:t>
            </a:r>
            <a:r>
              <a:rPr lang="zh-TW" altLang="en-US" sz="3200" dirty="0">
                <a:latin typeface="標楷體" panose="03000509000000000000" pitchFamily="65" charset="-120"/>
                <a:ea typeface="標楷體" panose="03000509000000000000" pitchFamily="65" charset="-120"/>
              </a:rPr>
              <a:t>輸美資格證明書（下半部）</a:t>
            </a:r>
          </a:p>
        </p:txBody>
      </p:sp>
      <p:pic>
        <p:nvPicPr>
          <p:cNvPr id="7" name="圖片 6"/>
          <p:cNvPicPr>
            <a:picLocks noChangeAspect="1"/>
          </p:cNvPicPr>
          <p:nvPr/>
        </p:nvPicPr>
        <p:blipFill rotWithShape="1">
          <a:blip r:embed="rId2">
            <a:extLst>
              <a:ext uri="{28A0092B-C50C-407E-A947-70E740481C1C}">
                <a14:useLocalDpi xmlns:a14="http://schemas.microsoft.com/office/drawing/2010/main" val="0"/>
              </a:ext>
            </a:extLst>
          </a:blip>
          <a:srcRect l="1031" t="206" r="927"/>
          <a:stretch/>
        </p:blipFill>
        <p:spPr>
          <a:xfrm>
            <a:off x="144350" y="1489435"/>
            <a:ext cx="8855300" cy="5183280"/>
          </a:xfrm>
          <a:prstGeom prst="rect">
            <a:avLst/>
          </a:prstGeom>
        </p:spPr>
      </p:pic>
    </p:spTree>
    <p:extLst>
      <p:ext uri="{BB962C8B-B14F-4D97-AF65-F5344CB8AC3E}">
        <p14:creationId xmlns:p14="http://schemas.microsoft.com/office/powerpoint/2010/main" val="2734512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5800" y="484632"/>
            <a:ext cx="7772400" cy="797413"/>
          </a:xfrm>
        </p:spPr>
        <p:txBody>
          <a:bodyPr/>
          <a:lstStyle/>
          <a:p>
            <a:r>
              <a:rPr lang="zh-TW" altLang="en-US" dirty="0">
                <a:latin typeface="標楷體" panose="03000509000000000000" pitchFamily="65" charset="-120"/>
                <a:ea typeface="標楷體" panose="03000509000000000000" pitchFamily="65" charset="-120"/>
              </a:rPr>
              <a:t>不予核發之情形</a:t>
            </a:r>
          </a:p>
        </p:txBody>
      </p:sp>
      <p:graphicFrame>
        <p:nvGraphicFramePr>
          <p:cNvPr id="5" name="表格 4"/>
          <p:cNvGraphicFramePr>
            <a:graphicFrameLocks noGrp="1"/>
          </p:cNvGraphicFramePr>
          <p:nvPr>
            <p:extLst>
              <p:ext uri="{D42A27DB-BD31-4B8C-83A1-F6EECF244321}">
                <p14:modId xmlns:p14="http://schemas.microsoft.com/office/powerpoint/2010/main" val="2098361944"/>
              </p:ext>
            </p:extLst>
          </p:nvPr>
        </p:nvGraphicFramePr>
        <p:xfrm>
          <a:off x="685800" y="1390329"/>
          <a:ext cx="7802480" cy="4855404"/>
        </p:xfrm>
        <a:graphic>
          <a:graphicData uri="http://schemas.openxmlformats.org/drawingml/2006/table">
            <a:tbl>
              <a:tblPr firstRow="1" bandRow="1">
                <a:tableStyleId>{69CF1AB2-1976-4502-BF36-3FF5EA218861}</a:tableStyleId>
              </a:tblPr>
              <a:tblGrid>
                <a:gridCol w="564616">
                  <a:extLst>
                    <a:ext uri="{9D8B030D-6E8A-4147-A177-3AD203B41FA5}">
                      <a16:colId xmlns:a16="http://schemas.microsoft.com/office/drawing/2014/main" val="697892517"/>
                    </a:ext>
                  </a:extLst>
                </a:gridCol>
                <a:gridCol w="7237864">
                  <a:extLst>
                    <a:ext uri="{9D8B030D-6E8A-4147-A177-3AD203B41FA5}">
                      <a16:colId xmlns:a16="http://schemas.microsoft.com/office/drawing/2014/main" val="1567248847"/>
                    </a:ext>
                  </a:extLst>
                </a:gridCol>
              </a:tblGrid>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1.</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lgn="l">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未依前點規定檢附資料完整且清晰之申請文件，經命限期補正而屆期不補正或補正不完全。</a:t>
                      </a:r>
                    </a:p>
                  </a:txBody>
                  <a:tcPr anchor="ctr"/>
                </a:tc>
                <a:extLst>
                  <a:ext uri="{0D108BD9-81ED-4DB2-BD59-A6C34878D82A}">
                    <a16:rowId xmlns:a16="http://schemas.microsoft.com/office/drawing/2014/main" val="214364254"/>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2.</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申請輸美之海洋漁獲物係由</a:t>
                      </a:r>
                      <a:r>
                        <a:rPr lang="zh-TW" altLang="en-US" sz="2600" b="1" dirty="0">
                          <a:latin typeface="Calibri" panose="020F0502020204030204" pitchFamily="34" charset="0"/>
                          <a:ea typeface="標楷體" panose="03000509000000000000" pitchFamily="65" charset="-120"/>
                          <a:cs typeface="Calibri" panose="020F0502020204030204" pitchFamily="34" charset="0"/>
                        </a:rPr>
                        <a:t>主營或兼營之刺網漁業漁船</a:t>
                      </a:r>
                      <a:r>
                        <a:rPr lang="zh-TW" altLang="en-US" sz="2600" b="0" dirty="0">
                          <a:latin typeface="Calibri" panose="020F0502020204030204" pitchFamily="34" charset="0"/>
                          <a:ea typeface="標楷體" panose="03000509000000000000" pitchFamily="65" charset="-120"/>
                          <a:cs typeface="Calibri" panose="020F0502020204030204" pitchFamily="34" charset="0"/>
                        </a:rPr>
                        <a:t>捕獲。</a:t>
                      </a:r>
                    </a:p>
                  </a:txBody>
                  <a:tcPr/>
                </a:tc>
                <a:extLst>
                  <a:ext uri="{0D108BD9-81ED-4DB2-BD59-A6C34878D82A}">
                    <a16:rowId xmlns:a16="http://schemas.microsoft.com/office/drawing/2014/main" val="1581747640"/>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3.</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捕撈漁獲物之漁船，列名國際漁業組織或歐盟公告之非法、未報告、不受規範（</a:t>
                      </a:r>
                      <a:r>
                        <a:rPr lang="en-US" altLang="zh-TW" sz="2600" b="0" dirty="0">
                          <a:latin typeface="Calibri" panose="020F0502020204030204" pitchFamily="34" charset="0"/>
                          <a:ea typeface="Calibri" panose="020F0502020204030204" pitchFamily="34" charset="0"/>
                          <a:cs typeface="Calibri" panose="020F0502020204030204" pitchFamily="34" charset="0"/>
                        </a:rPr>
                        <a:t>IUU</a:t>
                      </a:r>
                      <a:r>
                        <a:rPr lang="zh-TW" altLang="en-US" sz="2600" b="0" dirty="0">
                          <a:latin typeface="Calibri" panose="020F0502020204030204" pitchFamily="34" charset="0"/>
                          <a:ea typeface="標楷體" panose="03000509000000000000" pitchFamily="65" charset="-120"/>
                          <a:cs typeface="Calibri" panose="020F0502020204030204" pitchFamily="34" charset="0"/>
                        </a:rPr>
                        <a:t>）漁船名單。</a:t>
                      </a:r>
                    </a:p>
                  </a:txBody>
                  <a:tcPr/>
                </a:tc>
                <a:extLst>
                  <a:ext uri="{0D108BD9-81ED-4DB2-BD59-A6C34878D82A}">
                    <a16:rowId xmlns:a16="http://schemas.microsoft.com/office/drawing/2014/main" val="2671045556"/>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4.</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漁船運載漁獲物進港時，規避、妨礙或拒絕本部漁業署指派人員檢查。</a:t>
                      </a:r>
                    </a:p>
                  </a:txBody>
                  <a:tcPr/>
                </a:tc>
                <a:extLst>
                  <a:ext uri="{0D108BD9-81ED-4DB2-BD59-A6C34878D82A}">
                    <a16:rowId xmlns:a16="http://schemas.microsoft.com/office/drawing/2014/main" val="3249205780"/>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5.</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申請之海洋漁獲物種，依漁業法、遠洋漁業條例或經該漁船作業洋區所管轄之國際漁業組織列為禁捕物種。</a:t>
                      </a:r>
                    </a:p>
                  </a:txBody>
                  <a:tcPr/>
                </a:tc>
                <a:extLst>
                  <a:ext uri="{0D108BD9-81ED-4DB2-BD59-A6C34878D82A}">
                    <a16:rowId xmlns:a16="http://schemas.microsoft.com/office/drawing/2014/main" val="3209172098"/>
                  </a:ext>
                </a:extLst>
              </a:tr>
            </a:tbl>
          </a:graphicData>
        </a:graphic>
      </p:graphicFrame>
    </p:spTree>
    <p:extLst>
      <p:ext uri="{BB962C8B-B14F-4D97-AF65-F5344CB8AC3E}">
        <p14:creationId xmlns:p14="http://schemas.microsoft.com/office/powerpoint/2010/main" val="1039005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5800" y="484632"/>
            <a:ext cx="7772400" cy="797413"/>
          </a:xfrm>
        </p:spPr>
        <p:txBody>
          <a:bodyPr/>
          <a:lstStyle/>
          <a:p>
            <a:r>
              <a:rPr lang="zh-TW" altLang="en-US" dirty="0">
                <a:latin typeface="標楷體" panose="03000509000000000000" pitchFamily="65" charset="-120"/>
                <a:ea typeface="標楷體" panose="03000509000000000000" pitchFamily="65" charset="-120"/>
              </a:rPr>
              <a:t>不予核發之情形</a:t>
            </a:r>
          </a:p>
        </p:txBody>
      </p:sp>
      <p:graphicFrame>
        <p:nvGraphicFramePr>
          <p:cNvPr id="5" name="表格 4"/>
          <p:cNvGraphicFramePr>
            <a:graphicFrameLocks noGrp="1"/>
          </p:cNvGraphicFramePr>
          <p:nvPr>
            <p:extLst>
              <p:ext uri="{D42A27DB-BD31-4B8C-83A1-F6EECF244321}">
                <p14:modId xmlns:p14="http://schemas.microsoft.com/office/powerpoint/2010/main" val="984601724"/>
              </p:ext>
            </p:extLst>
          </p:nvPr>
        </p:nvGraphicFramePr>
        <p:xfrm>
          <a:off x="685800" y="1390329"/>
          <a:ext cx="7802480" cy="3575244"/>
        </p:xfrm>
        <a:graphic>
          <a:graphicData uri="http://schemas.openxmlformats.org/drawingml/2006/table">
            <a:tbl>
              <a:tblPr firstRow="1" bandRow="1">
                <a:tableStyleId>{69CF1AB2-1976-4502-BF36-3FF5EA218861}</a:tableStyleId>
              </a:tblPr>
              <a:tblGrid>
                <a:gridCol w="564616">
                  <a:extLst>
                    <a:ext uri="{9D8B030D-6E8A-4147-A177-3AD203B41FA5}">
                      <a16:colId xmlns:a16="http://schemas.microsoft.com/office/drawing/2014/main" val="697892517"/>
                    </a:ext>
                  </a:extLst>
                </a:gridCol>
                <a:gridCol w="7237864">
                  <a:extLst>
                    <a:ext uri="{9D8B030D-6E8A-4147-A177-3AD203B41FA5}">
                      <a16:colId xmlns:a16="http://schemas.microsoft.com/office/drawing/2014/main" val="1567248847"/>
                    </a:ext>
                  </a:extLst>
                </a:gridCol>
              </a:tblGrid>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6.</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lgn="l">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遠洋漁船之經營者違反前點第二項規定，未於電子漁獲回報系統回報申請之海洋漁獲物種及數量。</a:t>
                      </a:r>
                    </a:p>
                  </a:txBody>
                  <a:tcPr anchor="ctr"/>
                </a:tc>
                <a:extLst>
                  <a:ext uri="{0D108BD9-81ED-4DB2-BD59-A6C34878D82A}">
                    <a16:rowId xmlns:a16="http://schemas.microsoft.com/office/drawing/2014/main" val="214364254"/>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7.</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漁船當航次累積申請之海洋漁獲物種及數量超出實際卸魚量。</a:t>
                      </a:r>
                    </a:p>
                  </a:txBody>
                  <a:tcPr/>
                </a:tc>
                <a:extLst>
                  <a:ext uri="{0D108BD9-81ED-4DB2-BD59-A6C34878D82A}">
                    <a16:rowId xmlns:a16="http://schemas.microsoft.com/office/drawing/2014/main" val="1581747640"/>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8.</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申請之養殖漁獲物之養殖業者於養殖漁業管理系統前年度或當年度均無放養量申（查） 報紀錄。</a:t>
                      </a:r>
                    </a:p>
                  </a:txBody>
                  <a:tcPr/>
                </a:tc>
                <a:extLst>
                  <a:ext uri="{0D108BD9-81ED-4DB2-BD59-A6C34878D82A}">
                    <a16:rowId xmlns:a16="http://schemas.microsoft.com/office/drawing/2014/main" val="2671045556"/>
                  </a:ext>
                </a:extLst>
              </a:tr>
              <a:tr h="893811">
                <a:tc>
                  <a:txBody>
                    <a:bodyPr/>
                    <a:lstStyle/>
                    <a:p>
                      <a:pPr marL="0" indent="0" algn="ctr">
                        <a:buFont typeface="+mj-lt"/>
                        <a:buNone/>
                      </a:pPr>
                      <a:r>
                        <a:rPr lang="en-US" altLang="zh-TW" sz="2600" b="0" dirty="0">
                          <a:latin typeface="Calibri" panose="020F0502020204030204" pitchFamily="34" charset="0"/>
                          <a:ea typeface="Calibri" panose="020F0502020204030204" pitchFamily="34" charset="0"/>
                          <a:cs typeface="Calibri" panose="020F0502020204030204" pitchFamily="34" charset="0"/>
                        </a:rPr>
                        <a:t>9.</a:t>
                      </a:r>
                      <a:endParaRPr lang="zh-TW" altLang="en-US" sz="2600" b="0" dirty="0">
                        <a:latin typeface="Calibri" panose="020F0502020204030204" pitchFamily="34" charset="0"/>
                        <a:ea typeface="標楷體" panose="03000509000000000000" pitchFamily="65" charset="-120"/>
                        <a:cs typeface="Calibri" panose="020F0502020204030204" pitchFamily="34" charset="0"/>
                      </a:endParaRPr>
                    </a:p>
                  </a:txBody>
                  <a:tcPr anchor="ctr"/>
                </a:tc>
                <a:tc>
                  <a:txBody>
                    <a:bodyPr/>
                    <a:lstStyle/>
                    <a:p>
                      <a:pPr marL="0" indent="0">
                        <a:buFont typeface="+mj-lt"/>
                        <a:buNone/>
                      </a:pPr>
                      <a:r>
                        <a:rPr lang="zh-TW" altLang="en-US" sz="2600" b="0" dirty="0">
                          <a:latin typeface="Calibri" panose="020F0502020204030204" pitchFamily="34" charset="0"/>
                          <a:ea typeface="標楷體" panose="03000509000000000000" pitchFamily="65" charset="-120"/>
                          <a:cs typeface="Calibri" panose="020F0502020204030204" pitchFamily="34" charset="0"/>
                        </a:rPr>
                        <a:t>出口業者出口之調製水產品重量，經製成率及使用率換算後，高於交易證明文件所承購之重量。</a:t>
                      </a:r>
                    </a:p>
                  </a:txBody>
                  <a:tcPr/>
                </a:tc>
                <a:extLst>
                  <a:ext uri="{0D108BD9-81ED-4DB2-BD59-A6C34878D82A}">
                    <a16:rowId xmlns:a16="http://schemas.microsoft.com/office/drawing/2014/main" val="3249205780"/>
                  </a:ext>
                </a:extLst>
              </a:tr>
            </a:tbl>
          </a:graphicData>
        </a:graphic>
      </p:graphicFrame>
    </p:spTree>
    <p:extLst>
      <p:ext uri="{BB962C8B-B14F-4D97-AF65-F5344CB8AC3E}">
        <p14:creationId xmlns:p14="http://schemas.microsoft.com/office/powerpoint/2010/main" val="2926433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22931C2-24A8-F581-2AF8-B31821B8AB94}"/>
              </a:ext>
            </a:extLst>
          </p:cNvPr>
          <p:cNvSpPr>
            <a:spLocks noGrp="1"/>
          </p:cNvSpPr>
          <p:nvPr>
            <p:ph type="title"/>
          </p:nvPr>
        </p:nvSpPr>
        <p:spPr>
          <a:xfrm>
            <a:off x="685799" y="2230882"/>
            <a:ext cx="7772400" cy="1609344"/>
          </a:xfrm>
        </p:spPr>
        <p:txBody>
          <a:bodyPr/>
          <a:lstStyle/>
          <a:p>
            <a:pPr algn="ctr"/>
            <a:r>
              <a:rPr lang="zh-TW" altLang="en-US" dirty="0"/>
              <a:t>謝謝聆聽</a:t>
            </a:r>
          </a:p>
        </p:txBody>
      </p:sp>
      <p:sp>
        <p:nvSpPr>
          <p:cNvPr id="3" name="內容版面配置區 2">
            <a:extLst>
              <a:ext uri="{FF2B5EF4-FFF2-40B4-BE49-F238E27FC236}">
                <a16:creationId xmlns:a16="http://schemas.microsoft.com/office/drawing/2014/main" id="{E69CBEEF-261B-9353-FFE5-87BE0C99A8E9}"/>
              </a:ext>
            </a:extLst>
          </p:cNvPr>
          <p:cNvSpPr>
            <a:spLocks noGrp="1"/>
          </p:cNvSpPr>
          <p:nvPr>
            <p:ph idx="1"/>
          </p:nvPr>
        </p:nvSpPr>
        <p:spPr/>
        <p:txBody>
          <a:bodyPr/>
          <a:lstStyle/>
          <a:p>
            <a:endParaRPr lang="zh-TW" altLang="en-US" dirty="0"/>
          </a:p>
        </p:txBody>
      </p:sp>
      <p:pic>
        <p:nvPicPr>
          <p:cNvPr id="4" name="圖片 3">
            <a:extLst>
              <a:ext uri="{FF2B5EF4-FFF2-40B4-BE49-F238E27FC236}">
                <a16:creationId xmlns:a16="http://schemas.microsoft.com/office/drawing/2014/main" id="{1C1CDBE7-BED1-ABB6-B304-C7568CC748EE}"/>
              </a:ext>
            </a:extLst>
          </p:cNvPr>
          <p:cNvPicPr>
            <a:picLocks noChangeAspect="1"/>
          </p:cNvPicPr>
          <p:nvPr/>
        </p:nvPicPr>
        <p:blipFill>
          <a:blip r:embed="rId2"/>
          <a:stretch>
            <a:fillRect/>
          </a:stretch>
        </p:blipFill>
        <p:spPr>
          <a:xfrm>
            <a:off x="3303775" y="4326770"/>
            <a:ext cx="2536448" cy="2531230"/>
          </a:xfrm>
          <a:prstGeom prst="rect">
            <a:avLst/>
          </a:prstGeom>
        </p:spPr>
      </p:pic>
    </p:spTree>
    <p:extLst>
      <p:ext uri="{BB962C8B-B14F-4D97-AF65-F5344CB8AC3E}">
        <p14:creationId xmlns:p14="http://schemas.microsoft.com/office/powerpoint/2010/main" val="358724370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木刻字型">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木刻字型">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木刻字型">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docProps/app.xml><?xml version="1.0" encoding="utf-8"?>
<Properties xmlns="http://schemas.openxmlformats.org/officeDocument/2006/extended-properties" xmlns:vt="http://schemas.openxmlformats.org/officeDocument/2006/docPropsVTypes">
  <Template>TM02900720[[fn=要素]]</Template>
  <TotalTime>425</TotalTime>
  <Words>746</Words>
  <Application>Microsoft Office PowerPoint</Application>
  <PresentationFormat>如螢幕大小 (4:3)</PresentationFormat>
  <Paragraphs>80</Paragraphs>
  <Slides>13</Slides>
  <Notes>0</Notes>
  <HiddenSlides>0</HiddenSlides>
  <MMClips>0</MMClips>
  <ScaleCrop>false</ScaleCrop>
  <HeadingPairs>
    <vt:vector size="6" baseType="variant">
      <vt:variant>
        <vt:lpstr>使用字型</vt:lpstr>
      </vt:variant>
      <vt:variant>
        <vt:i4>7</vt:i4>
      </vt:variant>
      <vt:variant>
        <vt:lpstr>佈景主題</vt:lpstr>
      </vt:variant>
      <vt:variant>
        <vt:i4>2</vt:i4>
      </vt:variant>
      <vt:variant>
        <vt:lpstr>投影片標題</vt:lpstr>
      </vt:variant>
      <vt:variant>
        <vt:i4>13</vt:i4>
      </vt:variant>
    </vt:vector>
  </HeadingPairs>
  <TitlesOfParts>
    <vt:vector size="22" baseType="lpstr">
      <vt:lpstr>標楷體</vt:lpstr>
      <vt:lpstr>Calibri</vt:lpstr>
      <vt:lpstr>Calibri Light</vt:lpstr>
      <vt:lpstr>Georgia</vt:lpstr>
      <vt:lpstr>Trebuchet MS</vt:lpstr>
      <vt:lpstr>Wingdings</vt:lpstr>
      <vt:lpstr>Wingdings 2</vt:lpstr>
      <vt:lpstr>HDOfficeLightV0</vt:lpstr>
      <vt:lpstr>木刻字型</vt:lpstr>
      <vt:lpstr>申請及核發水產品 輸銷美國資格證明書 作業要點</vt:lpstr>
      <vt:lpstr>簡報大綱</vt:lpstr>
      <vt:lpstr>背景說明</vt:lpstr>
      <vt:lpstr>須檢附輸美資格證明書之水產品貨號表</vt:lpstr>
      <vt:lpstr>申請資格及檢附文件</vt:lpstr>
      <vt:lpstr>申請資格及檢附文件</vt:lpstr>
      <vt:lpstr>申請人應填具文件 1. 申請書（上半部）</vt:lpstr>
      <vt:lpstr>申請人應填具文件 1. 申請書（下半部）</vt:lpstr>
      <vt:lpstr>申請人應填具文件 2. 輸美資格證明書（上半部）</vt:lpstr>
      <vt:lpstr>申請人應填具文件 2. 輸美資格證明書（下半部）</vt:lpstr>
      <vt:lpstr>不予核發之情形</vt:lpstr>
      <vt:lpstr>不予核發之情形</vt:lpstr>
      <vt:lpstr>謝謝聆聽</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阮甯祺</dc:creator>
  <cp:lastModifiedBy>業署 漁</cp:lastModifiedBy>
  <cp:revision>27</cp:revision>
  <dcterms:created xsi:type="dcterms:W3CDTF">2025-11-14T07:36:57Z</dcterms:created>
  <dcterms:modified xsi:type="dcterms:W3CDTF">2025-11-27T07:16:56Z</dcterms:modified>
</cp:coreProperties>
</file>