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7" r:id="rId2"/>
    <p:sldMasterId id="2147483709" r:id="rId3"/>
  </p:sldMasterIdLst>
  <p:notesMasterIdLst>
    <p:notesMasterId r:id="rId33"/>
  </p:notesMasterIdLst>
  <p:handoutMasterIdLst>
    <p:handoutMasterId r:id="rId34"/>
  </p:handoutMasterIdLst>
  <p:sldIdLst>
    <p:sldId id="569" r:id="rId4"/>
    <p:sldId id="620" r:id="rId5"/>
    <p:sldId id="612" r:id="rId6"/>
    <p:sldId id="533" r:id="rId7"/>
    <p:sldId id="315" r:id="rId8"/>
    <p:sldId id="354" r:id="rId9"/>
    <p:sldId id="614" r:id="rId10"/>
    <p:sldId id="563" r:id="rId11"/>
    <p:sldId id="310" r:id="rId12"/>
    <p:sldId id="322" r:id="rId13"/>
    <p:sldId id="613" r:id="rId14"/>
    <p:sldId id="606" r:id="rId15"/>
    <p:sldId id="573" r:id="rId16"/>
    <p:sldId id="574" r:id="rId17"/>
    <p:sldId id="541" r:id="rId18"/>
    <p:sldId id="565" r:id="rId19"/>
    <p:sldId id="576" r:id="rId20"/>
    <p:sldId id="577" r:id="rId21"/>
    <p:sldId id="617" r:id="rId22"/>
    <p:sldId id="619" r:id="rId23"/>
    <p:sldId id="340" r:id="rId24"/>
    <p:sldId id="581" r:id="rId25"/>
    <p:sldId id="616" r:id="rId26"/>
    <p:sldId id="584" r:id="rId27"/>
    <p:sldId id="586" r:id="rId28"/>
    <p:sldId id="587" r:id="rId29"/>
    <p:sldId id="615" r:id="rId30"/>
    <p:sldId id="542" r:id="rId31"/>
    <p:sldId id="344" r:id="rId32"/>
  </p:sldIdLst>
  <p:sldSz cx="9906000" cy="6858000" type="A4"/>
  <p:notesSz cx="6797675" cy="9926638"/>
  <p:defaultTextStyle>
    <a:defPPr>
      <a:defRPr lang="zh-TW"/>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及大綱" id="{F42276FE-5450-4B6F-BBFC-4F18B22444A7}">
          <p14:sldIdLst>
            <p14:sldId id="569"/>
            <p14:sldId id="620"/>
          </p14:sldIdLst>
        </p14:section>
        <p14:section name="農民福祉" id="{E955B165-F608-4805-A067-4B3FFA91FD12}">
          <p14:sldIdLst>
            <p14:sldId id="612"/>
            <p14:sldId id="533"/>
            <p14:sldId id="315"/>
            <p14:sldId id="354"/>
            <p14:sldId id="614"/>
          </p14:sldIdLst>
        </p14:section>
        <p14:section name="農業基礎" id="{88E131DA-30EE-43CE-BA71-8D0E29D44778}">
          <p14:sldIdLst>
            <p14:sldId id="563"/>
            <p14:sldId id="310"/>
            <p14:sldId id="322"/>
          </p14:sldIdLst>
        </p14:section>
        <p14:section name="環境永續" id="{FDF6C9F4-E15A-421F-8671-7D270CC6C874}">
          <p14:sldIdLst>
            <p14:sldId id="613"/>
            <p14:sldId id="606"/>
            <p14:sldId id="573"/>
            <p14:sldId id="574"/>
            <p14:sldId id="541"/>
          </p14:sldIdLst>
        </p14:section>
        <p14:section name="產業升級" id="{2596651D-6454-426A-93DE-841B1E229757}">
          <p14:sldIdLst>
            <p14:sldId id="565"/>
            <p14:sldId id="576"/>
            <p14:sldId id="577"/>
            <p14:sldId id="617"/>
            <p14:sldId id="619"/>
            <p14:sldId id="340"/>
            <p14:sldId id="581"/>
            <p14:sldId id="616"/>
            <p14:sldId id="584"/>
            <p14:sldId id="586"/>
            <p14:sldId id="587"/>
            <p14:sldId id="615"/>
            <p14:sldId id="542"/>
          </p14:sldIdLst>
        </p14:section>
        <p14:section name="封底" id="{FECE99F6-4206-4B49-A205-5F06BBBCC60F}">
          <p14:sldIdLst>
            <p14:sldId id="344"/>
          </p14:sldIdLst>
        </p14:section>
      </p14:sectionLst>
    </p:ext>
    <p:ext uri="{EFAFB233-063F-42B5-8137-9DF3F51BA10A}">
      <p15:sldGuideLst xmlns:p15="http://schemas.microsoft.com/office/powerpoint/2012/main" xmlns="">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964"/>
    <a:srgbClr val="FEFDE1"/>
    <a:srgbClr val="519996"/>
    <a:srgbClr val="FFDCDE"/>
    <a:srgbClr val="FF8B93"/>
    <a:srgbClr val="476F52"/>
    <a:srgbClr val="FDEFE3"/>
    <a:srgbClr val="D1EDF7"/>
    <a:srgbClr val="FFE389"/>
    <a:srgbClr val="FFC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8" autoAdjust="0"/>
    <p:restoredTop sz="73506" autoAdjust="0"/>
  </p:normalViewPr>
  <p:slideViewPr>
    <p:cSldViewPr>
      <p:cViewPr>
        <p:scale>
          <a:sx n="60" d="100"/>
          <a:sy n="60" d="100"/>
        </p:scale>
        <p:origin x="-1404" y="36"/>
      </p:cViewPr>
      <p:guideLst>
        <p:guide orient="horz" pos="2160"/>
        <p:guide pos="3120"/>
      </p:guideLst>
    </p:cSldViewPr>
  </p:slideViewPr>
  <p:notesTextViewPr>
    <p:cViewPr>
      <p:scale>
        <a:sx n="1" d="1"/>
        <a:sy n="1" d="1"/>
      </p:scale>
      <p:origin x="0" y="72"/>
    </p:cViewPr>
  </p:notesTextViewPr>
  <p:sorterViewPr>
    <p:cViewPr varScale="1">
      <p:scale>
        <a:sx n="1" d="1"/>
        <a:sy n="1" d="1"/>
      </p:scale>
      <p:origin x="0" y="9072"/>
    </p:cViewPr>
  </p:sorterViewPr>
  <p:notesViewPr>
    <p:cSldViewPr>
      <p:cViewPr varScale="1">
        <p:scale>
          <a:sx n="59" d="100"/>
          <a:sy n="59" d="100"/>
        </p:scale>
        <p:origin x="3254"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5" Type="http://schemas.microsoft.com/office/2011/relationships/chartStyle" Target="style1.xml"/><Relationship Id="rId4"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02170523518206E-2"/>
          <c:y val="0.39074153135965212"/>
          <c:w val="0.85185835759739437"/>
          <c:h val="0.42293712393099669"/>
        </c:manualLayout>
      </c:layout>
      <c:barChart>
        <c:barDir val="col"/>
        <c:grouping val="clustered"/>
        <c:varyColors val="0"/>
        <c:ser>
          <c:idx val="0"/>
          <c:order val="0"/>
          <c:tx>
            <c:strRef>
              <c:f>工作表2!$B$2</c:f>
              <c:strCache>
                <c:ptCount val="1"/>
                <c:pt idx="0">
                  <c:v>累計補助臺數</c:v>
                </c:pt>
              </c:strCache>
            </c:strRef>
          </c:tx>
          <c:spPr>
            <a:solidFill>
              <a:srgbClr val="A1E7DA"/>
            </a:soli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B3EBE0"/>
              </a:solidFill>
              <a:ln>
                <a:noFill/>
              </a:ln>
              <a:effectLst>
                <a:outerShdw blurRad="76200" dir="18900000" sy="23000" kx="-1200000" algn="bl" rotWithShape="0">
                  <a:prstClr val="black">
                    <a:alpha val="20000"/>
                  </a:prstClr>
                </a:outerShdw>
              </a:effectLst>
            </c:spPr>
            <c:extLst xmlns:c16r2="http://schemas.microsoft.com/office/drawing/2015/06/chart">
              <c:ext xmlns:c16="http://schemas.microsoft.com/office/drawing/2014/chart" uri="{C3380CC4-5D6E-409C-BE32-E72D297353CC}">
                <c16:uniqueId val="{00000003-B8A6-4B07-9DFB-6DD2D5733BE3}"/>
              </c:ext>
            </c:extLst>
          </c:dPt>
          <c:dLbls>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工作表2!$A$3:$A$8</c:f>
              <c:strCache>
                <c:ptCount val="4"/>
                <c:pt idx="0">
                  <c:v>107</c:v>
                </c:pt>
                <c:pt idx="1">
                  <c:v>108</c:v>
                </c:pt>
                <c:pt idx="2">
                  <c:v>110</c:v>
                </c:pt>
                <c:pt idx="3">
                  <c:v>111年</c:v>
                </c:pt>
              </c:strCache>
              <c:extLst xmlns:c16r2="http://schemas.microsoft.com/office/drawing/2015/06/chart"/>
            </c:strRef>
          </c:cat>
          <c:val>
            <c:numRef>
              <c:f>工作表2!$B$3:$B$8</c:f>
              <c:numCache>
                <c:formatCode>General</c:formatCode>
                <c:ptCount val="4"/>
                <c:pt idx="0">
                  <c:v>0.8</c:v>
                </c:pt>
                <c:pt idx="1">
                  <c:v>9.6</c:v>
                </c:pt>
                <c:pt idx="2">
                  <c:v>16.7</c:v>
                </c:pt>
                <c:pt idx="3">
                  <c:v>18.3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B8A6-4B07-9DFB-6DD2D5733BE3}"/>
            </c:ext>
          </c:extLst>
        </c:ser>
        <c:dLbls>
          <c:dLblPos val="inEnd"/>
          <c:showLegendKey val="0"/>
          <c:showVal val="1"/>
          <c:showCatName val="0"/>
          <c:showSerName val="0"/>
          <c:showPercent val="0"/>
          <c:showBubbleSize val="0"/>
        </c:dLbls>
        <c:gapWidth val="48"/>
        <c:axId val="237126016"/>
        <c:axId val="237127552"/>
        <c:extLst xmlns:c16r2="http://schemas.microsoft.com/office/drawing/2015/06/chart"/>
      </c:barChart>
      <c:lineChart>
        <c:grouping val="standard"/>
        <c:varyColors val="0"/>
        <c:dLbls>
          <c:showLegendKey val="0"/>
          <c:showVal val="0"/>
          <c:showCatName val="0"/>
          <c:showSerName val="0"/>
          <c:showPercent val="0"/>
          <c:showBubbleSize val="0"/>
        </c:dLbls>
        <c:marker val="1"/>
        <c:smooth val="0"/>
        <c:axId val="237126016"/>
        <c:axId val="237127552"/>
        <c:extLst xmlns:c16r2="http://schemas.microsoft.com/office/drawing/2015/06/chart">
          <c:ext xmlns:c15="http://schemas.microsoft.com/office/drawing/2012/chart" uri="{02D57815-91ED-43cb-92C2-25804820EDAC}">
            <c15:filteredLineSeries>
              <c15:ser>
                <c:idx val="1"/>
                <c:order val="1"/>
                <c:tx>
                  <c:strRef>
                    <c:extLst>
                      <c:ext uri="{02D57815-91ED-43cb-92C2-25804820EDAC}">
                        <c15:formulaRef>
                          <c15:sqref>工作表2!$C$2</c15:sqref>
                        </c15:formulaRef>
                      </c:ext>
                    </c:extLst>
                    <c:strCache>
                      <c:ptCount val="1"/>
                      <c:pt idx="0">
                        <c:v>累計補助款</c:v>
                      </c:pt>
                    </c:strCache>
                  </c:strRef>
                </c:tx>
                <c:spPr>
                  <a:ln w="28575" cap="rnd">
                    <a:solidFill>
                      <a:schemeClr val="accent3"/>
                    </a:solidFill>
                    <a:round/>
                  </a:ln>
                  <a:effectLst/>
                </c:spPr>
                <c:marker>
                  <c:symbol val="none"/>
                </c:marker>
                <c:dLbls>
                  <c:numFmt formatCode="#,##0.0_);[Red]\(#,##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75000"/>
                            </a:schemeClr>
                          </a:solidFill>
                          <a:latin typeface="+mn-lt"/>
                          <a:ea typeface="+mn-ea"/>
                          <a:cs typeface="+mn-cs"/>
                        </a:defRPr>
                      </a:pPr>
                      <a:endParaRPr lang="zh-TW"/>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工作表2!$A$3:$A$8</c15:sqref>
                        </c15:formulaRef>
                      </c:ext>
                    </c:extLst>
                    <c:strCache>
                      <c:ptCount val="4"/>
                      <c:pt idx="0">
                        <c:v>107</c:v>
                      </c:pt>
                      <c:pt idx="1">
                        <c:v>108</c:v>
                      </c:pt>
                      <c:pt idx="2">
                        <c:v>110</c:v>
                      </c:pt>
                      <c:pt idx="3">
                        <c:v>111年</c:v>
                      </c:pt>
                    </c:strCache>
                  </c:strRef>
                </c:cat>
                <c:val>
                  <c:numRef>
                    <c:extLst>
                      <c:ext uri="{02D57815-91ED-43cb-92C2-25804820EDAC}">
                        <c15:formulaRef>
                          <c15:sqref>工作表2!$C$3:$C$8</c15:sqref>
                        </c15:formulaRef>
                      </c:ext>
                    </c:extLst>
                    <c:numCache>
                      <c:formatCode>General</c:formatCode>
                      <c:ptCount val="4"/>
                      <c:pt idx="0">
                        <c:v>1.48</c:v>
                      </c:pt>
                      <c:pt idx="1">
                        <c:v>15.06</c:v>
                      </c:pt>
                      <c:pt idx="2">
                        <c:v>44</c:v>
                      </c:pt>
                      <c:pt idx="3">
                        <c:v>49.11</c:v>
                      </c:pt>
                    </c:numCache>
                  </c:numRef>
                </c:val>
                <c:smooth val="0"/>
                <c:extLst>
                  <c:ext xmlns:c16="http://schemas.microsoft.com/office/drawing/2014/chart" uri="{C3380CC4-5D6E-409C-BE32-E72D297353CC}">
                    <c16:uniqueId val="{00000007-B8A6-4B07-9DFB-6DD2D5733BE3}"/>
                  </c:ext>
                </c:extLst>
              </c15:ser>
            </c15:filteredLineSeries>
          </c:ext>
        </c:extLst>
      </c:lineChart>
      <c:catAx>
        <c:axId val="2371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1000"/>
              </a:lnSpc>
              <a:defRPr sz="1100" b="0" i="0" u="none" strike="noStrike" kern="1200" baseline="0">
                <a:solidFill>
                  <a:schemeClr val="tx1">
                    <a:lumMod val="65000"/>
                    <a:lumOff val="35000"/>
                  </a:schemeClr>
                </a:solidFill>
                <a:latin typeface="+mn-lt"/>
                <a:ea typeface="+mn-ea"/>
                <a:cs typeface="+mn-cs"/>
              </a:defRPr>
            </a:pPr>
            <a:endParaRPr lang="zh-TW"/>
          </a:p>
        </c:txPr>
        <c:crossAx val="237127552"/>
        <c:crosses val="autoZero"/>
        <c:auto val="1"/>
        <c:lblAlgn val="ctr"/>
        <c:lblOffset val="100"/>
        <c:noMultiLvlLbl val="0"/>
      </c:catAx>
      <c:valAx>
        <c:axId val="23712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237126016"/>
        <c:crosses val="autoZero"/>
        <c:crossBetween val="between"/>
        <c:majorUnit val="10"/>
      </c:valAx>
      <c:spPr>
        <a:noFill/>
        <a:ln>
          <a:noFill/>
        </a:ln>
        <a:effectLst/>
      </c:spPr>
    </c:plotArea>
    <c:legend>
      <c:legendPos val="t"/>
      <c:layout>
        <c:manualLayout>
          <c:xMode val="edge"/>
          <c:yMode val="edge"/>
          <c:x val="7.8531231004872037E-3"/>
          <c:y val="0.89349914185059176"/>
          <c:w val="0.36031551004179468"/>
          <c:h val="7.662559091867152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a:gsLst>
        <a:gs pos="17000">
          <a:srgbClr val="D4F4EE"/>
        </a:gs>
        <a:gs pos="64000">
          <a:schemeClr val="bg1"/>
        </a:gs>
      </a:gsLst>
      <a:lin ang="13800000" scaled="0"/>
    </a:gradFill>
    <a:ln>
      <a:noFill/>
    </a:ln>
    <a:effectLst/>
  </c:spPr>
  <c:txPr>
    <a:bodyPr/>
    <a:lstStyle/>
    <a:p>
      <a:pPr>
        <a:defRPr/>
      </a:pPr>
      <a:endParaRPr lang="zh-TW"/>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0.05552</cdr:x>
      <cdr:y>0.02933</cdr:y>
    </cdr:from>
    <cdr:to>
      <cdr:x>0.8139</cdr:x>
      <cdr:y>0.37855</cdr:y>
    </cdr:to>
    <cdr:sp macro="" textlink="">
      <cdr:nvSpPr>
        <cdr:cNvPr id="4" name="文字方塊 9">
          <a:extLst xmlns:a="http://schemas.openxmlformats.org/drawingml/2006/main">
            <a:ext uri="{FF2B5EF4-FFF2-40B4-BE49-F238E27FC236}">
              <a16:creationId xmlns:a16="http://schemas.microsoft.com/office/drawing/2014/main" xmlns="" id="{0E57651A-95DC-4708-92A1-7FE4439D443D}"/>
            </a:ext>
          </a:extLst>
        </cdr:cNvPr>
        <cdr:cNvSpPr txBox="1"/>
      </cdr:nvSpPr>
      <cdr:spPr>
        <a:xfrm xmlns:a="http://schemas.openxmlformats.org/drawingml/2006/main">
          <a:off x="286384" y="140674"/>
          <a:ext cx="3911561" cy="1675209"/>
        </a:xfrm>
        <a:prstGeom xmlns:a="http://schemas.openxmlformats.org/drawingml/2006/main" prst="rect">
          <a:avLst/>
        </a:prstGeom>
      </cdr:spPr>
      <cdr:txBody>
        <a:bodyPr xmlns:a="http://schemas.openxmlformats.org/drawingml/2006/main" wrap="none" rtlCol="0"/>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spcBef>
              <a:spcPts val="600"/>
            </a:spcBef>
          </a:pPr>
          <a:r>
            <a:rPr lang="zh-TW" altLang="en-US" sz="2000" b="1" dirty="0">
              <a:solidFill>
                <a:srgbClr val="0070C0"/>
              </a:solidFill>
              <a:latin typeface="微軟正黑體" panose="020B0604030504040204" pitchFamily="34" charset="-120"/>
              <a:ea typeface="微軟正黑體" panose="020B0604030504040204" pitchFamily="34" charset="-120"/>
            </a:rPr>
            <a:t>累計投入經費逾</a:t>
          </a:r>
          <a:r>
            <a:rPr lang="en-US" altLang="zh-TW" sz="2000" b="1" dirty="0">
              <a:solidFill>
                <a:srgbClr val="0070C0"/>
              </a:solidFill>
              <a:latin typeface="微軟正黑體" panose="020B0604030504040204" pitchFamily="34" charset="-120"/>
              <a:ea typeface="微軟正黑體" panose="020B0604030504040204" pitchFamily="34" charset="-120"/>
            </a:rPr>
            <a:t>49</a:t>
          </a:r>
          <a:r>
            <a:rPr lang="zh-TW" altLang="en-US" sz="2000" b="1" dirty="0">
              <a:solidFill>
                <a:srgbClr val="0070C0"/>
              </a:solidFill>
              <a:latin typeface="微軟正黑體" panose="020B0604030504040204" pitchFamily="34" charset="-120"/>
              <a:ea typeface="微軟正黑體" panose="020B0604030504040204" pitchFamily="34" charset="-120"/>
            </a:rPr>
            <a:t>億元</a:t>
          </a:r>
          <a:endParaRPr lang="en-US" altLang="zh-TW" sz="2000" b="1" dirty="0">
            <a:solidFill>
              <a:srgbClr val="0070C0"/>
            </a:solidFill>
            <a:latin typeface="微軟正黑體" panose="020B0604030504040204" pitchFamily="34" charset="-120"/>
            <a:ea typeface="微軟正黑體" panose="020B0604030504040204" pitchFamily="34" charset="-120"/>
          </a:endParaRPr>
        </a:p>
        <a:p xmlns:a="http://schemas.openxmlformats.org/drawingml/2006/main">
          <a:pPr>
            <a:spcBef>
              <a:spcPts val="600"/>
            </a:spcBef>
          </a:pPr>
          <a:r>
            <a:rPr lang="zh-TW" altLang="en-US" sz="2000" b="1" dirty="0">
              <a:solidFill>
                <a:srgbClr val="0070C0"/>
              </a:solidFill>
              <a:latin typeface="微軟正黑體" panose="020B0604030504040204" pitchFamily="34" charset="-120"/>
              <a:ea typeface="微軟正黑體" panose="020B0604030504040204" pitchFamily="34" charset="-120"/>
            </a:rPr>
            <a:t>補助省工農機</a:t>
          </a:r>
          <a:r>
            <a:rPr lang="en-US" altLang="zh-TW" sz="2000" b="1" dirty="0">
              <a:solidFill>
                <a:srgbClr val="0070C0"/>
              </a:solidFill>
              <a:latin typeface="微軟正黑體" panose="020B0604030504040204" pitchFamily="34" charset="-120"/>
              <a:ea typeface="微軟正黑體" panose="020B0604030504040204" pitchFamily="34" charset="-120"/>
            </a:rPr>
            <a:t>18.3</a:t>
          </a:r>
          <a:r>
            <a:rPr lang="zh-TW" altLang="en-US" sz="2000" b="1" dirty="0">
              <a:solidFill>
                <a:srgbClr val="0070C0"/>
              </a:solidFill>
              <a:latin typeface="微軟正黑體" panose="020B0604030504040204" pitchFamily="34" charset="-120"/>
              <a:ea typeface="微軟正黑體" panose="020B0604030504040204" pitchFamily="34" charset="-120"/>
            </a:rPr>
            <a:t>萬臺</a:t>
          </a:r>
          <a:endParaRPr lang="en-US" altLang="zh-TW" sz="2000" b="1" dirty="0">
            <a:solidFill>
              <a:srgbClr val="0070C0"/>
            </a:solidFill>
            <a:latin typeface="微軟正黑體" panose="020B0604030504040204" pitchFamily="34" charset="-120"/>
            <a:ea typeface="微軟正黑體" panose="020B0604030504040204" pitchFamily="34" charset="-120"/>
          </a:endParaRPr>
        </a:p>
        <a:p xmlns:a="http://schemas.openxmlformats.org/drawingml/2006/main">
          <a:pPr>
            <a:spcBef>
              <a:spcPts val="600"/>
            </a:spcBef>
          </a:pPr>
          <a:r>
            <a:rPr lang="zh-TW" altLang="en-US" sz="2000" b="1" dirty="0">
              <a:solidFill>
                <a:srgbClr val="0070C0"/>
              </a:solidFill>
              <a:latin typeface="微軟正黑體" panose="020B0604030504040204" pitchFamily="34" charset="-120"/>
            </a:rPr>
            <a:t>服務面積逾</a:t>
          </a:r>
          <a:r>
            <a:rPr lang="en-US" altLang="zh-TW" sz="2000" b="1" dirty="0">
              <a:solidFill>
                <a:srgbClr val="0070C0"/>
              </a:solidFill>
              <a:latin typeface="微軟正黑體" panose="020B0604030504040204" pitchFamily="34" charset="-120"/>
            </a:rPr>
            <a:t>70</a:t>
          </a:r>
          <a:r>
            <a:rPr lang="zh-TW" altLang="en-US" sz="2000" b="1" dirty="0">
              <a:solidFill>
                <a:srgbClr val="0070C0"/>
              </a:solidFill>
              <a:latin typeface="微軟正黑體" panose="020B0604030504040204" pitchFamily="34" charset="-120"/>
            </a:rPr>
            <a:t>萬公頃</a:t>
          </a:r>
          <a:endParaRPr lang="en-US" altLang="zh-TW" sz="2000" b="1" dirty="0">
            <a:solidFill>
              <a:srgbClr val="0070C0"/>
            </a:solidFill>
            <a:latin typeface="微軟正黑體" panose="020B0604030504040204" pitchFamily="34" charset="-120"/>
          </a:endParaRPr>
        </a:p>
        <a:p xmlns:a="http://schemas.openxmlformats.org/drawingml/2006/main">
          <a:pPr>
            <a:spcBef>
              <a:spcPts val="600"/>
            </a:spcBef>
          </a:pPr>
          <a:r>
            <a:rPr lang="zh-TW" altLang="en-US" sz="2000" b="1" dirty="0">
              <a:solidFill>
                <a:srgbClr val="0070C0"/>
              </a:solidFill>
              <a:latin typeface="微軟正黑體" panose="020B0604030504040204" pitchFamily="34" charset="-120"/>
            </a:rPr>
            <a:t>節省農業勞動力</a:t>
          </a:r>
          <a:r>
            <a:rPr lang="en-US" altLang="zh-TW" sz="2000" b="1" dirty="0">
              <a:solidFill>
                <a:srgbClr val="0070C0"/>
              </a:solidFill>
              <a:latin typeface="微軟正黑體" panose="020B0604030504040204" pitchFamily="34" charset="-120"/>
            </a:rPr>
            <a:t>80</a:t>
          </a:r>
          <a:r>
            <a:rPr lang="zh-TW" altLang="en-US" sz="2000" b="1" dirty="0">
              <a:solidFill>
                <a:srgbClr val="0070C0"/>
              </a:solidFill>
              <a:latin typeface="微軟正黑體" panose="020B0604030504040204" pitchFamily="34" charset="-120"/>
            </a:rPr>
            <a:t>萬工作人天</a:t>
          </a:r>
        </a:p>
        <a:p xmlns:a="http://schemas.openxmlformats.org/drawingml/2006/main">
          <a:pPr>
            <a:spcBef>
              <a:spcPts val="600"/>
            </a:spcBef>
          </a:pPr>
          <a:endParaRPr lang="zh-TW" altLang="en-US" sz="2000" b="1" dirty="0">
            <a:solidFill>
              <a:srgbClr val="0070C0"/>
            </a:solidFill>
            <a:latin typeface="微軟正黑體" panose="020B0604030504040204" pitchFamily="34" charset="-120"/>
            <a:ea typeface="微軟正黑體" panose="020B0604030504040204" pitchFamily="34" charset="-12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4C7A5C49-C1D8-4482-8DC9-1CDA28103D05}"/>
              </a:ext>
            </a:extLst>
          </p:cNvPr>
          <p:cNvSpPr>
            <a:spLocks noGrp="1"/>
          </p:cNvSpPr>
          <p:nvPr>
            <p:ph type="hdr" sz="quarter"/>
          </p:nvPr>
        </p:nvSpPr>
        <p:spPr>
          <a:xfrm>
            <a:off x="0" y="2"/>
            <a:ext cx="2945862" cy="497332"/>
          </a:xfrm>
          <a:prstGeom prst="rect">
            <a:avLst/>
          </a:prstGeom>
        </p:spPr>
        <p:txBody>
          <a:bodyPr vert="horz" lIns="88202" tIns="44101" rIns="88202" bIns="44101"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xmlns="" id="{DD537BF2-7E87-42C8-A458-B623E2C57D82}"/>
              </a:ext>
            </a:extLst>
          </p:cNvPr>
          <p:cNvSpPr>
            <a:spLocks noGrp="1"/>
          </p:cNvSpPr>
          <p:nvPr>
            <p:ph type="dt" sz="quarter" idx="1"/>
          </p:nvPr>
        </p:nvSpPr>
        <p:spPr>
          <a:xfrm>
            <a:off x="3850295" y="2"/>
            <a:ext cx="2945862" cy="497332"/>
          </a:xfrm>
          <a:prstGeom prst="rect">
            <a:avLst/>
          </a:prstGeom>
        </p:spPr>
        <p:txBody>
          <a:bodyPr vert="horz" lIns="88202" tIns="44101" rIns="88202" bIns="44101" rtlCol="0"/>
          <a:lstStyle>
            <a:lvl1pPr algn="r">
              <a:defRPr sz="1200"/>
            </a:lvl1pPr>
          </a:lstStyle>
          <a:p>
            <a:fld id="{2D67DF4F-F333-40FC-B483-ABA8B97053A9}" type="datetimeFigureOut">
              <a:rPr lang="zh-TW" altLang="en-US" smtClean="0"/>
              <a:t>2023/3/17</a:t>
            </a:fld>
            <a:endParaRPr lang="zh-TW" altLang="en-US"/>
          </a:p>
        </p:txBody>
      </p:sp>
      <p:sp>
        <p:nvSpPr>
          <p:cNvPr id="4" name="頁尾版面配置區 3">
            <a:extLst>
              <a:ext uri="{FF2B5EF4-FFF2-40B4-BE49-F238E27FC236}">
                <a16:creationId xmlns:a16="http://schemas.microsoft.com/office/drawing/2014/main" xmlns="" id="{703A122A-5605-41AC-97CE-E85A2941332F}"/>
              </a:ext>
            </a:extLst>
          </p:cNvPr>
          <p:cNvSpPr>
            <a:spLocks noGrp="1"/>
          </p:cNvSpPr>
          <p:nvPr>
            <p:ph type="ftr" sz="quarter" idx="2"/>
          </p:nvPr>
        </p:nvSpPr>
        <p:spPr>
          <a:xfrm>
            <a:off x="0" y="9429306"/>
            <a:ext cx="2945862" cy="497332"/>
          </a:xfrm>
          <a:prstGeom prst="rect">
            <a:avLst/>
          </a:prstGeom>
        </p:spPr>
        <p:txBody>
          <a:bodyPr vert="horz" lIns="88202" tIns="44101" rIns="88202" bIns="44101"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xmlns="" id="{6CFADBE5-84F7-4233-8117-D4B253F8054F}"/>
              </a:ext>
            </a:extLst>
          </p:cNvPr>
          <p:cNvSpPr>
            <a:spLocks noGrp="1"/>
          </p:cNvSpPr>
          <p:nvPr>
            <p:ph type="sldNum" sz="quarter" idx="3"/>
          </p:nvPr>
        </p:nvSpPr>
        <p:spPr>
          <a:xfrm>
            <a:off x="3850295" y="9429306"/>
            <a:ext cx="2945862" cy="497332"/>
          </a:xfrm>
          <a:prstGeom prst="rect">
            <a:avLst/>
          </a:prstGeom>
        </p:spPr>
        <p:txBody>
          <a:bodyPr vert="horz" lIns="88202" tIns="44101" rIns="88202" bIns="44101" rtlCol="0" anchor="b"/>
          <a:lstStyle>
            <a:lvl1pPr algn="r">
              <a:defRPr sz="1200"/>
            </a:lvl1pPr>
          </a:lstStyle>
          <a:p>
            <a:fld id="{587A93C8-8B54-43FC-9741-69602FBEDC97}" type="slidenum">
              <a:rPr lang="zh-TW" altLang="en-US" smtClean="0"/>
              <a:t>‹#›</a:t>
            </a:fld>
            <a:endParaRPr lang="zh-TW" altLang="en-US"/>
          </a:p>
        </p:txBody>
      </p:sp>
    </p:spTree>
    <p:extLst>
      <p:ext uri="{BB962C8B-B14F-4D97-AF65-F5344CB8AC3E}">
        <p14:creationId xmlns:p14="http://schemas.microsoft.com/office/powerpoint/2010/main" val="34966580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5862" cy="497332"/>
          </a:xfrm>
          <a:prstGeom prst="rect">
            <a:avLst/>
          </a:prstGeom>
        </p:spPr>
        <p:txBody>
          <a:bodyPr vert="horz" lIns="88202" tIns="44101" rIns="88202" bIns="44101" rtlCol="0"/>
          <a:lstStyle>
            <a:lvl1pPr algn="l">
              <a:defRPr sz="1200"/>
            </a:lvl1pPr>
          </a:lstStyle>
          <a:p>
            <a:endParaRPr lang="zh-TW" altLang="en-US"/>
          </a:p>
        </p:txBody>
      </p:sp>
      <p:sp>
        <p:nvSpPr>
          <p:cNvPr id="3" name="日期版面配置區 2"/>
          <p:cNvSpPr>
            <a:spLocks noGrp="1"/>
          </p:cNvSpPr>
          <p:nvPr>
            <p:ph type="dt" idx="1"/>
          </p:nvPr>
        </p:nvSpPr>
        <p:spPr>
          <a:xfrm>
            <a:off x="3850295" y="2"/>
            <a:ext cx="2945862" cy="497332"/>
          </a:xfrm>
          <a:prstGeom prst="rect">
            <a:avLst/>
          </a:prstGeom>
        </p:spPr>
        <p:txBody>
          <a:bodyPr vert="horz" lIns="88202" tIns="44101" rIns="88202" bIns="44101" rtlCol="0"/>
          <a:lstStyle>
            <a:lvl1pPr algn="r">
              <a:defRPr sz="1200"/>
            </a:lvl1pPr>
          </a:lstStyle>
          <a:p>
            <a:fld id="{02BF08B3-26D7-4F5E-8F23-5CAD8136EBBF}" type="datetimeFigureOut">
              <a:rPr lang="zh-TW" altLang="en-US" smtClean="0"/>
              <a:t>2023/3/17</a:t>
            </a:fld>
            <a:endParaRPr lang="zh-TW" altLang="en-US"/>
          </a:p>
        </p:txBody>
      </p:sp>
      <p:sp>
        <p:nvSpPr>
          <p:cNvPr id="4" name="投影片影像版面配置區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88202" tIns="44101" rIns="88202" bIns="44101" rtlCol="0" anchor="ctr"/>
          <a:lstStyle/>
          <a:p>
            <a:endParaRPr lang="zh-TW" altLang="en-US"/>
          </a:p>
        </p:txBody>
      </p:sp>
      <p:sp>
        <p:nvSpPr>
          <p:cNvPr id="5" name="備忘稿版面配置區 4"/>
          <p:cNvSpPr>
            <a:spLocks noGrp="1"/>
          </p:cNvSpPr>
          <p:nvPr>
            <p:ph type="body" sz="quarter" idx="3"/>
          </p:nvPr>
        </p:nvSpPr>
        <p:spPr>
          <a:xfrm>
            <a:off x="679465" y="4777783"/>
            <a:ext cx="5438748" cy="3907834"/>
          </a:xfrm>
          <a:prstGeom prst="rect">
            <a:avLst/>
          </a:prstGeom>
        </p:spPr>
        <p:txBody>
          <a:bodyPr vert="horz" lIns="88202" tIns="44101" rIns="88202" bIns="44101"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306"/>
            <a:ext cx="2945862" cy="497332"/>
          </a:xfrm>
          <a:prstGeom prst="rect">
            <a:avLst/>
          </a:prstGeom>
        </p:spPr>
        <p:txBody>
          <a:bodyPr vert="horz" lIns="88202" tIns="44101" rIns="88202" bIns="4410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295" y="9429306"/>
            <a:ext cx="2945862" cy="497332"/>
          </a:xfrm>
          <a:prstGeom prst="rect">
            <a:avLst/>
          </a:prstGeom>
        </p:spPr>
        <p:txBody>
          <a:bodyPr vert="horz" lIns="88202" tIns="44101" rIns="88202" bIns="44101" rtlCol="0" anchor="b"/>
          <a:lstStyle>
            <a:lvl1pPr algn="r">
              <a:defRPr sz="1200"/>
            </a:lvl1pPr>
          </a:lstStyle>
          <a:p>
            <a:fld id="{BE986FBD-2BD4-4CB8-A9CF-028CB7505912}" type="slidenum">
              <a:rPr lang="zh-TW" altLang="en-US" smtClean="0"/>
              <a:t>‹#›</a:t>
            </a:fld>
            <a:endParaRPr lang="zh-TW" altLang="en-US"/>
          </a:p>
        </p:txBody>
      </p:sp>
    </p:spTree>
    <p:extLst>
      <p:ext uri="{BB962C8B-B14F-4D97-AF65-F5344CB8AC3E}">
        <p14:creationId xmlns:p14="http://schemas.microsoft.com/office/powerpoint/2010/main" val="32938979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5"/>
            <a:ext cx="5515277" cy="4466987"/>
          </a:xfrm>
        </p:spPr>
        <p:txBody>
          <a:bodyPr/>
          <a:lstStyle/>
          <a:p>
            <a:pPr algn="just"/>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1130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3"/>
            <a:ext cx="5515277" cy="5071930"/>
          </a:xfrm>
        </p:spPr>
        <p:txBody>
          <a:bodyPr/>
          <a:lstStyle/>
          <a:p>
            <a:pPr algn="just"/>
            <a:r>
              <a:rPr lang="zh-TW" altLang="en-US" b="1" dirty="0">
                <a:latin typeface="微軟正黑體" panose="020B0604030504040204" pitchFamily="34" charset="-120"/>
                <a:ea typeface="微軟正黑體" panose="020B0604030504040204" pitchFamily="34" charset="-120"/>
              </a:rPr>
              <a:t>漁港</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左半部分</a:t>
            </a:r>
            <a:r>
              <a:rPr lang="en-US" altLang="zh-TW" b="1" dirty="0">
                <a:latin typeface="微軟正黑體" panose="020B0604030504040204" pitchFamily="34" charset="-120"/>
                <a:ea typeface="微軟正黑體" panose="020B0604030504040204" pitchFamily="34" charset="-120"/>
              </a:rPr>
              <a:t>)</a:t>
            </a:r>
          </a:p>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a:t>
            </a:r>
            <a:r>
              <a:rPr lang="zh-TW" altLang="en-US" b="1" dirty="0">
                <a:latin typeface="微軟正黑體" panose="020B0604030504040204" pitchFamily="34" charset="-120"/>
                <a:ea typeface="微軟正黑體" panose="020B0604030504040204" pitchFamily="34" charset="-120"/>
                <a:cs typeface="Times New Roman"/>
              </a:rPr>
              <a:t>漁業署</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聯絡人：吳政儒</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rPr>
              <a:t>02-2383-5710</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jengru0701@ms1.fa.gov.tw</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301663" indent="-301663" algn="just">
              <a:defRPr/>
            </a:pP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1663" indent="-301663" algn="just">
              <a:defRPr/>
            </a:pPr>
            <a:r>
              <a:rPr lang="zh-TW" altLang="en-US" dirty="0">
                <a:latin typeface="微軟正黑體" panose="020B0604030504040204" pitchFamily="34" charset="-120"/>
                <a:ea typeface="微軟正黑體" panose="020B0604030504040204" pitchFamily="34" charset="-120"/>
              </a:rPr>
              <a:t>一、漁港為漁船之家，海洋漁撈漁業之基地，一直以來即為漁業生產、維繫漁民生計、保障漁民生命財產安全之重要設施；我國漁港開發年代多在民國</a:t>
            </a:r>
            <a:r>
              <a:rPr lang="en-US" altLang="zh-TW" dirty="0">
                <a:latin typeface="微軟正黑體" panose="020B0604030504040204" pitchFamily="34" charset="-120"/>
                <a:ea typeface="微軟正黑體" panose="020B0604030504040204" pitchFamily="34" charset="-120"/>
              </a:rPr>
              <a:t>50-60</a:t>
            </a:r>
            <a:r>
              <a:rPr lang="zh-TW" altLang="en-US" dirty="0">
                <a:latin typeface="微軟正黑體" panose="020B0604030504040204" pitchFamily="34" charset="-120"/>
                <a:ea typeface="微軟正黑體" panose="020B0604030504040204" pitchFamily="34" charset="-120"/>
              </a:rPr>
              <a:t>年代興建完成，相關漁港設施已逐漸面臨老舊情形。</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二、</a:t>
            </a:r>
            <a:r>
              <a:rPr lang="zh-TW" altLang="zh-TW" dirty="0">
                <a:latin typeface="微軟正黑體" panose="020B0604030504040204" pitchFamily="34" charset="-120"/>
                <a:ea typeface="微軟正黑體" panose="020B0604030504040204" pitchFamily="34" charset="-120"/>
              </a:rPr>
              <a:t>此外，隨著漁業資源利用方式的改變及調整，漁港不再僅限於提供予漁業服務而已，配合漁港周遭環境資源之多元化利用，朝向跨域結合產業、觀光、休閒、文化、海鮮餐飲等更多元化或相關衍生之異業加值結合之海洋遊憩產業發展，將漁港提升為具有生產、生活、生態活力的服務性的設施，同時結合漁村多元發展，創造漁村經濟之發展契機。</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三、</a:t>
            </a:r>
            <a:r>
              <a:rPr lang="en-US" altLang="zh-TW" dirty="0">
                <a:latin typeface="微軟正黑體" panose="020B0604030504040204" pitchFamily="34" charset="-120"/>
                <a:ea typeface="微軟正黑體" panose="020B0604030504040204" pitchFamily="34" charset="-120"/>
              </a:rPr>
              <a:t>110-111</a:t>
            </a:r>
            <a:r>
              <a:rPr lang="zh-TW" altLang="en-US" dirty="0">
                <a:latin typeface="微軟正黑體" panose="020B0604030504040204" pitchFamily="34" charset="-120"/>
                <a:ea typeface="微軟正黑體" panose="020B0604030504040204" pitchFamily="34" charset="-120"/>
              </a:rPr>
              <a:t>年投入逾</a:t>
            </a:r>
            <a:r>
              <a:rPr lang="en-US" altLang="zh-TW" dirty="0">
                <a:latin typeface="微軟正黑體" panose="020B0604030504040204" pitchFamily="34" charset="-120"/>
                <a:ea typeface="微軟正黑體" panose="020B0604030504040204" pitchFamily="34" charset="-120"/>
              </a:rPr>
              <a:t>21</a:t>
            </a:r>
            <a:r>
              <a:rPr lang="zh-TW" altLang="en-US" dirty="0">
                <a:latin typeface="微軟正黑體" panose="020B0604030504040204" pitchFamily="34" charset="-120"/>
                <a:ea typeface="微軟正黑體" panose="020B0604030504040204" pitchFamily="34" charset="-120"/>
              </a:rPr>
              <a:t>億元完善漁港基礎建設，其中南方澳漁港第三泊區延伸段整建工程等已陸續完工，營造生產、觀光、現代化之永續漁港</a:t>
            </a:r>
            <a:endParaRPr lang="en-US" altLang="zh-TW" dirty="0">
              <a:latin typeface="微軟正黑體" panose="020B0604030504040204" pitchFamily="34" charset="-120"/>
              <a:ea typeface="微軟正黑體" panose="020B0604030504040204" pitchFamily="34" charset="-120"/>
            </a:endParaRPr>
          </a:p>
          <a:p>
            <a:pPr algn="just"/>
            <a:endParaRPr lang="en-US" altLang="zh-TW" b="1" dirty="0">
              <a:latin typeface="微軟正黑體" panose="020B0604030504040204" pitchFamily="34" charset="-120"/>
              <a:ea typeface="微軟正黑體" panose="020B0604030504040204" pitchFamily="34" charset="-120"/>
            </a:endParaRPr>
          </a:p>
          <a:p>
            <a:pPr algn="just"/>
            <a:r>
              <a:rPr lang="zh-TW" altLang="en-US" b="1" dirty="0">
                <a:latin typeface="微軟正黑體" panose="020B0604030504040204" pitchFamily="34" charset="-120"/>
                <a:ea typeface="微軟正黑體" panose="020B0604030504040204" pitchFamily="34" charset="-120"/>
              </a:rPr>
              <a:t>前鎮</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右半部分</a:t>
            </a:r>
            <a:r>
              <a:rPr lang="en-US" altLang="zh-TW" b="1" dirty="0">
                <a:latin typeface="微軟正黑體" panose="020B0604030504040204" pitchFamily="34" charset="-120"/>
                <a:ea typeface="微軟正黑體" panose="020B0604030504040204" pitchFamily="34" charset="-120"/>
              </a:rPr>
              <a:t>)</a:t>
            </a:r>
          </a:p>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a:t>
            </a:r>
            <a:r>
              <a:rPr lang="zh-TW" altLang="en-US" b="1" dirty="0">
                <a:latin typeface="微軟正黑體" panose="020B0604030504040204" pitchFamily="34" charset="-120"/>
                <a:ea typeface="微軟正黑體" panose="020B0604030504040204" pitchFamily="34" charset="-120"/>
                <a:cs typeface="Times New Roman"/>
              </a:rPr>
              <a:t>漁業署</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 聯絡人：黃千祐</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cs typeface="Times New Roman"/>
              </a:rPr>
              <a:t>07-8239742</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en-US" altLang="zh-TW" b="1" dirty="0">
                <a:latin typeface="微軟正黑體" panose="020B0604030504040204" pitchFamily="34" charset="-120"/>
                <a:ea typeface="微軟正黑體" panose="020B0604030504040204" pitchFamily="34" charset="-120"/>
                <a:cs typeface="Times New Roman"/>
              </a:rPr>
              <a:t>cianyou@ms1.fa.gov.tw</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301663" indent="-301663" algn="just">
              <a:defRPr/>
            </a:pP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9080" indent="-309080" algn="just"/>
            <a:r>
              <a:rPr lang="zh-TW" altLang="en-US" dirty="0">
                <a:latin typeface="微軟正黑體" panose="020B0604030504040204" pitchFamily="34" charset="-120"/>
                <a:ea typeface="微軟正黑體" panose="020B0604030504040204" pitchFamily="34" charset="-120"/>
              </a:rPr>
              <a:t>一、前鎮漁港為國內最大遠洋漁港基地，建港啟用逾</a:t>
            </a:r>
            <a:r>
              <a:rPr lang="en-US" altLang="zh-TW" dirty="0">
                <a:latin typeface="微軟正黑體" panose="020B0604030504040204" pitchFamily="34" charset="-120"/>
                <a:ea typeface="微軟正黑體" panose="020B0604030504040204" pitchFamily="34" charset="-120"/>
              </a:rPr>
              <a:t>50</a:t>
            </a:r>
            <a:r>
              <a:rPr lang="zh-TW" altLang="en-US" dirty="0">
                <a:latin typeface="微軟正黑體" panose="020B0604030504040204" pitchFamily="34" charset="-120"/>
                <a:ea typeface="微軟正黑體" panose="020B0604030504040204" pitchFamily="34" charset="-120"/>
              </a:rPr>
              <a:t>年，市場及碼頭設備老舊、水深無法滿足大型漁船需求，不僅卸魚作業及批發市場重疊，周邊廢污水問題，交通停車空間不足，已無法滿足現代化漁港需求。</a:t>
            </a:r>
            <a:endParaRPr lang="en-US" altLang="zh-TW" dirty="0">
              <a:latin typeface="微軟正黑體" panose="020B0604030504040204" pitchFamily="34" charset="-120"/>
              <a:ea typeface="微軟正黑體" panose="020B0604030504040204" pitchFamily="34" charset="-120"/>
            </a:endParaRPr>
          </a:p>
          <a:p>
            <a:pPr marL="309080" indent="-309080" algn="just"/>
            <a:r>
              <a:rPr lang="zh-TW" altLang="en-US" dirty="0">
                <a:latin typeface="微軟正黑體" panose="020B0604030504040204" pitchFamily="34" charset="-120"/>
                <a:ea typeface="微軟正黑體" panose="020B0604030504040204" pitchFamily="34" charset="-120"/>
              </a:rPr>
              <a:t>二、自</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年起啟動前鎮漁港專案建設計畫，解決上述問題。包含：</a:t>
            </a:r>
            <a:endParaRPr lang="en-US" altLang="zh-TW" dirty="0">
              <a:latin typeface="微軟正黑體" panose="020B0604030504040204" pitchFamily="34" charset="-120"/>
              <a:ea typeface="微軟正黑體" panose="020B0604030504040204" pitchFamily="34" charset="-120"/>
            </a:endParaRPr>
          </a:p>
          <a:p>
            <a:pPr marL="304322" lvl="1" indent="-128387" algn="just" defTabSz="882019">
              <a:defRPr/>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新建多功能水產品運銷中心，提供批發市場可專屬作業的場域，以及整修既有卸魚場，提供可導入</a:t>
            </a:r>
            <a:r>
              <a:rPr lang="en-US" altLang="zh-TW" dirty="0">
                <a:latin typeface="微軟正黑體" panose="020B0604030504040204" pitchFamily="34" charset="-120"/>
                <a:ea typeface="微軟正黑體" panose="020B0604030504040204" pitchFamily="34" charset="-120"/>
              </a:rPr>
              <a:t>HACCP</a:t>
            </a:r>
            <a:r>
              <a:rPr lang="zh-TW" altLang="en-US" dirty="0">
                <a:latin typeface="微軟正黑體" panose="020B0604030504040204" pitchFamily="34" charset="-120"/>
                <a:ea typeface="微軟正黑體" panose="020B0604030504040204" pitchFamily="34" charset="-120"/>
              </a:rPr>
              <a:t>作業之卸魚空間。</a:t>
            </a:r>
          </a:p>
          <a:p>
            <a:pPr marL="304322" lvl="1" indent="-128387" algn="just" defTabSz="882019">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新建多功能船員服務中心，提供外籍船員休憩場域。</a:t>
            </a:r>
            <a:endParaRPr lang="en-US" altLang="zh-TW" dirty="0">
              <a:latin typeface="微軟正黑體" panose="020B0604030504040204" pitchFamily="34" charset="-120"/>
              <a:ea typeface="微軟正黑體" panose="020B0604030504040204" pitchFamily="34" charset="-120"/>
            </a:endParaRPr>
          </a:p>
          <a:p>
            <a:pPr marL="304322" lvl="1" indent="-128387" algn="just" defTabSz="882019">
              <a:defRPr/>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整建前鎮漁港深水碼頭，將原本僅能供</a:t>
            </a:r>
            <a:r>
              <a:rPr lang="en-US" altLang="zh-TW" dirty="0">
                <a:latin typeface="微軟正黑體" panose="020B0604030504040204" pitchFamily="34" charset="-120"/>
                <a:ea typeface="微軟正黑體" panose="020B0604030504040204" pitchFamily="34" charset="-120"/>
              </a:rPr>
              <a:t>500</a:t>
            </a:r>
            <a:r>
              <a:rPr lang="zh-TW" altLang="en-US" dirty="0">
                <a:latin typeface="微軟正黑體" panose="020B0604030504040204" pitchFamily="34" charset="-120"/>
                <a:ea typeface="微軟正黑體" panose="020B0604030504040204" pitchFamily="34" charset="-120"/>
              </a:rPr>
              <a:t>噸以下漁船的碼頭，提升可供</a:t>
            </a:r>
            <a:r>
              <a:rPr lang="en-US" altLang="zh-TW" dirty="0">
                <a:latin typeface="微軟正黑體" panose="020B0604030504040204" pitchFamily="34" charset="-120"/>
                <a:ea typeface="微軟正黑體" panose="020B0604030504040204" pitchFamily="34" charset="-120"/>
              </a:rPr>
              <a:t>3,000</a:t>
            </a:r>
            <a:r>
              <a:rPr lang="zh-TW" altLang="en-US" dirty="0">
                <a:latin typeface="微軟正黑體" panose="020B0604030504040204" pitchFamily="34" charset="-120"/>
                <a:ea typeface="微軟正黑體" panose="020B0604030504040204" pitchFamily="34" charset="-120"/>
              </a:rPr>
              <a:t>噸級遠洋漁船停泊。</a:t>
            </a:r>
            <a:endParaRPr lang="en-US" altLang="zh-TW" dirty="0">
              <a:latin typeface="微軟正黑體" panose="020B0604030504040204" pitchFamily="34" charset="-120"/>
              <a:ea typeface="微軟正黑體" panose="020B0604030504040204" pitchFamily="34" charset="-120"/>
            </a:endParaRPr>
          </a:p>
          <a:p>
            <a:pPr marL="304322" lvl="1" indent="-128387" algn="just" defTabSz="882019">
              <a:defRPr/>
            </a:pP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完善雨污水下水道系統，污水截流，改善泊地水質，以及有效解決過去前鎮草衙地區及港區雨水排放問題。</a:t>
            </a:r>
            <a:endParaRPr lang="en-US" altLang="zh-TW" dirty="0">
              <a:latin typeface="微軟正黑體" panose="020B0604030504040204" pitchFamily="34" charset="-120"/>
              <a:ea typeface="微軟正黑體" panose="020B0604030504040204" pitchFamily="34" charset="-120"/>
            </a:endParaRPr>
          </a:p>
          <a:p>
            <a:pPr marL="304322" lvl="1" indent="-128387" algn="just" defTabSz="882019">
              <a:defRPr/>
            </a:pP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整頓道路及港區景觀，</a:t>
            </a:r>
            <a:r>
              <a:rPr lang="zh-TW" altLang="zh-TW" dirty="0">
                <a:latin typeface="微軟正黑體" panose="020B0604030504040204" pitchFamily="34" charset="-120"/>
                <a:ea typeface="微軟正黑體" panose="020B0604030504040204" pitchFamily="34" charset="-120"/>
              </a:rPr>
              <a:t>形塑乾淨清潔環境</a:t>
            </a:r>
            <a:r>
              <a:rPr lang="zh-TW" altLang="en-US" dirty="0">
                <a:latin typeface="微軟正黑體" panose="020B0604030504040204" pitchFamily="34" charset="-120"/>
                <a:ea typeface="微軟正黑體" panose="020B0604030504040204" pitchFamily="34" charset="-120"/>
              </a:rPr>
              <a:t>。</a:t>
            </a:r>
          </a:p>
          <a:p>
            <a:pPr marL="309080" indent="-309080" algn="just">
              <a:defRPr/>
            </a:pPr>
            <a:r>
              <a:rPr lang="zh-TW" altLang="en-US" dirty="0">
                <a:latin typeface="微軟正黑體" panose="020B0604030504040204" pitchFamily="34" charset="-120"/>
                <a:ea typeface="微軟正黑體" panose="020B0604030504040204" pitchFamily="34" charset="-120"/>
              </a:rPr>
              <a:t>三、目標是打造</a:t>
            </a:r>
            <a:r>
              <a:rPr lang="zh-TW" altLang="zh-TW" dirty="0">
                <a:latin typeface="微軟正黑體" panose="020B0604030504040204" pitchFamily="34" charset="-120"/>
                <a:ea typeface="微軟正黑體" panose="020B0604030504040204" pitchFamily="34" charset="-120"/>
              </a:rPr>
              <a:t>國際級遠洋漁港及新型魚市場，為我國海洋產業及城市經濟觀光注入活水</a:t>
            </a:r>
            <a:endParaRPr lang="en-US" altLang="zh-TW" dirty="0">
              <a:latin typeface="微軟正黑體" panose="020B0604030504040204" pitchFamily="34" charset="-120"/>
              <a:ea typeface="微軟正黑體" panose="020B0604030504040204" pitchFamily="34" charset="-120"/>
            </a:endParaRPr>
          </a:p>
          <a:p>
            <a:pPr marL="335351" indent="-335351" algn="just" defTabSz="912968">
              <a:defRPr/>
            </a:pPr>
            <a:endParaRPr lang="en-US"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17673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41363" y="765175"/>
            <a:ext cx="5764212" cy="3990975"/>
          </a:xfrm>
        </p:spPr>
      </p:sp>
      <p:sp>
        <p:nvSpPr>
          <p:cNvPr id="3" name="備忘稿版面配置區 2"/>
          <p:cNvSpPr>
            <a:spLocks noGrp="1"/>
          </p:cNvSpPr>
          <p:nvPr>
            <p:ph type="body" idx="1"/>
          </p:nvPr>
        </p:nvSpPr>
        <p:spPr>
          <a:xfrm>
            <a:off x="710407" y="4861443"/>
            <a:ext cx="5763864" cy="4605576"/>
          </a:xfrm>
        </p:spPr>
        <p:txBody>
          <a:bodyPr/>
          <a:lstStyle/>
          <a:p>
            <a:pPr algn="just"/>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7671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4"/>
            <a:ext cx="5515277" cy="5138453"/>
          </a:xfrm>
        </p:spPr>
        <p:txBody>
          <a:bodyPr/>
          <a:lstStyle/>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主辦單位：輔導處</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聯絡人：劉婉君技正</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cs typeface="Times New Roman"/>
              </a:rPr>
              <a:t>02-2312-4014</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en-US" altLang="zh-TW" b="1" dirty="0">
                <a:latin typeface="微軟正黑體" panose="020B0604030504040204" pitchFamily="34" charset="-120"/>
                <a:ea typeface="微軟正黑體" panose="020B0604030504040204" pitchFamily="34" charset="-120"/>
                <a:cs typeface="Times New Roman"/>
              </a:rPr>
              <a:t>qby518@mail.coa.gov.tw</a:t>
            </a:r>
            <a:r>
              <a:rPr lang="en-US" altLang="zh-TW" b="1" dirty="0">
                <a:latin typeface="微軟正黑體" panose="020B0604030504040204" pitchFamily="34" charset="-120"/>
                <a:ea typeface="微軟正黑體" panose="020B0604030504040204" pitchFamily="34" charset="-120"/>
              </a:rPr>
              <a:t>】</a:t>
            </a:r>
          </a:p>
          <a:p>
            <a:pPr marL="323562" indent="-323562" algn="just"/>
            <a:endParaRPr lang="en-US" altLang="zh-TW" dirty="0">
              <a:latin typeface="微軟正黑體" panose="020B0604030504040204" pitchFamily="34" charset="-120"/>
              <a:ea typeface="微軟正黑體" panose="020B0604030504040204" pitchFamily="34" charset="-120"/>
            </a:endParaRPr>
          </a:p>
          <a:p>
            <a:pPr algn="just" defTabSz="851011">
              <a:defRPr/>
            </a:pPr>
            <a:r>
              <a:rPr lang="zh-TW" altLang="en-US" dirty="0">
                <a:latin typeface="微軟正黑體" panose="020B0604030504040204" pitchFamily="34" charset="-120"/>
                <a:ea typeface="微軟正黑體" panose="020B0604030504040204" pitchFamily="34" charset="-120"/>
              </a:rPr>
              <a:t>食農教育法已在</a:t>
            </a:r>
            <a:r>
              <a:rPr lang="en-US" altLang="zh-TW" dirty="0">
                <a:latin typeface="微軟正黑體" panose="020B0604030504040204" pitchFamily="34" charset="-120"/>
                <a:ea typeface="微軟正黑體" panose="020B0604030504040204" pitchFamily="34" charset="-120"/>
              </a:rPr>
              <a:t>111</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日經總統令公布，農委會於同月</a:t>
            </a:r>
            <a:r>
              <a:rPr lang="en-US" altLang="zh-TW" dirty="0">
                <a:latin typeface="微軟正黑體" panose="020B0604030504040204" pitchFamily="34" charset="-120"/>
                <a:ea typeface="微軟正黑體" panose="020B0604030504040204" pitchFamily="34" charset="-120"/>
              </a:rPr>
              <a:t>20</a:t>
            </a:r>
            <a:r>
              <a:rPr lang="zh-TW" altLang="en-US" dirty="0">
                <a:latin typeface="微軟正黑體" panose="020B0604030504040204" pitchFamily="34" charset="-120"/>
                <a:ea typeface="微軟正黑體" panose="020B0604030504040204" pitchFamily="34" charset="-120"/>
              </a:rPr>
              <a:t>日籌組食農教育推動會，並積極整合部會資源，發展食農教育推動體系，擘劃</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年期的食</a:t>
            </a:r>
            <a:endParaRPr lang="en-US" altLang="zh-TW" dirty="0">
              <a:latin typeface="微軟正黑體" panose="020B0604030504040204" pitchFamily="34" charset="-120"/>
              <a:ea typeface="微軟正黑體" panose="020B0604030504040204" pitchFamily="34" charset="-120"/>
            </a:endParaRPr>
          </a:p>
          <a:p>
            <a:pPr marL="323562" indent="-323562" algn="just" defTabSz="851011">
              <a:defRPr/>
            </a:pPr>
            <a:r>
              <a:rPr lang="zh-TW" altLang="en-US" dirty="0">
                <a:latin typeface="微軟正黑體" panose="020B0604030504040204" pitchFamily="34" charset="-120"/>
                <a:ea typeface="微軟正黑體" panose="020B0604030504040204" pitchFamily="34" charset="-120"/>
              </a:rPr>
              <a:t>農教育推動計畫；同時落實食農教育法各項工作，以達食農教育全民動起來目標。</a:t>
            </a:r>
            <a:endParaRPr lang="en-US" altLang="zh-TW" dirty="0">
              <a:latin typeface="微軟正黑體" panose="020B0604030504040204" pitchFamily="34" charset="-120"/>
              <a:ea typeface="微軟正黑體" panose="020B0604030504040204" pitchFamily="34" charset="-120"/>
            </a:endParaRPr>
          </a:p>
          <a:p>
            <a:pPr marL="323562" indent="-323562" algn="just"/>
            <a:endParaRPr lang="en-US" altLang="zh-TW" dirty="0">
              <a:latin typeface="微軟正黑體" panose="020B0604030504040204" pitchFamily="34" charset="-120"/>
              <a:ea typeface="微軟正黑體" panose="020B0604030504040204" pitchFamily="34" charset="-120"/>
            </a:endParaRPr>
          </a:p>
          <a:p>
            <a:pPr marL="323562" indent="-323562"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1663" indent="-301663" algn="just">
              <a:defRPr/>
            </a:pPr>
            <a:r>
              <a:rPr lang="zh-TW" altLang="en-US" dirty="0">
                <a:latin typeface="微軟正黑體" panose="020B0604030504040204" pitchFamily="34" charset="-120"/>
                <a:ea typeface="微軟正黑體" panose="020B0604030504040204" pitchFamily="34" charset="-120"/>
              </a:rPr>
              <a:t>一、食農教育計畫申請：依據食農教育法第</a:t>
            </a:r>
            <a:r>
              <a:rPr lang="en-US" altLang="zh-TW" dirty="0">
                <a:latin typeface="微軟正黑體" panose="020B0604030504040204" pitchFamily="34" charset="-120"/>
                <a:ea typeface="微軟正黑體" panose="020B0604030504040204" pitchFamily="34" charset="-120"/>
              </a:rPr>
              <a:t>12</a:t>
            </a:r>
            <a:r>
              <a:rPr lang="zh-TW" altLang="en-US" dirty="0">
                <a:latin typeface="微軟正黑體" panose="020B0604030504040204" pitchFamily="34" charset="-120"/>
                <a:ea typeface="微軟正黑體" panose="020B0604030504040204" pitchFamily="34" charset="-120"/>
              </a:rPr>
              <a:t>條至</a:t>
            </a:r>
            <a:r>
              <a:rPr lang="en-US" altLang="zh-TW" dirty="0">
                <a:latin typeface="微軟正黑體" panose="020B0604030504040204" pitchFamily="34" charset="-120"/>
                <a:ea typeface="微軟正黑體" panose="020B0604030504040204" pitchFamily="34" charset="-120"/>
              </a:rPr>
              <a:t>15</a:t>
            </a:r>
            <a:r>
              <a:rPr lang="zh-TW" altLang="en-US" dirty="0">
                <a:latin typeface="微軟正黑體" panose="020B0604030504040204" pitchFamily="34" charset="-120"/>
                <a:ea typeface="微軟正黑體" panose="020B0604030504040204" pitchFamily="34" charset="-120"/>
              </a:rPr>
              <a:t>條，為讓全民參與食農教育，農委會提供由上而下的徵案簡章及補助計畫供各界申請，並訂定「農委會推行食農教育補助作業原則」鼓勵有創新性的食農教育推動構想由下而上向本會研提，提供食農教育計畫雙向申請機制。</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二、食農教育資訊整合平臺：依據食農教育法第</a:t>
            </a:r>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條，將農委會、相關部會的食農教育資訊整合至平臺上，以強化消費通路資訊，推廣在地農產品及標章，整合食農教育教材、教案、專業人員、師資及志工人才庫、宣導資料等相關資訊，供公開查詢。</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三、學校戶外食農教育：依據食農教育法第</a:t>
            </a:r>
            <a:r>
              <a:rPr lang="en-US" altLang="zh-TW" dirty="0">
                <a:latin typeface="微軟正黑體" panose="020B0604030504040204" pitchFamily="34" charset="-120"/>
                <a:ea typeface="微軟正黑體" panose="020B0604030504040204" pitchFamily="34" charset="-120"/>
              </a:rPr>
              <a:t>15</a:t>
            </a:r>
            <a:r>
              <a:rPr lang="zh-TW" altLang="en-US" dirty="0">
                <a:latin typeface="微軟正黑體" panose="020B0604030504040204" pitchFamily="34" charset="-120"/>
                <a:ea typeface="微軟正黑體" panose="020B0604030504040204" pitchFamily="34" charset="-120"/>
              </a:rPr>
              <a:t>條，與教育部專案合作全力推動全國各級學校戶外食農教育學習，目標將達</a:t>
            </a:r>
            <a:r>
              <a:rPr lang="en-US" altLang="zh-TW" dirty="0">
                <a:latin typeface="微軟正黑體" panose="020B0604030504040204" pitchFamily="34" charset="-120"/>
                <a:ea typeface="微軟正黑體" panose="020B0604030504040204" pitchFamily="34" charset="-120"/>
              </a:rPr>
              <a:t>300</a:t>
            </a:r>
            <a:r>
              <a:rPr lang="zh-TW" altLang="en-US" dirty="0">
                <a:latin typeface="微軟正黑體" panose="020B0604030504040204" pitchFamily="34" charset="-120"/>
                <a:ea typeface="微軟正黑體" panose="020B0604030504040204" pitchFamily="34" charset="-120"/>
              </a:rPr>
              <a:t>家農場及農業旅遊場域供各級學校選擇食農教育作為戶外教學學習。</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四、鼓勵機關優先採用國產農產品：依據食農教育法第</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條，鼓勵政府各機關帶動優先使用國產食材及採購國產農漁畜產品，已完成「獎勵優先採用在地生產農產品要點」，未來將各機關使用國產食材的使用情形公開。</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五、發展縣市特色食農教育：依據食農教育法第</a:t>
            </a:r>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條，將協助縣市政府發展地方性特色食農教育，並與中央政策具一致性。</a:t>
            </a:r>
            <a:endParaRPr lang="en-US" altLang="zh-TW" dirty="0">
              <a:latin typeface="微軟正黑體" panose="020B0604030504040204" pitchFamily="34" charset="-120"/>
              <a:ea typeface="微軟正黑體" panose="020B0604030504040204" pitchFamily="34" charset="-120"/>
            </a:endParaRPr>
          </a:p>
          <a:p>
            <a:pPr algn="just"/>
            <a:endParaRPr lang="en-US" altLang="zh-TW" dirty="0">
              <a:latin typeface="微軟正黑體" panose="020B0604030504040204" pitchFamily="34" charset="-120"/>
              <a:ea typeface="微軟正黑體" panose="020B0604030504040204" pitchFamily="34" charset="-120"/>
            </a:endParaRPr>
          </a:p>
          <a:p>
            <a:pPr algn="just"/>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補充</a:t>
            </a:r>
            <a:r>
              <a:rPr lang="en-US" altLang="zh-TW" dirty="0">
                <a:latin typeface="微軟正黑體" panose="020B0604030504040204" pitchFamily="34" charset="-120"/>
                <a:ea typeface="微軟正黑體" panose="020B0604030504040204" pitchFamily="34" charset="-120"/>
              </a:rPr>
              <a:t>]</a:t>
            </a:r>
          </a:p>
          <a:p>
            <a:pPr algn="just"/>
            <a:r>
              <a:rPr lang="zh-TW" altLang="en-US" dirty="0">
                <a:latin typeface="微軟正黑體" panose="020B0604030504040204" pitchFamily="34" charset="-120"/>
                <a:ea typeface="微軟正黑體" panose="020B0604030504040204" pitchFamily="34" charset="-120"/>
              </a:rPr>
              <a:t>食農教育推動工作繁多，目前僅列對農民、農企業及農民組織有關的部分工作。</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35784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7: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17:notes"/>
          <p:cNvSpPr txBox="1">
            <a:spLocks noGrp="1"/>
          </p:cNvSpPr>
          <p:nvPr>
            <p:ph type="body" idx="1"/>
          </p:nvPr>
        </p:nvSpPr>
        <p:spPr>
          <a:xfrm>
            <a:off x="679313" y="4775559"/>
            <a:ext cx="5437532" cy="3906015"/>
          </a:xfrm>
          <a:prstGeom prst="rect">
            <a:avLst/>
          </a:prstGeom>
          <a:noFill/>
          <a:ln>
            <a:noFill/>
          </a:ln>
        </p:spPr>
        <p:txBody>
          <a:bodyPr spcFirstLastPara="1" wrap="square" lIns="88155" tIns="44078" rIns="88155" bIns="44078" anchor="t" anchorCtr="0">
            <a:noAutofit/>
          </a:bodyPr>
          <a:lstStyle/>
          <a:p>
            <a:r>
              <a:rPr lang="zh-TW" b="0" i="0" dirty="0">
                <a:solidFill>
                  <a:srgbClr val="343434"/>
                </a:solidFill>
                <a:latin typeface="Arial"/>
                <a:ea typeface="Arial"/>
                <a:cs typeface="Arial"/>
                <a:sym typeface="Arial"/>
              </a:rPr>
              <a:t>為健全水產品產銷履歷驗證制度發展，漁業署公告擇優補助養殖漁戶及水產加工廠驗證費用</a:t>
            </a:r>
            <a:endParaRPr b="0" i="0" dirty="0">
              <a:solidFill>
                <a:srgbClr val="343434"/>
              </a:solidFill>
              <a:latin typeface="Arial"/>
              <a:ea typeface="Arial"/>
              <a:cs typeface="Arial"/>
              <a:sym typeface="Arial"/>
            </a:endParaRPr>
          </a:p>
          <a:p>
            <a:r>
              <a:rPr lang="zh-TW" b="0" i="0" dirty="0">
                <a:solidFill>
                  <a:srgbClr val="343434"/>
                </a:solidFill>
                <a:latin typeface="Arial"/>
                <a:ea typeface="Arial"/>
                <a:cs typeface="Arial"/>
                <a:sym typeface="Arial"/>
              </a:rPr>
              <a:t>今年1/6公告，2/10截止，直接親送或郵寄地方政府漁業管理單位申請</a:t>
            </a:r>
            <a:endParaRPr b="0" i="0" dirty="0">
              <a:solidFill>
                <a:srgbClr val="343434"/>
              </a:solidFill>
              <a:latin typeface="Arial"/>
              <a:ea typeface="Arial"/>
              <a:cs typeface="Arial"/>
              <a:sym typeface="Arial"/>
            </a:endParaRPr>
          </a:p>
          <a:p>
            <a:r>
              <a:rPr lang="zh-TW" b="0" i="0" dirty="0">
                <a:solidFill>
                  <a:srgbClr val="343434"/>
                </a:solidFill>
                <a:latin typeface="Arial"/>
                <a:ea typeface="Arial"/>
                <a:cs typeface="Arial"/>
                <a:sym typeface="Arial"/>
              </a:rPr>
              <a:t>本計畫補助對象包括本（112）年度初次或展延驗證，或已於110及111年通過產銷履歷驗證，且今年度持續進行追蹤查驗的養殖個人戶、集團戶及加工廠。</a:t>
            </a:r>
            <a:endParaRPr dirty="0"/>
          </a:p>
          <a:p>
            <a:r>
              <a:rPr lang="zh-TW" b="0" i="0" dirty="0">
                <a:solidFill>
                  <a:srgbClr val="343434"/>
                </a:solidFill>
                <a:latin typeface="Arial"/>
                <a:ea typeface="Arial"/>
                <a:cs typeface="Arial"/>
                <a:sym typeface="Arial"/>
              </a:rPr>
              <a:t>補助額度為初次或展延驗證戶，最高補助5萬元（集團戶則14.4萬元），追蹤查驗戶最高補助1.7萬元（集團戶則4.9萬元）。</a:t>
            </a:r>
            <a:endParaRPr b="0" i="0" dirty="0">
              <a:solidFill>
                <a:srgbClr val="343434"/>
              </a:solidFill>
              <a:latin typeface="Arial"/>
              <a:ea typeface="Arial"/>
              <a:cs typeface="Arial"/>
              <a:sym typeface="Arial"/>
            </a:endParaRPr>
          </a:p>
          <a:p>
            <a:r>
              <a:rPr lang="zh-TW" b="0" i="0" dirty="0">
                <a:solidFill>
                  <a:srgbClr val="343434"/>
                </a:solidFill>
                <a:latin typeface="Arial"/>
                <a:ea typeface="Arial"/>
                <a:cs typeface="Arial"/>
                <a:sym typeface="Arial"/>
              </a:rPr>
              <a:t>全國將補助初次或展延驗證戶計補助728戶，其中生產端個別驗證710戶、生產端集團驗證5戶及加工端個別驗證13戶。</a:t>
            </a:r>
            <a:endParaRPr b="0" i="0" dirty="0">
              <a:solidFill>
                <a:srgbClr val="343434"/>
              </a:solidFill>
              <a:latin typeface="Arial"/>
              <a:ea typeface="Arial"/>
              <a:cs typeface="Arial"/>
              <a:sym typeface="Arial"/>
            </a:endParaRPr>
          </a:p>
          <a:p>
            <a:endParaRPr b="0" i="0" dirty="0">
              <a:solidFill>
                <a:srgbClr val="343434"/>
              </a:solidFill>
              <a:latin typeface="Arial"/>
              <a:ea typeface="Arial"/>
              <a:cs typeface="Arial"/>
              <a:sym typeface="Arial"/>
            </a:endParaRPr>
          </a:p>
        </p:txBody>
      </p:sp>
    </p:spTree>
    <p:extLst>
      <p:ext uri="{BB962C8B-B14F-4D97-AF65-F5344CB8AC3E}">
        <p14:creationId xmlns:p14="http://schemas.microsoft.com/office/powerpoint/2010/main" val="2147502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8:notes"/>
          <p:cNvSpPr txBox="1">
            <a:spLocks noGrp="1"/>
          </p:cNvSpPr>
          <p:nvPr>
            <p:ph type="body" idx="1"/>
          </p:nvPr>
        </p:nvSpPr>
        <p:spPr>
          <a:xfrm>
            <a:off x="679313" y="4775559"/>
            <a:ext cx="5437532" cy="3906015"/>
          </a:xfrm>
          <a:prstGeom prst="rect">
            <a:avLst/>
          </a:prstGeom>
        </p:spPr>
        <p:txBody>
          <a:bodyPr spcFirstLastPara="1" wrap="square" lIns="88155" tIns="44078" rIns="88155" bIns="44078" anchor="t" anchorCtr="0">
            <a:noAutofit/>
          </a:bodyPr>
          <a:lstStyle/>
          <a:p>
            <a:endParaRPr/>
          </a:p>
        </p:txBody>
      </p:sp>
      <p:sp>
        <p:nvSpPr>
          <p:cNvPr id="710" name="Google Shape;710;p18: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588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5"/>
            <a:ext cx="5515277" cy="4927523"/>
          </a:xfrm>
        </p:spPr>
        <p:txBody>
          <a:bodyPr/>
          <a:lstStyle/>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a:t>
            </a:r>
            <a:r>
              <a:rPr lang="zh-TW" altLang="en-US" b="1" dirty="0">
                <a:latin typeface="微軟正黑體" panose="020B0604030504040204" pitchFamily="34" charset="-120"/>
                <a:ea typeface="微軟正黑體" panose="020B0604030504040204" pitchFamily="34" charset="-120"/>
                <a:cs typeface="Times New Roman"/>
              </a:rPr>
              <a:t>淨零辦</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聯絡人：王怡絜</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 </a:t>
            </a:r>
            <a:r>
              <a:rPr lang="en-US" altLang="zh-TW" b="1" dirty="0">
                <a:latin typeface="微軟正黑體" panose="020B0604030504040204" pitchFamily="34" charset="-120"/>
                <a:ea typeface="微軟正黑體" panose="020B0604030504040204" pitchFamily="34" charset="-120"/>
                <a:cs typeface="Times New Roman"/>
              </a:rPr>
              <a:t>(</a:t>
            </a:r>
            <a:r>
              <a:rPr lang="en-US" altLang="zh-TW" b="1" dirty="0">
                <a:latin typeface="微軟正黑體" panose="020B0604030504040204" pitchFamily="34" charset="-120"/>
                <a:ea typeface="微軟正黑體" panose="020B0604030504040204" pitchFamily="34" charset="-120"/>
                <a:cs typeface="Times New Roman"/>
                <a:sym typeface="Wingdings" panose="05000000000000000000" pitchFamily="2" charset="2"/>
              </a:rPr>
              <a:t>02)2312-6962</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en-US" altLang="zh-TW" b="1" dirty="0">
                <a:latin typeface="微軟正黑體" panose="020B0604030504040204" pitchFamily="34" charset="-120"/>
                <a:ea typeface="微軟正黑體" panose="020B0604030504040204" pitchFamily="34" charset="-120"/>
                <a:cs typeface="Times New Roman"/>
              </a:rPr>
              <a:t>ai6547@mail.coa.gov.tw</a:t>
            </a:r>
            <a:r>
              <a:rPr lang="en-US" altLang="zh-TW" b="1" dirty="0">
                <a:latin typeface="微軟正黑體" panose="020B0604030504040204" pitchFamily="34" charset="-120"/>
                <a:ea typeface="微軟正黑體" panose="020B0604030504040204" pitchFamily="34" charset="-120"/>
              </a:rPr>
              <a:t>】</a:t>
            </a:r>
          </a:p>
          <a:p>
            <a:pPr marL="323982" indent="-323982" algn="just"/>
            <a:endParaRPr lang="en-US" altLang="zh-TW" dirty="0">
              <a:latin typeface="微軟正黑體" panose="020B0604030504040204" pitchFamily="34" charset="-120"/>
              <a:ea typeface="微軟正黑體" panose="020B0604030504040204" pitchFamily="34" charset="-120"/>
            </a:endParaRPr>
          </a:p>
          <a:p>
            <a:pPr algn="just" defTabSz="852119">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農委會於</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日成立「氣候變遷調適與淨零排放專案辦公室」，作為統籌規劃農業部門因應氣候變遷政策及整合跨機關協調相關事務的專責單位，並召開全國巡迴系列座談進行公眾溝通，於</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日辦理「邁向農業淨零排放策略大會」，集合產、官、學專家凝聚共識，擬定「減量」、「增匯」、「循環」、「綠趨勢」</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大主軸、</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19</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項策略、</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59</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項措施做為農業部門達成淨零排放之具體路徑，並宣示農業部門將於</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2040</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年達到淨零排放目標。</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defTabSz="852119">
              <a:defRPr/>
            </a:pPr>
            <a:endParaRPr lang="en-US" altLang="zh-TW" dirty="0">
              <a:latin typeface="微軟正黑體" panose="020B0604030504040204" pitchFamily="34" charset="-120"/>
              <a:ea typeface="微軟正黑體" panose="020B0604030504040204" pitchFamily="34" charset="-120"/>
            </a:endParaRPr>
          </a:p>
          <a:p>
            <a:pPr marL="323982" indent="-323982"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0131" indent="-300131" algn="just"/>
            <a:r>
              <a:rPr lang="zh-TW" altLang="en-US" dirty="0">
                <a:latin typeface="微軟正黑體" panose="020B0604030504040204" pitchFamily="34" charset="-120"/>
                <a:ea typeface="微軟正黑體" panose="020B0604030504040204" pitchFamily="34" charset="-120"/>
              </a:rPr>
              <a:t>一、</a:t>
            </a:r>
            <a:r>
              <a:rPr lang="zh-TW" altLang="zh-TW" dirty="0">
                <a:latin typeface="微軟正黑體" panose="020B0604030504040204" pitchFamily="34" charset="-120"/>
                <a:ea typeface="微軟正黑體" panose="020B0604030504040204" pitchFamily="34" charset="-120"/>
              </a:rPr>
              <a:t>為了儘速讓農業部門減碳效益具體量化並創造新價值，</a:t>
            </a:r>
            <a:r>
              <a:rPr lang="zh-TW" altLang="en-US" dirty="0">
                <a:latin typeface="微軟正黑體" panose="020B0604030504040204" pitchFamily="34" charset="-120"/>
                <a:ea typeface="微軟正黑體" panose="020B0604030504040204" pitchFamily="34" charset="-120"/>
              </a:rPr>
              <a:t>本會</a:t>
            </a:r>
            <a:r>
              <a:rPr lang="zh-TW" altLang="zh-TW" dirty="0">
                <a:latin typeface="微軟正黑體" panose="020B0604030504040204" pitchFamily="34" charset="-120"/>
                <a:ea typeface="微軟正黑體" panose="020B0604030504040204" pitchFamily="34" charset="-120"/>
              </a:rPr>
              <a:t>特別針對農業場域中與能源相關之可量化溫室氣體減量作為及效益進行盤點，希望農業於發展的同時也能為國家淨零轉型盡一份心力，並將減碳效益轉化為收益，提供予配合執行的農民。</a:t>
            </a:r>
            <a:endParaRPr lang="en-US" altLang="zh-TW" dirty="0">
              <a:latin typeface="微軟正黑體" panose="020B0604030504040204" pitchFamily="34" charset="-120"/>
              <a:ea typeface="微軟正黑體" panose="020B0604030504040204" pitchFamily="34" charset="-120"/>
            </a:endParaRPr>
          </a:p>
          <a:p>
            <a:pPr marL="300131" indent="-300131" algn="just"/>
            <a:r>
              <a:rPr lang="zh-TW" altLang="en-US" dirty="0">
                <a:latin typeface="微軟正黑體" panose="020B0604030504040204" pitchFamily="34" charset="-120"/>
                <a:ea typeface="微軟正黑體" panose="020B0604030504040204" pitchFamily="34" charset="-120"/>
              </a:rPr>
              <a:t>二、</a:t>
            </a:r>
            <a:r>
              <a:rPr lang="zh-TW" altLang="zh-TW" dirty="0">
                <a:latin typeface="微軟正黑體" panose="020B0604030504040204" pitchFamily="34" charset="-120"/>
                <a:ea typeface="微軟正黑體" panose="020B0604030504040204" pitchFamily="34" charset="-120"/>
              </a:rPr>
              <a:t>經與環保署展開密切合作後，完成</a:t>
            </a:r>
            <a:r>
              <a:rPr lang="zh-TW" altLang="en-US" dirty="0">
                <a:latin typeface="微軟正黑體" panose="020B0604030504040204" pitchFamily="34" charset="-120"/>
                <a:ea typeface="微軟正黑體" panose="020B0604030504040204" pitchFamily="34" charset="-120"/>
              </a:rPr>
              <a:t>相關</a:t>
            </a:r>
            <a:r>
              <a:rPr lang="zh-TW" altLang="zh-TW" dirty="0">
                <a:latin typeface="微軟正黑體" panose="020B0604030504040204" pitchFamily="34" charset="-120"/>
                <a:ea typeface="微軟正黑體" panose="020B0604030504040204" pitchFamily="34" charset="-120"/>
              </a:rPr>
              <a:t>法令修正，將多項農業可操作項目納入環評增量抵換機制，</a:t>
            </a:r>
            <a:r>
              <a:rPr lang="zh-TW" altLang="en-US" dirty="0">
                <a:latin typeface="微軟正黑體" panose="020B0604030504040204" pitchFamily="34" charset="-120"/>
                <a:ea typeface="微軟正黑體" panose="020B0604030504040204" pitchFamily="34" charset="-120"/>
              </a:rPr>
              <a:t>包含像粗糠爐、電動農機、節能水車、漁船</a:t>
            </a:r>
            <a:r>
              <a:rPr lang="en-US" altLang="zh-TW" dirty="0">
                <a:latin typeface="微軟正黑體" panose="020B0604030504040204" pitchFamily="34" charset="-120"/>
                <a:ea typeface="微軟正黑體" panose="020B0604030504040204" pitchFamily="34" charset="-120"/>
              </a:rPr>
              <a:t>LED</a:t>
            </a:r>
            <a:r>
              <a:rPr lang="zh-TW" altLang="en-US" dirty="0">
                <a:latin typeface="微軟正黑體" panose="020B0604030504040204" pitchFamily="34" charset="-120"/>
                <a:ea typeface="微軟正黑體" panose="020B0604030504040204" pitchFamily="34" charset="-120"/>
              </a:rPr>
              <a:t>集魚燈等，</a:t>
            </a:r>
            <a:r>
              <a:rPr lang="zh-TW" altLang="zh-TW" dirty="0">
                <a:latin typeface="微軟正黑體" panose="020B0604030504040204" pitchFamily="34" charset="-120"/>
                <a:ea typeface="微軟正黑體" panose="020B0604030504040204" pitchFamily="34" charset="-120"/>
              </a:rPr>
              <a:t>藉由明確入法，保障農民獲得實質的減碳收益。</a:t>
            </a:r>
            <a:endParaRPr lang="en-US" altLang="zh-TW" dirty="0">
              <a:latin typeface="微軟正黑體" panose="020B0604030504040204" pitchFamily="34" charset="-120"/>
              <a:ea typeface="微軟正黑體" panose="020B0604030504040204" pitchFamily="34" charset="-120"/>
            </a:endParaRPr>
          </a:p>
          <a:p>
            <a:pPr marL="300131" indent="-300131" algn="just">
              <a:defRPr/>
            </a:pPr>
            <a:r>
              <a:rPr lang="zh-TW" altLang="en-US" dirty="0">
                <a:latin typeface="微軟正黑體" panose="020B0604030504040204" pitchFamily="34" charset="-120"/>
                <a:ea typeface="微軟正黑體" panose="020B0604030504040204" pitchFamily="34" charset="-120"/>
              </a:rPr>
              <a:t>三、本會</a:t>
            </a:r>
            <a:r>
              <a:rPr lang="zh-TW" altLang="zh-TW" dirty="0">
                <a:latin typeface="微軟正黑體" panose="020B0604030504040204" pitchFamily="34" charset="-120"/>
                <a:ea typeface="微軟正黑體" panose="020B0604030504040204" pitchFamily="34" charset="-120"/>
              </a:rPr>
              <a:t>規劃將配合現有補助作業系統</a:t>
            </a:r>
            <a:r>
              <a:rPr lang="zh-TW" altLang="en-US" dirty="0">
                <a:latin typeface="微軟正黑體" panose="020B0604030504040204" pitchFamily="34" charset="-120"/>
                <a:ea typeface="微軟正黑體" panose="020B0604030504040204" pitchFamily="34" charset="-120"/>
              </a:rPr>
              <a:t>進行推動，以農機為例，假設農民新購燃油型農機，將維持原有補助，但若新購電動型農機，將可獲得低碳獎勵，如果除了新購外，還有將原本燃油型的舊農機汰換掉，則可更進一步獲得汰舊獎勵，以堆疊的方式提供不同操作獎勵，</a:t>
            </a:r>
            <a:r>
              <a:rPr lang="zh-TW" altLang="zh-TW" dirty="0">
                <a:latin typeface="微軟正黑體" panose="020B0604030504040204" pitchFamily="34" charset="-120"/>
                <a:ea typeface="微軟正黑體" panose="020B0604030504040204" pitchFamily="34" charset="-120"/>
              </a:rPr>
              <a:t>讓農民以最簡便的方式支持國家淨零轉型，以最方便的手續獲得減碳效益。</a:t>
            </a:r>
            <a:endParaRPr lang="en-US" altLang="zh-TW" dirty="0">
              <a:latin typeface="微軟正黑體" panose="020B0604030504040204" pitchFamily="34" charset="-120"/>
              <a:ea typeface="微軟正黑體" panose="020B0604030504040204" pitchFamily="34" charset="-120"/>
            </a:endParaRPr>
          </a:p>
          <a:p>
            <a:pPr marL="300131" indent="-300131" algn="just"/>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補充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名詞解釋、參考數據、提醒事項等</a:t>
            </a:r>
            <a:r>
              <a:rPr lang="en-US" altLang="zh-TW" dirty="0">
                <a:latin typeface="微軟正黑體" panose="020B0604030504040204" pitchFamily="34" charset="-120"/>
                <a:ea typeface="微軟正黑體" panose="020B0604030504040204" pitchFamily="34" charset="-120"/>
              </a:rPr>
              <a:t>]</a:t>
            </a:r>
          </a:p>
          <a:p>
            <a:pPr algn="just"/>
            <a:r>
              <a:rPr lang="zh-TW" altLang="en-US" kern="100" dirty="0">
                <a:latin typeface="微軟正黑體" panose="020B0604030504040204" pitchFamily="34" charset="-120"/>
                <a:ea typeface="微軟正黑體" panose="020B0604030504040204" pitchFamily="34" charset="-120"/>
                <a:cs typeface="Times New Roman" panose="02020603050405020304" pitchFamily="18" charset="0"/>
              </a:rPr>
              <a:t>本套機制目前刻正規劃中，將於規劃完畢後儘速對外說明</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0587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5"/>
            <a:ext cx="5515277" cy="446698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dirty="0" smtClean="0">
                <a:latin typeface="Microsoft JhengHei"/>
                <a:ea typeface="Microsoft JhengHei"/>
                <a:cs typeface="Microsoft JhengHei"/>
                <a:sym typeface="Microsoft JhengHei"/>
              </a:rPr>
              <a:t>面對市場環境及消費觀念改變，產業有必要升級創新</a:t>
            </a:r>
          </a:p>
          <a:p>
            <a:pPr algn="just"/>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80186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6:notes"/>
          <p:cNvSpPr>
            <a:spLocks noGrp="1" noRot="1" noChangeAspect="1"/>
          </p:cNvSpPr>
          <p:nvPr>
            <p:ph type="sldImg" idx="2"/>
          </p:nvPr>
        </p:nvSpPr>
        <p:spPr>
          <a:xfrm>
            <a:off x="611188" y="722313"/>
            <a:ext cx="5424487" cy="3756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26:notes"/>
          <p:cNvSpPr txBox="1">
            <a:spLocks noGrp="1"/>
          </p:cNvSpPr>
          <p:nvPr>
            <p:ph type="body" idx="1"/>
          </p:nvPr>
        </p:nvSpPr>
        <p:spPr>
          <a:xfrm>
            <a:off x="651361" y="4579118"/>
            <a:ext cx="5347302" cy="4338112"/>
          </a:xfrm>
          <a:prstGeom prst="rect">
            <a:avLst/>
          </a:prstGeom>
          <a:noFill/>
          <a:ln>
            <a:noFill/>
          </a:ln>
        </p:spPr>
        <p:txBody>
          <a:bodyPr spcFirstLastPara="1" wrap="square" lIns="88155" tIns="44078" rIns="88155" bIns="44078" anchor="t" anchorCtr="0">
            <a:noAutofit/>
          </a:bodyPr>
          <a:lstStyle/>
          <a:p>
            <a:pPr algn="just"/>
            <a:r>
              <a:rPr lang="zh-TW" b="1">
                <a:latin typeface="Microsoft JhengHei"/>
                <a:ea typeface="Microsoft JhengHei"/>
                <a:cs typeface="Microsoft JhengHei"/>
                <a:sym typeface="Microsoft JhengHei"/>
              </a:rPr>
              <a:t>【主辦單位：漁業</a:t>
            </a:r>
            <a:r>
              <a:rPr lang="zh-TW" b="1">
                <a:solidFill>
                  <a:schemeClr val="dk1"/>
                </a:solidFill>
                <a:latin typeface="Microsoft JhengHei"/>
                <a:ea typeface="Microsoft JhengHei"/>
                <a:cs typeface="Microsoft JhengHei"/>
                <a:sym typeface="Microsoft JhengHei"/>
              </a:rPr>
              <a:t>署</a:t>
            </a:r>
            <a:r>
              <a:rPr lang="zh-TW" b="1">
                <a:latin typeface="Microsoft JhengHei"/>
                <a:ea typeface="Microsoft JhengHei"/>
                <a:cs typeface="Microsoft JhengHei"/>
                <a:sym typeface="Microsoft JhengHei"/>
              </a:rPr>
              <a:t> / 聯絡人：戴仲君 小姐 / 電話：02-23835737 / email：	jungchun@ms1.fa.gov.tw 】</a:t>
            </a:r>
            <a:endParaRPr/>
          </a:p>
          <a:p>
            <a:pPr algn="just"/>
            <a:endParaRPr>
              <a:latin typeface="Microsoft JhengHei"/>
              <a:ea typeface="Microsoft JhengHei"/>
              <a:cs typeface="Microsoft JhengHei"/>
              <a:sym typeface="Microsoft JhengHei"/>
            </a:endParaRPr>
          </a:p>
          <a:p>
            <a:pPr algn="just"/>
            <a:r>
              <a:rPr lang="zh-TW">
                <a:latin typeface="Microsoft JhengHei"/>
                <a:ea typeface="Microsoft JhengHei"/>
                <a:cs typeface="Microsoft JhengHei"/>
                <a:sym typeface="Microsoft JhengHei"/>
              </a:rPr>
              <a:t>(開場文字)</a:t>
            </a:r>
            <a:endParaRPr/>
          </a:p>
          <a:p>
            <a:pPr marL="323953" indent="-323953" algn="just"/>
            <a:endParaRPr>
              <a:latin typeface="Microsoft JhengHei"/>
              <a:ea typeface="Microsoft JhengHei"/>
              <a:cs typeface="Microsoft JhengHei"/>
              <a:sym typeface="Microsoft JhengHei"/>
            </a:endParaRPr>
          </a:p>
          <a:p>
            <a:pPr marL="323953" indent="-323953" algn="just"/>
            <a:r>
              <a:rPr lang="zh-TW" b="1">
                <a:latin typeface="Microsoft JhengHei"/>
                <a:ea typeface="Microsoft JhengHei"/>
                <a:cs typeface="Microsoft JhengHei"/>
                <a:sym typeface="Microsoft JhengHei"/>
              </a:rPr>
              <a:t>【內容說明】</a:t>
            </a:r>
            <a:endParaRPr/>
          </a:p>
          <a:p>
            <a:pPr marL="298574" indent="-298574" algn="just"/>
            <a:r>
              <a:rPr lang="zh-TW">
                <a:latin typeface="Microsoft JhengHei"/>
                <a:ea typeface="Microsoft JhengHei"/>
                <a:cs typeface="Microsoft JhengHei"/>
                <a:sym typeface="Microsoft JhengHei"/>
              </a:rPr>
              <a:t>一、為完善臺灣水產品冷鏈體系不斷鏈，並提升產銷調節能力及產品品質，促進產業升級</a:t>
            </a:r>
            <a:endParaRPr/>
          </a:p>
          <a:p>
            <a:pPr marL="289387" lvl="1" indent="-124023" algn="just"/>
            <a:r>
              <a:rPr lang="zh-TW" b="0">
                <a:latin typeface="Microsoft JhengHei"/>
                <a:ea typeface="Microsoft JhengHei"/>
                <a:cs typeface="Microsoft JhengHei"/>
                <a:sym typeface="Microsoft JhengHei"/>
              </a:rPr>
              <a:t>1.</a:t>
            </a:r>
            <a:r>
              <a:rPr lang="zh-TW">
                <a:latin typeface="Microsoft JhengHei"/>
                <a:ea typeface="Microsoft JhengHei"/>
                <a:cs typeface="Microsoft JhengHei"/>
                <a:sym typeface="Microsoft JhengHei"/>
              </a:rPr>
              <a:t>強化冷鏈投入18億元，原料低溫加工</a:t>
            </a:r>
            <a:endParaRPr/>
          </a:p>
          <a:p>
            <a:pPr marL="289387" lvl="1" indent="-124023" algn="just"/>
            <a:r>
              <a:rPr lang="zh-TW">
                <a:latin typeface="Microsoft JhengHei"/>
                <a:ea typeface="Microsoft JhengHei"/>
                <a:cs typeface="Microsoft JhengHei"/>
                <a:sym typeface="Microsoft JhengHei"/>
              </a:rPr>
              <a:t>2.計16處區漁會完成升級冷凍加工設施</a:t>
            </a:r>
            <a:endParaRPr/>
          </a:p>
          <a:p>
            <a:pPr marL="289387" lvl="1" indent="-124023" algn="just"/>
            <a:r>
              <a:rPr lang="zh-TW">
                <a:latin typeface="Microsoft JhengHei"/>
                <a:ea typeface="Microsoft JhengHei"/>
                <a:cs typeface="Microsoft JhengHei"/>
                <a:sym typeface="Microsoft JhengHei"/>
              </a:rPr>
              <a:t>3.產品凍藏運送延長保鮮，規劃3處區域物流中心</a:t>
            </a:r>
            <a:endParaRPr/>
          </a:p>
        </p:txBody>
      </p:sp>
    </p:spTree>
    <p:extLst>
      <p:ext uri="{BB962C8B-B14F-4D97-AF65-F5344CB8AC3E}">
        <p14:creationId xmlns:p14="http://schemas.microsoft.com/office/powerpoint/2010/main" val="622688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27:notes"/>
          <p:cNvSpPr txBox="1">
            <a:spLocks noGrp="1"/>
          </p:cNvSpPr>
          <p:nvPr>
            <p:ph type="body" idx="1"/>
          </p:nvPr>
        </p:nvSpPr>
        <p:spPr>
          <a:xfrm>
            <a:off x="679313" y="4775559"/>
            <a:ext cx="5437532" cy="3906015"/>
          </a:xfrm>
          <a:prstGeom prst="rect">
            <a:avLst/>
          </a:prstGeom>
        </p:spPr>
        <p:txBody>
          <a:bodyPr spcFirstLastPara="1" wrap="square" lIns="88155" tIns="44078" rIns="88155" bIns="44078" anchor="t" anchorCtr="0">
            <a:noAutofit/>
          </a:bodyPr>
          <a:lstStyle/>
          <a:p>
            <a:endParaRPr/>
          </a:p>
        </p:txBody>
      </p:sp>
      <p:sp>
        <p:nvSpPr>
          <p:cNvPr id="932" name="Google Shape;932;p27: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36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28:notes"/>
          <p:cNvSpPr>
            <a:spLocks noGrp="1" noRot="1" noChangeAspect="1"/>
          </p:cNvSpPr>
          <p:nvPr>
            <p:ph type="sldImg" idx="2"/>
          </p:nvPr>
        </p:nvSpPr>
        <p:spPr>
          <a:xfrm>
            <a:off x="979488" y="1241425"/>
            <a:ext cx="48387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28:notes"/>
          <p:cNvSpPr txBox="1">
            <a:spLocks noGrp="1"/>
          </p:cNvSpPr>
          <p:nvPr>
            <p:ph type="body" idx="1"/>
          </p:nvPr>
        </p:nvSpPr>
        <p:spPr>
          <a:xfrm>
            <a:off x="679465" y="4777782"/>
            <a:ext cx="5438748" cy="3907834"/>
          </a:xfrm>
          <a:prstGeom prst="rect">
            <a:avLst/>
          </a:prstGeom>
          <a:noFill/>
          <a:ln>
            <a:noFill/>
          </a:ln>
        </p:spPr>
        <p:txBody>
          <a:bodyPr spcFirstLastPara="1" wrap="square" lIns="88192" tIns="44096" rIns="88192" bIns="44096" anchor="t" anchorCtr="0">
            <a:noAutofit/>
          </a:bodyPr>
          <a:lstStyle/>
          <a:p>
            <a:r>
              <a:rPr lang="zh-TW"/>
              <a:t>農業用地合法及衛生安全管理前提下推動</a:t>
            </a:r>
            <a:endParaRPr/>
          </a:p>
          <a:p>
            <a:r>
              <a:rPr lang="zh-TW"/>
              <a:t>提升水產品附加價值，確保收益</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a:spLocks noGrp="1" noRot="1" noChangeAspect="1"/>
          </p:cNvSpPr>
          <p:nvPr>
            <p:ph type="sldImg" idx="2"/>
          </p:nvPr>
        </p:nvSpPr>
        <p:spPr>
          <a:xfrm>
            <a:off x="673100" y="742950"/>
            <a:ext cx="5588000" cy="3868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notes"/>
          <p:cNvSpPr txBox="1">
            <a:spLocks noGrp="1"/>
          </p:cNvSpPr>
          <p:nvPr>
            <p:ph type="body" idx="1"/>
          </p:nvPr>
        </p:nvSpPr>
        <p:spPr>
          <a:xfrm>
            <a:off x="679768" y="4715154"/>
            <a:ext cx="5515277" cy="4466987"/>
          </a:xfrm>
          <a:prstGeom prst="rect">
            <a:avLst/>
          </a:prstGeom>
          <a:noFill/>
          <a:ln>
            <a:noFill/>
          </a:ln>
        </p:spPr>
        <p:txBody>
          <a:bodyPr spcFirstLastPara="1" wrap="square" lIns="88192" tIns="44096" rIns="88192" bIns="44096" anchor="t" anchorCtr="0">
            <a:noAutofit/>
          </a:bodyPr>
          <a:lstStyle/>
          <a:p>
            <a:pPr algn="just"/>
            <a:r>
              <a:rPr lang="zh-TW" dirty="0">
                <a:latin typeface="Microsoft JhengHei"/>
                <a:ea typeface="Microsoft JhengHei"/>
                <a:cs typeface="Microsoft JhengHei"/>
                <a:sym typeface="Microsoft JhengHei"/>
              </a:rPr>
              <a:t>農委會政策推動有4大方向</a:t>
            </a:r>
            <a:endParaRPr dirty="0">
              <a:latin typeface="Microsoft JhengHei"/>
              <a:ea typeface="Microsoft JhengHei"/>
              <a:cs typeface="Microsoft JhengHei"/>
              <a:sym typeface="Microsoft JhengHei"/>
            </a:endParaRPr>
          </a:p>
          <a:p>
            <a:pPr algn="just"/>
            <a:r>
              <a:rPr lang="zh-TW" dirty="0">
                <a:latin typeface="Microsoft JhengHei"/>
                <a:ea typeface="Microsoft JhengHei"/>
                <a:cs typeface="Microsoft JhengHei"/>
                <a:sym typeface="Microsoft JhengHei"/>
              </a:rPr>
              <a:t>1.人的保障，農漁民福利提升，經營上有保障</a:t>
            </a:r>
            <a:endParaRPr dirty="0">
              <a:latin typeface="Microsoft JhengHei"/>
              <a:ea typeface="Microsoft JhengHei"/>
              <a:cs typeface="Microsoft JhengHei"/>
              <a:sym typeface="Microsoft JhengHei"/>
            </a:endParaRPr>
          </a:p>
          <a:p>
            <a:pPr algn="just"/>
            <a:r>
              <a:rPr lang="zh-TW" dirty="0">
                <a:latin typeface="Microsoft JhengHei"/>
                <a:ea typeface="Microsoft JhengHei"/>
                <a:cs typeface="Microsoft JhengHei"/>
                <a:sym typeface="Microsoft JhengHei"/>
              </a:rPr>
              <a:t>2.基礎公共建設強化，有好水養好魚</a:t>
            </a:r>
            <a:endParaRPr dirty="0">
              <a:latin typeface="Microsoft JhengHei"/>
              <a:ea typeface="Microsoft JhengHei"/>
              <a:cs typeface="Microsoft JhengHei"/>
              <a:sym typeface="Microsoft JhengHei"/>
            </a:endParaRPr>
          </a:p>
          <a:p>
            <a:pPr algn="just"/>
            <a:r>
              <a:rPr lang="zh-TW" dirty="0">
                <a:latin typeface="Microsoft JhengHei"/>
                <a:ea typeface="Microsoft JhengHei"/>
                <a:cs typeface="Microsoft JhengHei"/>
                <a:sym typeface="Microsoft JhengHei"/>
              </a:rPr>
              <a:t>3.顧好生態環境，能夠永續發展</a:t>
            </a:r>
            <a:endParaRPr dirty="0">
              <a:latin typeface="Microsoft JhengHei"/>
              <a:ea typeface="Microsoft JhengHei"/>
              <a:cs typeface="Microsoft JhengHei"/>
              <a:sym typeface="Microsoft JhengHei"/>
            </a:endParaRPr>
          </a:p>
          <a:p>
            <a:pPr algn="just"/>
            <a:r>
              <a:rPr lang="zh-TW" dirty="0">
                <a:latin typeface="Microsoft JhengHei"/>
                <a:ea typeface="Microsoft JhengHei"/>
                <a:cs typeface="Microsoft JhengHei"/>
                <a:sym typeface="Microsoft JhengHei"/>
              </a:rPr>
              <a:t>4.面對市場環境及消費觀念改變，扶持產業創新升級</a:t>
            </a:r>
            <a:endParaRPr dirty="0">
              <a:latin typeface="Microsoft JhengHei"/>
              <a:ea typeface="Microsoft JhengHei"/>
              <a:cs typeface="Microsoft JhengHei"/>
              <a:sym typeface="Microsoft JhengHe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29:notes"/>
          <p:cNvSpPr txBox="1">
            <a:spLocks noGrp="1"/>
          </p:cNvSpPr>
          <p:nvPr>
            <p:ph type="body" idx="1"/>
          </p:nvPr>
        </p:nvSpPr>
        <p:spPr>
          <a:xfrm>
            <a:off x="679465" y="4777782"/>
            <a:ext cx="5438748" cy="3907834"/>
          </a:xfrm>
          <a:prstGeom prst="rect">
            <a:avLst/>
          </a:prstGeom>
        </p:spPr>
        <p:txBody>
          <a:bodyPr spcFirstLastPara="1" wrap="square" lIns="88192" tIns="44096" rIns="88192" bIns="44096" anchor="t" anchorCtr="0">
            <a:noAutofit/>
          </a:bodyPr>
          <a:lstStyle/>
          <a:p>
            <a:endParaRPr/>
          </a:p>
        </p:txBody>
      </p:sp>
      <p:sp>
        <p:nvSpPr>
          <p:cNvPr id="966" name="Google Shape;966;p29:notes"/>
          <p:cNvSpPr>
            <a:spLocks noGrp="1" noRot="1" noChangeAspect="1"/>
          </p:cNvSpPr>
          <p:nvPr>
            <p:ph type="sldImg" idx="2"/>
          </p:nvPr>
        </p:nvSpPr>
        <p:spPr>
          <a:xfrm>
            <a:off x="979488" y="1241425"/>
            <a:ext cx="48387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4"/>
            <a:ext cx="5515277" cy="4718000"/>
          </a:xfrm>
        </p:spPr>
        <p:txBody>
          <a:bodyPr/>
          <a:lstStyle/>
          <a:p>
            <a:pPr algn="just"/>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主辦單位：</a:t>
            </a:r>
            <a:r>
              <a:rPr lang="zh-TW" altLang="en-US" b="1" dirty="0">
                <a:solidFill>
                  <a:schemeClr val="tx1"/>
                </a:solidFill>
                <a:latin typeface="微軟正黑體" panose="020B0604030504040204" pitchFamily="34" charset="-120"/>
                <a:ea typeface="微軟正黑體" panose="020B0604030504040204" pitchFamily="34" charset="-120"/>
                <a:cs typeface="Times New Roman"/>
              </a:rPr>
              <a:t>農糧署</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聯絡人：沈葆雄</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rPr>
              <a:t>049-2332380#2283</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phs@mail.afa.gov.tw】</a:t>
            </a:r>
          </a:p>
          <a:p>
            <a:pPr algn="just"/>
            <a:endParaRPr lang="en-US" altLang="zh-TW" dirty="0">
              <a:latin typeface="微軟正黑體" panose="020B0604030504040204" pitchFamily="34" charset="-120"/>
              <a:ea typeface="微軟正黑體" panose="020B0604030504040204" pitchFamily="34" charset="-120"/>
            </a:endParaRPr>
          </a:p>
          <a:p>
            <a:pPr algn="just">
              <a:defRPr/>
            </a:pPr>
            <a:r>
              <a:rPr lang="zh-TW" altLang="en-US" dirty="0">
                <a:latin typeface="微軟正黑體" panose="020B0604030504040204" pitchFamily="34" charset="-120"/>
                <a:ea typeface="微軟正黑體" panose="020B0604030504040204" pitchFamily="34" charset="-120"/>
              </a:rPr>
              <a:t>為加速農業機械化，促進產業升級轉型，紓解缺工，投入</a:t>
            </a:r>
            <a:r>
              <a:rPr lang="en-US" altLang="zh-TW" dirty="0">
                <a:latin typeface="微軟正黑體" panose="020B0604030504040204" pitchFamily="34" charset="-120"/>
                <a:ea typeface="微軟正黑體" panose="020B0604030504040204" pitchFamily="34" charset="-120"/>
              </a:rPr>
              <a:t>92</a:t>
            </a:r>
            <a:r>
              <a:rPr lang="zh-TW" altLang="en-US" dirty="0">
                <a:latin typeface="微軟正黑體" panose="020B0604030504040204" pitchFamily="34" charset="-120"/>
                <a:ea typeface="微軟正黑體" panose="020B0604030504040204" pitchFamily="34" charset="-120"/>
              </a:rPr>
              <a:t>億元推動「農糧產業省工機械化及設備現代化計畫」</a:t>
            </a:r>
            <a:r>
              <a:rPr lang="en-US" altLang="zh-TW" dirty="0">
                <a:latin typeface="微軟正黑體" panose="020B0604030504040204" pitchFamily="34" charset="-120"/>
                <a:ea typeface="微軟正黑體" panose="020B0604030504040204" pitchFamily="34" charset="-120"/>
              </a:rPr>
              <a:t>(111-114</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加強補助普遍需要之大小型農機、新研發農機、具節能減碳之碳匯農機，並協助農民團體等增擴設稻穀、高粱及硬質玉米等穀物採後處理設備，以提高農業競爭力，促進糧食生產現代化，及農業剩餘資源永續利用。</a:t>
            </a:r>
            <a:endParaRPr lang="en-US" altLang="zh-TW" dirty="0">
              <a:latin typeface="微軟正黑體" panose="020B0604030504040204" pitchFamily="34" charset="-120"/>
              <a:ea typeface="微軟正黑體" panose="020B0604030504040204" pitchFamily="34" charset="-120"/>
            </a:endParaRPr>
          </a:p>
          <a:p>
            <a:pPr algn="just">
              <a:defRPr/>
            </a:pPr>
            <a:endParaRPr lang="en-US" altLang="zh-TW" dirty="0">
              <a:latin typeface="微軟正黑體" panose="020B0604030504040204" pitchFamily="34" charset="-120"/>
              <a:ea typeface="微軟正黑體" panose="020B0604030504040204" pitchFamily="34" charset="-120"/>
            </a:endParaRPr>
          </a:p>
          <a:p>
            <a:pPr marL="335351" indent="-335351"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9080" indent="-309080" algn="just"/>
            <a:r>
              <a:rPr lang="zh-TW" altLang="en-US" dirty="0">
                <a:latin typeface="微軟正黑體" panose="020B0604030504040204" pitchFamily="34" charset="-120"/>
                <a:ea typeface="微軟正黑體" panose="020B0604030504040204" pitchFamily="34" charset="-120"/>
              </a:rPr>
              <a:t>一、農機增效共享化</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b="0" kern="1200" dirty="0">
                <a:effectLst/>
                <a:latin typeface="微軟正黑體" panose="020B0604030504040204" pitchFamily="34" charset="-120"/>
                <a:ea typeface="微軟正黑體" panose="020B0604030504040204" pitchFamily="34" charset="-120"/>
              </a:rPr>
              <a:t>1.</a:t>
            </a:r>
            <a:r>
              <a:rPr lang="zh-TW" altLang="en-US" b="0" kern="1200" dirty="0">
                <a:effectLst/>
                <a:latin typeface="微軟正黑體" panose="020B0604030504040204" pitchFamily="34" charset="-120"/>
                <a:ea typeface="微軟正黑體" panose="020B0604030504040204" pitchFamily="34" charset="-120"/>
              </a:rPr>
              <a:t>補助農民購置農耕普遍需要的種植管理</a:t>
            </a:r>
            <a:r>
              <a:rPr lang="zh-TW" altLang="en-US" dirty="0">
                <a:latin typeface="微軟正黑體" panose="020B0604030504040204" pitchFamily="34" charset="-120"/>
                <a:ea typeface="微軟正黑體" panose="020B0604030504040204" pitchFamily="34" charset="-120"/>
              </a:rPr>
              <a:t>、收穫搬運及採後處理之各型農機。</a:t>
            </a:r>
            <a:endParaRPr lang="zh-TW" altLang="en-US" b="0"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曳引機、聯合收穫機等高效率可從事農事服務的農機，輔導加入農機</a:t>
            </a:r>
            <a:r>
              <a:rPr lang="en-US" altLang="zh-TW" dirty="0">
                <a:latin typeface="微軟正黑體" panose="020B0604030504040204" pitchFamily="34" charset="-120"/>
                <a:ea typeface="微軟正黑體" panose="020B0604030504040204" pitchFamily="34" charset="-120"/>
              </a:rPr>
              <a:t>Uber</a:t>
            </a:r>
            <a:r>
              <a:rPr lang="zh-TW" altLang="en-US" dirty="0">
                <a:latin typeface="微軟正黑體" panose="020B0604030504040204" pitchFamily="34" charset="-120"/>
                <a:ea typeface="微軟正黑體" panose="020B0604030504040204" pitchFamily="34" charset="-120"/>
              </a:rPr>
              <a:t>平臺</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農業缺工好幫手</a:t>
            </a:r>
            <a:r>
              <a:rPr lang="en-US" altLang="zh-TW" dirty="0">
                <a:latin typeface="微軟正黑體" panose="020B0604030504040204" pitchFamily="34" charset="-120"/>
                <a:ea typeface="微軟正黑體" panose="020B0604030504040204" pitchFamily="34" charset="-120"/>
              </a:rPr>
              <a:t>app)</a:t>
            </a:r>
            <a:r>
              <a:rPr lang="zh-TW" altLang="en-US" dirty="0">
                <a:latin typeface="微軟正黑體" panose="020B0604030504040204" pitchFamily="34" charset="-120"/>
                <a:ea typeface="微軟正黑體" panose="020B0604030504040204" pitchFamily="34" charset="-120"/>
              </a:rPr>
              <a:t>運作，協助沒有農機的農民進行機械耕作。</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除藉由農機補助及推動代耕，降低農民生產成本，並辦理農機性能測定、農機操作教育訓練、提升國產農機品質及農民專業職能，增加省工效益。</a:t>
            </a:r>
          </a:p>
          <a:p>
            <a:pPr marL="309080" indent="-309080" algn="just">
              <a:defRPr/>
            </a:pPr>
            <a:r>
              <a:rPr lang="zh-TW" altLang="en-US" dirty="0">
                <a:latin typeface="微軟正黑體" panose="020B0604030504040204" pitchFamily="34" charset="-120"/>
                <a:ea typeface="微軟正黑體" panose="020B0604030504040204" pitchFamily="34" charset="-120"/>
              </a:rPr>
              <a:t>二、產業升級專業化</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研發單位技轉</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年內</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或廠商專利</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新型</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年、發明</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的農機，或國外新型且具國內產業有需要的農機，加強補助及示範推廣，紓解缺工且激勵研發動能。</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盤點具外銷潛力與升級潛能之產業別所需農機，</a:t>
            </a:r>
            <a:r>
              <a:rPr lang="zh-TW" altLang="en-US" u="sng" dirty="0">
                <a:latin typeface="微軟正黑體" panose="020B0604030504040204" pitchFamily="34" charset="-120"/>
                <a:ea typeface="微軟正黑體" panose="020B0604030504040204" pitchFamily="34" charset="-120"/>
              </a:rPr>
              <a:t>鏈結冷鏈計畫</a:t>
            </a:r>
            <a:r>
              <a:rPr lang="zh-TW" altLang="en-US" dirty="0">
                <a:latin typeface="微軟正黑體" panose="020B0604030504040204" pitchFamily="34" charset="-120"/>
                <a:ea typeface="微軟正黑體" panose="020B0604030504040204" pitchFamily="34" charset="-120"/>
              </a:rPr>
              <a:t>，建置一貫機械自動化生產專業場域，引領產業參考轉型升級。</a:t>
            </a:r>
            <a:endParaRPr lang="en-US" altLang="zh-TW" dirty="0">
              <a:latin typeface="微軟正黑體" panose="020B0604030504040204" pitchFamily="34" charset="-120"/>
              <a:ea typeface="微軟正黑體" panose="020B0604030504040204" pitchFamily="34" charset="-120"/>
            </a:endParaRPr>
          </a:p>
          <a:p>
            <a:pPr marL="309080" indent="-309080" algn="just">
              <a:defRPr/>
            </a:pPr>
            <a:r>
              <a:rPr lang="zh-TW" altLang="en-US" dirty="0">
                <a:latin typeface="微軟正黑體" panose="020B0604030504040204" pitchFamily="34" charset="-120"/>
                <a:ea typeface="微軟正黑體" panose="020B0604030504040204" pitchFamily="34" charset="-120"/>
              </a:rPr>
              <a:t>三、生產永續循環化</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電動農機提高補助比例為</a:t>
            </a:r>
            <a:r>
              <a:rPr lang="en-US" altLang="zh-TW" dirty="0">
                <a:latin typeface="微軟正黑體" panose="020B0604030504040204" pitchFamily="34" charset="-120"/>
                <a:ea typeface="微軟正黑體" panose="020B0604030504040204" pitchFamily="34" charset="-120"/>
              </a:rPr>
              <a:t>1/2</a:t>
            </a:r>
            <a:r>
              <a:rPr lang="zh-TW" altLang="en-US" dirty="0">
                <a:latin typeface="微軟正黑體" panose="020B0604030504040204" pitchFamily="34" charset="-120"/>
                <a:ea typeface="微軟正黑體" panose="020B0604030504040204" pitchFamily="34" charset="-120"/>
              </a:rPr>
              <a:t>，鼓勵農民購買以取代燃油農機</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補助</a:t>
            </a:r>
            <a:r>
              <a:rPr lang="en-US" altLang="zh-TW" dirty="0">
                <a:latin typeface="微軟正黑體" panose="020B0604030504040204" pitchFamily="34" charset="-120"/>
                <a:ea typeface="微軟正黑體" panose="020B0604030504040204" pitchFamily="34" charset="-120"/>
              </a:rPr>
              <a:t>1/3)</a:t>
            </a:r>
            <a:r>
              <a:rPr lang="zh-TW" altLang="en-US" dirty="0">
                <a:latin typeface="微軟正黑體" panose="020B0604030504040204" pitchFamily="34" charset="-120"/>
                <a:ea typeface="微軟正黑體" panose="020B0604030504040204" pitchFamily="34" charset="-120"/>
              </a:rPr>
              <a:t>，降低農業生產碳排放；輔導農民購買節能節水、減少施肥或增加土壤碳匯的碳匯農機具，如不整地播種機、稻草捆包機等，促進農業淨零排放。</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另以</a:t>
            </a:r>
            <a:r>
              <a:rPr lang="zh-TW" altLang="en-US" u="sng" dirty="0">
                <a:latin typeface="微軟正黑體" panose="020B0604030504040204" pitchFamily="34" charset="-120"/>
                <a:ea typeface="微軟正黑體" panose="020B0604030504040204" pitchFamily="34" charset="-120"/>
              </a:rPr>
              <a:t>特別預算</a:t>
            </a:r>
            <a:r>
              <a:rPr lang="zh-TW" altLang="en-US" dirty="0">
                <a:latin typeface="微軟正黑體" panose="020B0604030504040204" pitchFamily="34" charset="-120"/>
                <a:ea typeface="微軟正黑體" panose="020B0604030504040204" pitchFamily="34" charset="-120"/>
              </a:rPr>
              <a:t>補助淨零智慧永續設</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施</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備，協助農業剩餘資源循環利用。</a:t>
            </a:r>
            <a:endParaRPr lang="en-US" altLang="zh-TW" dirty="0">
              <a:latin typeface="微軟正黑體" panose="020B0604030504040204" pitchFamily="34" charset="-120"/>
              <a:ea typeface="微軟正黑體" panose="020B0604030504040204" pitchFamily="34" charset="-120"/>
            </a:endParaRPr>
          </a:p>
          <a:p>
            <a:pPr marL="309080" indent="-309080" algn="just">
              <a:defRPr/>
            </a:pPr>
            <a:r>
              <a:rPr lang="zh-TW" altLang="en-US" dirty="0">
                <a:latin typeface="微軟正黑體" panose="020B0604030504040204" pitchFamily="34" charset="-120"/>
                <a:ea typeface="微軟正黑體" panose="020B0604030504040204" pitchFamily="34" charset="-120"/>
              </a:rPr>
              <a:t>四、糧食生產現代化</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擴大硬質玉米、高粱等雜糧生產，建置各種穀物採後乾燥、低溫儲藏等現代化設備，提升國產稻穀雜糧品質，同時確保糧食安全。</a:t>
            </a:r>
            <a:endParaRPr lang="en-US" altLang="zh-TW" dirty="0">
              <a:latin typeface="微軟正黑體" panose="020B0604030504040204" pitchFamily="34" charset="-120"/>
              <a:ea typeface="微軟正黑體" panose="020B0604030504040204" pitchFamily="34" charset="-120"/>
            </a:endParaRPr>
          </a:p>
          <a:p>
            <a:pPr marL="307492" lvl="1" indent="-128387" algn="just" defTabSz="882019">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農林漁畜生產設施聯合推動現代化，增進精準經營管理並提升生產效能。</a:t>
            </a:r>
            <a:endParaRPr lang="en-US" altLang="zh-TW" dirty="0">
              <a:latin typeface="微軟正黑體" panose="020B0604030504040204" pitchFamily="34" charset="-120"/>
              <a:ea typeface="微軟正黑體" panose="020B0604030504040204" pitchFamily="34" charset="-120"/>
            </a:endParaRPr>
          </a:p>
          <a:p>
            <a:pPr marL="309080" indent="-309080" algn="just">
              <a:defRPr/>
            </a:pPr>
            <a:r>
              <a:rPr lang="zh-TW" altLang="en-US" dirty="0">
                <a:latin typeface="微軟正黑體" panose="020B0604030504040204" pitchFamily="34" charset="-120"/>
                <a:ea typeface="微軟正黑體" panose="020B0604030504040204" pitchFamily="34" charset="-120"/>
              </a:rPr>
              <a:t>五、農民普遍需要的農機補助資訊，可至農糧署網站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農糧業務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農機補助專區查詢，網址為</a:t>
            </a:r>
            <a:r>
              <a:rPr lang="en-US" altLang="zh-TW" dirty="0">
                <a:latin typeface="微軟正黑體" panose="020B0604030504040204" pitchFamily="34" charset="-120"/>
                <a:ea typeface="微軟正黑體" panose="020B0604030504040204" pitchFamily="34" charset="-120"/>
              </a:rPr>
              <a:t>https://bit.ly/AFAAMSpage</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algn="just"/>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85224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32: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32:notes"/>
          <p:cNvSpPr txBox="1">
            <a:spLocks noGrp="1"/>
          </p:cNvSpPr>
          <p:nvPr>
            <p:ph type="body" idx="1"/>
          </p:nvPr>
        </p:nvSpPr>
        <p:spPr>
          <a:xfrm>
            <a:off x="679313" y="4775559"/>
            <a:ext cx="5437532" cy="3906015"/>
          </a:xfrm>
          <a:prstGeom prst="rect">
            <a:avLst/>
          </a:prstGeom>
          <a:noFill/>
          <a:ln>
            <a:noFill/>
          </a:ln>
        </p:spPr>
        <p:txBody>
          <a:bodyPr spcFirstLastPara="1" wrap="square" lIns="88155" tIns="44078" rIns="88155" bIns="44078" anchor="t" anchorCtr="0">
            <a:noAutofit/>
          </a:bodyPr>
          <a:lstStyle/>
          <a:p>
            <a:endParaRPr/>
          </a:p>
        </p:txBody>
      </p:sp>
      <p:sp>
        <p:nvSpPr>
          <p:cNvPr id="1037" name="Google Shape;1037;p32:notes"/>
          <p:cNvSpPr txBox="1">
            <a:spLocks noGrp="1"/>
          </p:cNvSpPr>
          <p:nvPr>
            <p:ph type="sldNum" idx="12"/>
          </p:nvPr>
        </p:nvSpPr>
        <p:spPr>
          <a:xfrm>
            <a:off x="3849434" y="9424917"/>
            <a:ext cx="2945203" cy="497101"/>
          </a:xfrm>
          <a:prstGeom prst="rect">
            <a:avLst/>
          </a:prstGeom>
          <a:noFill/>
          <a:ln>
            <a:noFill/>
          </a:ln>
        </p:spPr>
        <p:txBody>
          <a:bodyPr spcFirstLastPara="1" wrap="square" lIns="88155" tIns="44078" rIns="88155" bIns="44078" anchor="b" anchorCtr="0">
            <a:noAutofit/>
          </a:bodyPr>
          <a:lstStyle/>
          <a:p>
            <a:fld id="{00000000-1234-1234-1234-123412341234}" type="slidenum">
              <a:rPr lang="en-US" altLang="zh-TW"/>
              <a:pPr/>
              <a:t>22</a:t>
            </a:fld>
            <a:endParaRPr/>
          </a:p>
        </p:txBody>
      </p:sp>
    </p:spTree>
    <p:extLst>
      <p:ext uri="{BB962C8B-B14F-4D97-AF65-F5344CB8AC3E}">
        <p14:creationId xmlns:p14="http://schemas.microsoft.com/office/powerpoint/2010/main" val="3650161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34:notes"/>
          <p:cNvSpPr>
            <a:spLocks noGrp="1" noRot="1" noChangeAspect="1"/>
          </p:cNvSpPr>
          <p:nvPr>
            <p:ph type="sldImg" idx="2"/>
          </p:nvPr>
        </p:nvSpPr>
        <p:spPr>
          <a:xfrm>
            <a:off x="906463" y="1204913"/>
            <a:ext cx="4692650" cy="3249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34:notes"/>
          <p:cNvSpPr txBox="1">
            <a:spLocks noGrp="1"/>
          </p:cNvSpPr>
          <p:nvPr>
            <p:ph type="body" idx="1"/>
          </p:nvPr>
        </p:nvSpPr>
        <p:spPr>
          <a:xfrm>
            <a:off x="679465" y="4777782"/>
            <a:ext cx="5438748" cy="3907834"/>
          </a:xfrm>
          <a:prstGeom prst="rect">
            <a:avLst/>
          </a:prstGeom>
          <a:noFill/>
          <a:ln>
            <a:noFill/>
          </a:ln>
        </p:spPr>
        <p:txBody>
          <a:bodyPr spcFirstLastPara="1" wrap="square" lIns="88192" tIns="44096" rIns="88192" bIns="44096" anchor="t" anchorCtr="0">
            <a:noAutofit/>
          </a:bodyPr>
          <a:lstStyle/>
          <a:p>
            <a:endParaRPr/>
          </a:p>
        </p:txBody>
      </p:sp>
      <p:sp>
        <p:nvSpPr>
          <p:cNvPr id="1061" name="Google Shape;1061;p34:notes"/>
          <p:cNvSpPr txBox="1">
            <a:spLocks noGrp="1"/>
          </p:cNvSpPr>
          <p:nvPr>
            <p:ph type="sldNum" idx="12"/>
          </p:nvPr>
        </p:nvSpPr>
        <p:spPr>
          <a:xfrm>
            <a:off x="3850295" y="9429305"/>
            <a:ext cx="2945862" cy="497333"/>
          </a:xfrm>
          <a:prstGeom prst="rect">
            <a:avLst/>
          </a:prstGeom>
          <a:noFill/>
          <a:ln>
            <a:noFill/>
          </a:ln>
        </p:spPr>
        <p:txBody>
          <a:bodyPr spcFirstLastPara="1" wrap="square" lIns="88192" tIns="44096" rIns="88192" bIns="44096" anchor="b" anchorCtr="0">
            <a:noAutofit/>
          </a:bodyPr>
          <a:lstStyle/>
          <a:p>
            <a:fld id="{00000000-1234-1234-1234-123412341234}" type="slidenum">
              <a:rPr lang="en-US" altLang="zh-TW"/>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35:notes"/>
          <p:cNvSpPr txBox="1">
            <a:spLocks noGrp="1"/>
          </p:cNvSpPr>
          <p:nvPr>
            <p:ph type="body" idx="1"/>
          </p:nvPr>
        </p:nvSpPr>
        <p:spPr>
          <a:xfrm>
            <a:off x="679313" y="4775559"/>
            <a:ext cx="5437532" cy="3906015"/>
          </a:xfrm>
          <a:prstGeom prst="rect">
            <a:avLst/>
          </a:prstGeom>
        </p:spPr>
        <p:txBody>
          <a:bodyPr spcFirstLastPara="1" wrap="square" lIns="88155" tIns="44078" rIns="88155" bIns="44078" anchor="t" anchorCtr="0">
            <a:noAutofit/>
          </a:bodyPr>
          <a:lstStyle/>
          <a:p>
            <a:endParaRPr/>
          </a:p>
        </p:txBody>
      </p:sp>
      <p:sp>
        <p:nvSpPr>
          <p:cNvPr id="1075" name="Google Shape;1075;p35: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975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37: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37:notes"/>
          <p:cNvSpPr txBox="1">
            <a:spLocks noGrp="1"/>
          </p:cNvSpPr>
          <p:nvPr>
            <p:ph type="body" idx="1"/>
          </p:nvPr>
        </p:nvSpPr>
        <p:spPr>
          <a:xfrm>
            <a:off x="679313" y="4775559"/>
            <a:ext cx="5437532" cy="3906015"/>
          </a:xfrm>
          <a:prstGeom prst="rect">
            <a:avLst/>
          </a:prstGeom>
          <a:noFill/>
          <a:ln>
            <a:noFill/>
          </a:ln>
        </p:spPr>
        <p:txBody>
          <a:bodyPr spcFirstLastPara="1" wrap="square" lIns="88155" tIns="44078" rIns="88155" bIns="44078" anchor="t" anchorCtr="0">
            <a:noAutofit/>
          </a:bodyPr>
          <a:lstStyle/>
          <a:p>
            <a:r>
              <a:rPr lang="zh-TW"/>
              <a:t>配合農委會改善農業缺工政策，正式開放引進農業移工</a:t>
            </a:r>
            <a:endParaRPr/>
          </a:p>
          <a:p>
            <a:pPr algn="just"/>
            <a:r>
              <a:rPr lang="zh-TW" b="0" i="0">
                <a:solidFill>
                  <a:srgbClr val="212529"/>
                </a:solidFill>
                <a:latin typeface="Arial"/>
                <a:ea typeface="Arial"/>
                <a:cs typeface="Arial"/>
                <a:sym typeface="Arial"/>
              </a:rPr>
              <a:t>目前養殖漁業移工開放聘僱模式，可區分為「養殖漁業工作」及「外展農務」兩大部分，前者可依「行政院農業委員會審查養殖漁業工作申請引進外籍移工之雇主資格認定作業要點」向本署申請；後者則可依「行政院農業委員會審核外展農務服務計畫書作業要點」向行政院農業委員會(輔導處)申請。</a:t>
            </a:r>
            <a:endParaRPr/>
          </a:p>
          <a:p>
            <a:pPr indent="-73495" algn="just">
              <a:buClr>
                <a:srgbClr val="212529"/>
              </a:buClr>
              <a:buSzPts val="1200"/>
              <a:buFont typeface="Calibri"/>
              <a:buAutoNum type="arabicPeriod"/>
            </a:pPr>
            <a:r>
              <a:rPr lang="zh-TW" b="0" i="0">
                <a:solidFill>
                  <a:srgbClr val="212529"/>
                </a:solidFill>
                <a:latin typeface="Arial"/>
                <a:ea typeface="Arial"/>
                <a:cs typeface="Arial"/>
                <a:sym typeface="Arial"/>
              </a:rPr>
              <a:t>倘養殖漁業工作業者有</a:t>
            </a:r>
            <a:r>
              <a:rPr lang="zh-TW" b="0" i="0" u="sng">
                <a:solidFill>
                  <a:srgbClr val="212529"/>
                </a:solidFill>
                <a:latin typeface="Arial"/>
                <a:ea typeface="Arial"/>
                <a:cs typeface="Arial"/>
                <a:sym typeface="Arial"/>
              </a:rPr>
              <a:t>長期性需求</a:t>
            </a:r>
            <a:r>
              <a:rPr lang="zh-TW" b="0" i="0">
                <a:solidFill>
                  <a:srgbClr val="212529"/>
                </a:solidFill>
                <a:latin typeface="Arial"/>
                <a:ea typeface="Arial"/>
                <a:cs typeface="Arial"/>
                <a:sym typeface="Arial"/>
              </a:rPr>
              <a:t>，可自行擔任雇主，申請引進外籍移工從事農務工作。</a:t>
            </a:r>
            <a:endParaRPr b="0" i="0">
              <a:solidFill>
                <a:srgbClr val="212529"/>
              </a:solidFill>
              <a:latin typeface="Arial"/>
              <a:ea typeface="Arial"/>
              <a:cs typeface="Arial"/>
              <a:sym typeface="Arial"/>
            </a:endParaRPr>
          </a:p>
          <a:p>
            <a:pPr indent="-73495" algn="just">
              <a:buClr>
                <a:srgbClr val="212529"/>
              </a:buClr>
              <a:buSzPts val="1200"/>
              <a:buFont typeface="Calibri"/>
              <a:buAutoNum type="arabicPeriod"/>
            </a:pPr>
            <a:r>
              <a:rPr lang="zh-TW" b="0" i="0">
                <a:solidFill>
                  <a:srgbClr val="212529"/>
                </a:solidFill>
                <a:latin typeface="Arial"/>
                <a:ea typeface="Arial"/>
                <a:cs typeface="Arial"/>
                <a:sym typeface="Arial"/>
              </a:rPr>
              <a:t>外展部分係為改善農業</a:t>
            </a:r>
            <a:r>
              <a:rPr lang="zh-TW" b="0" i="0" u="sng">
                <a:solidFill>
                  <a:srgbClr val="212529"/>
                </a:solidFill>
                <a:latin typeface="Arial"/>
                <a:ea typeface="Arial"/>
                <a:cs typeface="Arial"/>
                <a:sym typeface="Arial"/>
              </a:rPr>
              <a:t>季節性缺工</a:t>
            </a:r>
            <a:r>
              <a:rPr lang="zh-TW" b="0" i="0">
                <a:solidFill>
                  <a:srgbClr val="212529"/>
                </a:solidFill>
                <a:latin typeface="Arial"/>
                <a:ea typeface="Arial"/>
                <a:cs typeface="Arial"/>
                <a:sym typeface="Arial"/>
              </a:rPr>
              <a:t>問題，透過農會、漁會、農林漁牧有關之合作社或非營利組織者擔任外展機構，可滿足無法全年聘僱之個別小農需求。</a:t>
            </a:r>
            <a:endParaRPr b="0" i="0">
              <a:solidFill>
                <a:srgbClr val="212529"/>
              </a:solidFill>
              <a:latin typeface="Arial"/>
              <a:ea typeface="Arial"/>
              <a:cs typeface="Arial"/>
              <a:sym typeface="Arial"/>
            </a:endParaRPr>
          </a:p>
          <a:p>
            <a:pPr algn="just"/>
            <a:endParaRPr b="0" i="0">
              <a:solidFill>
                <a:srgbClr val="212529"/>
              </a:solidFill>
              <a:latin typeface="Arial"/>
              <a:ea typeface="Arial"/>
              <a:cs typeface="Arial"/>
              <a:sym typeface="Arial"/>
            </a:endParaRPr>
          </a:p>
          <a:p>
            <a:pPr algn="just"/>
            <a:r>
              <a:rPr lang="zh-TW" b="0" i="0">
                <a:solidFill>
                  <a:srgbClr val="212529"/>
                </a:solidFill>
                <a:latin typeface="Arial"/>
                <a:ea typeface="Arial"/>
                <a:cs typeface="Arial"/>
                <a:sym typeface="Arial"/>
              </a:rPr>
              <a:t>依據勞動部111.11.24修正發布「外國人從事就業服務法第四十六條第一項第八款至第十一款工作資格及審查標準」規定，雇主申請初次招募人數及所聘僱外國人人數，不得超過中央目的事業主管機關核發認定函當月前二個月之前一年國內勞工平均人數之35%。</a:t>
            </a:r>
            <a:endParaRPr/>
          </a:p>
          <a:p>
            <a:r>
              <a:rPr lang="zh-TW"/>
              <a:t/>
            </a:r>
            <a:br>
              <a:rPr lang="zh-TW"/>
            </a:br>
            <a:endParaRPr b="0" i="0">
              <a:solidFill>
                <a:srgbClr val="212529"/>
              </a:solidFill>
              <a:latin typeface="Arial"/>
              <a:ea typeface="Arial"/>
              <a:cs typeface="Arial"/>
              <a:sym typeface="Arial"/>
            </a:endParaRPr>
          </a:p>
          <a:p>
            <a:r>
              <a:rPr lang="zh-TW"/>
              <a:t/>
            </a:r>
            <a:br>
              <a:rPr lang="zh-TW"/>
            </a:br>
            <a:endParaRPr/>
          </a:p>
        </p:txBody>
      </p:sp>
    </p:spTree>
    <p:extLst>
      <p:ext uri="{BB962C8B-B14F-4D97-AF65-F5344CB8AC3E}">
        <p14:creationId xmlns:p14="http://schemas.microsoft.com/office/powerpoint/2010/main" val="119086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38:notes"/>
          <p:cNvSpPr>
            <a:spLocks noGrp="1" noRot="1" noChangeAspect="1"/>
          </p:cNvSpPr>
          <p:nvPr>
            <p:ph type="sldImg" idx="2"/>
          </p:nvPr>
        </p:nvSpPr>
        <p:spPr>
          <a:xfrm>
            <a:off x="981075" y="1241425"/>
            <a:ext cx="4833938" cy="3348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38:notes"/>
          <p:cNvSpPr txBox="1">
            <a:spLocks noGrp="1"/>
          </p:cNvSpPr>
          <p:nvPr>
            <p:ph type="body" idx="1"/>
          </p:nvPr>
        </p:nvSpPr>
        <p:spPr>
          <a:xfrm>
            <a:off x="679313" y="4775559"/>
            <a:ext cx="5437532" cy="3906015"/>
          </a:xfrm>
          <a:prstGeom prst="rect">
            <a:avLst/>
          </a:prstGeom>
          <a:noFill/>
          <a:ln>
            <a:noFill/>
          </a:ln>
        </p:spPr>
        <p:txBody>
          <a:bodyPr spcFirstLastPara="1" wrap="square" lIns="88155" tIns="44078" rIns="88155" bIns="44078" anchor="t" anchorCtr="0">
            <a:noAutofit/>
          </a:bodyPr>
          <a:lstStyle/>
          <a:p>
            <a:pPr algn="just"/>
            <a:r>
              <a:rPr lang="zh-TW" b="0" i="0">
                <a:solidFill>
                  <a:srgbClr val="212529"/>
                </a:solidFill>
                <a:latin typeface="Arial"/>
                <a:ea typeface="Arial"/>
                <a:cs typeface="Arial"/>
                <a:sym typeface="Arial"/>
              </a:rPr>
              <a:t>目前養殖漁業移工開放聘僱模式，可區分為「養殖漁業工作」及「外展農務」兩大部分，前者可依「行政院農業委員會審查養殖漁業工作申請引進外籍移工之雇主資格認定作業要點」向本署申請；後者則可依「行政院農業委員會審核外展農務服務計畫書作業要點」向行政院農業委員會(輔導處)申請。</a:t>
            </a:r>
            <a:endParaRPr/>
          </a:p>
          <a:p>
            <a:pPr indent="-73495" algn="just">
              <a:buClr>
                <a:srgbClr val="212529"/>
              </a:buClr>
              <a:buSzPts val="1200"/>
              <a:buFont typeface="Calibri"/>
              <a:buAutoNum type="arabicPeriod"/>
            </a:pPr>
            <a:r>
              <a:rPr lang="zh-TW" b="0" i="0">
                <a:solidFill>
                  <a:srgbClr val="212529"/>
                </a:solidFill>
                <a:latin typeface="Arial"/>
                <a:ea typeface="Arial"/>
                <a:cs typeface="Arial"/>
                <a:sym typeface="Arial"/>
              </a:rPr>
              <a:t>倘養殖漁業工作業者有</a:t>
            </a:r>
            <a:r>
              <a:rPr lang="zh-TW" b="0" i="0" u="sng">
                <a:solidFill>
                  <a:srgbClr val="212529"/>
                </a:solidFill>
                <a:latin typeface="Arial"/>
                <a:ea typeface="Arial"/>
                <a:cs typeface="Arial"/>
                <a:sym typeface="Arial"/>
              </a:rPr>
              <a:t>長期性需求</a:t>
            </a:r>
            <a:r>
              <a:rPr lang="zh-TW" b="0" i="0">
                <a:solidFill>
                  <a:srgbClr val="212529"/>
                </a:solidFill>
                <a:latin typeface="Arial"/>
                <a:ea typeface="Arial"/>
                <a:cs typeface="Arial"/>
                <a:sym typeface="Arial"/>
              </a:rPr>
              <a:t>，可自行擔任雇主，申請引進外籍移工從事農務工作。</a:t>
            </a:r>
            <a:endParaRPr b="0" i="0">
              <a:solidFill>
                <a:srgbClr val="212529"/>
              </a:solidFill>
              <a:latin typeface="Arial"/>
              <a:ea typeface="Arial"/>
              <a:cs typeface="Arial"/>
              <a:sym typeface="Arial"/>
            </a:endParaRPr>
          </a:p>
          <a:p>
            <a:pPr indent="-73495" algn="just">
              <a:buClr>
                <a:srgbClr val="212529"/>
              </a:buClr>
              <a:buSzPts val="1200"/>
              <a:buFont typeface="Calibri"/>
              <a:buAutoNum type="arabicPeriod"/>
            </a:pPr>
            <a:r>
              <a:rPr lang="zh-TW" b="0" i="0">
                <a:solidFill>
                  <a:srgbClr val="212529"/>
                </a:solidFill>
                <a:latin typeface="Arial"/>
                <a:ea typeface="Arial"/>
                <a:cs typeface="Arial"/>
                <a:sym typeface="Arial"/>
              </a:rPr>
              <a:t>外展部分係為改善農業</a:t>
            </a:r>
            <a:r>
              <a:rPr lang="zh-TW" b="0" i="0" u="sng">
                <a:solidFill>
                  <a:srgbClr val="212529"/>
                </a:solidFill>
                <a:latin typeface="Arial"/>
                <a:ea typeface="Arial"/>
                <a:cs typeface="Arial"/>
                <a:sym typeface="Arial"/>
              </a:rPr>
              <a:t>季節性缺工</a:t>
            </a:r>
            <a:r>
              <a:rPr lang="zh-TW" b="0" i="0">
                <a:solidFill>
                  <a:srgbClr val="212529"/>
                </a:solidFill>
                <a:latin typeface="Arial"/>
                <a:ea typeface="Arial"/>
                <a:cs typeface="Arial"/>
                <a:sym typeface="Arial"/>
              </a:rPr>
              <a:t>問題，透過農會、漁會、農林漁牧有關之合作社或非營利組織者擔任外展機構，可滿足無法全年聘僱之個別小農需求。</a:t>
            </a:r>
            <a:endParaRPr b="0" i="0">
              <a:solidFill>
                <a:srgbClr val="212529"/>
              </a:solidFill>
              <a:latin typeface="Arial"/>
              <a:ea typeface="Arial"/>
              <a:cs typeface="Arial"/>
              <a:sym typeface="Arial"/>
            </a:endParaRPr>
          </a:p>
          <a:p>
            <a:endParaRPr/>
          </a:p>
        </p:txBody>
      </p:sp>
    </p:spTree>
    <p:extLst>
      <p:ext uri="{BB962C8B-B14F-4D97-AF65-F5344CB8AC3E}">
        <p14:creationId xmlns:p14="http://schemas.microsoft.com/office/powerpoint/2010/main" val="1310902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39:notes"/>
          <p:cNvSpPr>
            <a:spLocks noGrp="1" noRot="1" noChangeAspect="1"/>
          </p:cNvSpPr>
          <p:nvPr>
            <p:ph type="sldImg" idx="2"/>
          </p:nvPr>
        </p:nvSpPr>
        <p:spPr>
          <a:xfrm>
            <a:off x="673100" y="742950"/>
            <a:ext cx="5588000" cy="38687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39:notes"/>
          <p:cNvSpPr txBox="1">
            <a:spLocks noGrp="1"/>
          </p:cNvSpPr>
          <p:nvPr>
            <p:ph type="body" idx="1"/>
          </p:nvPr>
        </p:nvSpPr>
        <p:spPr>
          <a:xfrm>
            <a:off x="679768" y="4715154"/>
            <a:ext cx="5515277" cy="5066537"/>
          </a:xfrm>
          <a:prstGeom prst="rect">
            <a:avLst/>
          </a:prstGeom>
          <a:noFill/>
          <a:ln>
            <a:noFill/>
          </a:ln>
        </p:spPr>
        <p:txBody>
          <a:bodyPr spcFirstLastPara="1" wrap="square" lIns="88192" tIns="44096" rIns="88192" bIns="44096" anchor="t" anchorCtr="0">
            <a:noAutofit/>
          </a:bodyPr>
          <a:lstStyle/>
          <a:p>
            <a:pPr algn="just">
              <a:buClr>
                <a:schemeClr val="dk1"/>
              </a:buClr>
              <a:buSzPts val="1100"/>
            </a:pPr>
            <a:r>
              <a:rPr lang="zh-TW" b="1">
                <a:latin typeface="Microsoft JhengHei"/>
                <a:ea typeface="Microsoft JhengHei"/>
                <a:cs typeface="Microsoft JhengHei"/>
                <a:sym typeface="Microsoft JhengHei"/>
              </a:rPr>
              <a:t>因應中國暫停我石斑魚輸入，農委會自111年6月15日起，提供石斑魚海外拓銷獎勵，協助業者深耕香港、美國、紐西蘭、日本等既有市場，並開發韓國、加拿大、歐盟、中東等新興市場。111年6至12月石斑魚外銷中國以外市場達2,810公噸，較前一年同期258公噸成長989%。</a:t>
            </a:r>
            <a:endParaRPr b="1">
              <a:latin typeface="Microsoft JhengHei"/>
              <a:ea typeface="Microsoft JhengHei"/>
              <a:cs typeface="Microsoft JhengHei"/>
              <a:sym typeface="Microsoft JhengHei"/>
            </a:endParaRPr>
          </a:p>
          <a:p>
            <a:pPr algn="just">
              <a:buClr>
                <a:schemeClr val="dk1"/>
              </a:buClr>
              <a:buSzPts val="1100"/>
            </a:pPr>
            <a:endParaRPr b="1">
              <a:latin typeface="Microsoft JhengHei"/>
              <a:ea typeface="Microsoft JhengHei"/>
              <a:cs typeface="Microsoft JhengHei"/>
              <a:sym typeface="Microsoft JhengHei"/>
            </a:endParaRPr>
          </a:p>
          <a:p>
            <a:pPr algn="just">
              <a:buClr>
                <a:schemeClr val="dk1"/>
              </a:buClr>
              <a:buSzPts val="1100"/>
            </a:pPr>
            <a:r>
              <a:rPr lang="zh-TW" b="1">
                <a:latin typeface="Microsoft JhengHei"/>
                <a:ea typeface="Microsoft JhengHei"/>
                <a:cs typeface="Microsoft JhengHei"/>
                <a:sym typeface="Microsoft JhengHei"/>
              </a:rPr>
              <a:t>此外，農委會持續與外貿協會及駐外單位合作，輔導業者與海外目標市場通路如超市、賣場、餐飲通路等，共同舉辦廣宣與拓銷活動，同時與我駐美代表處合作，在國慶酒會向外賓推介石斑魚，並透過與美國米其林三星主廚合作開發石斑魚料理、與日本藏壽司合作開發石斑魚握壽司，輔以開發中式、日式及西式石斑魚食譜等，向各國消費者、進口商及通路業者推廣臺灣優質石斑魚。</a:t>
            </a:r>
            <a:endParaRPr b="1">
              <a:latin typeface="Microsoft JhengHei"/>
              <a:ea typeface="Microsoft JhengHei"/>
              <a:cs typeface="Microsoft JhengHei"/>
              <a:sym typeface="Microsoft JhengHei"/>
            </a:endParaRPr>
          </a:p>
          <a:p>
            <a:pPr algn="just"/>
            <a:endParaRPr b="1">
              <a:latin typeface="Microsoft JhengHei"/>
              <a:ea typeface="Microsoft JhengHei"/>
              <a:cs typeface="Microsoft JhengHei"/>
              <a:sym typeface="Microsoft JhengHei"/>
            </a:endParaRPr>
          </a:p>
          <a:p>
            <a:pPr algn="just"/>
            <a:r>
              <a:rPr lang="zh-TW" b="1">
                <a:latin typeface="Microsoft JhengHei"/>
                <a:ea typeface="Microsoft JhengHei"/>
                <a:cs typeface="Microsoft JhengHei"/>
                <a:sym typeface="Microsoft JhengHei"/>
              </a:rPr>
              <a:t>【主辦單位：國際處/ 聯絡人：陳昱安/ 電話：02-23126942 / email： melodia0207@mail.coa.gov.tw】</a:t>
            </a:r>
            <a:endParaRPr/>
          </a:p>
          <a:p>
            <a:pPr algn="just"/>
            <a:endParaRPr>
              <a:latin typeface="Microsoft JhengHei"/>
              <a:ea typeface="Microsoft JhengHei"/>
              <a:cs typeface="Microsoft JhengHei"/>
              <a:sym typeface="Microsoft JhengHei"/>
            </a:endParaRPr>
          </a:p>
          <a:p>
            <a:pPr algn="just"/>
            <a:r>
              <a:rPr lang="zh-TW">
                <a:latin typeface="Microsoft JhengHei"/>
                <a:ea typeface="Microsoft JhengHei"/>
                <a:cs typeface="Microsoft JhengHei"/>
                <a:sym typeface="Microsoft JhengHei"/>
              </a:rPr>
              <a:t>農產品出口一直是我國農業產銷重要一環，過去，中國大陸因運輸距離近、語言共通及飲食文化類似等優勢，成為我國農產品出口重要市場，部分品項略有集中中國大陸單一市場之趨勢，且自110年起，中國大陸先後無預警公布暫停我國多項農漁產品進口，更加深我國分散出口通路與開發新興市場之迫切性。為此，本會透過「檢疫諮商准入」、「提供拓銷獎勵」與「補助海外行銷活動等」等作法，在拓殖外銷規模同時，也積極致力分散市場，避免出口通路過度單一風險，進而保障國內供需、市場價格及農民所得穩定。</a:t>
            </a:r>
            <a:endParaRPr>
              <a:latin typeface="Microsoft JhengHei"/>
              <a:ea typeface="Microsoft JhengHei"/>
              <a:cs typeface="Microsoft JhengHei"/>
              <a:sym typeface="Microsoft JhengHei"/>
            </a:endParaRPr>
          </a:p>
          <a:p>
            <a:pPr marL="335383" indent="-335383" algn="just"/>
            <a:r>
              <a:rPr lang="zh-TW" b="1">
                <a:latin typeface="Microsoft JhengHei"/>
                <a:ea typeface="Microsoft JhengHei"/>
                <a:cs typeface="Microsoft JhengHei"/>
                <a:sym typeface="Microsoft JhengHei"/>
              </a:rPr>
              <a:t>【內容說明】</a:t>
            </a:r>
            <a:endParaRPr/>
          </a:p>
          <a:p>
            <a:pPr marL="309109" indent="-309109" algn="just"/>
            <a:r>
              <a:rPr lang="zh-TW">
                <a:latin typeface="Microsoft JhengHei"/>
                <a:ea typeface="Microsoft JhengHei"/>
                <a:cs typeface="Microsoft JhengHei"/>
                <a:sym typeface="Microsoft JhengHei"/>
              </a:rPr>
              <a:t>一、我國農產品出口金額輸中占比持續降低</a:t>
            </a:r>
            <a:endParaRPr>
              <a:latin typeface="Microsoft JhengHei"/>
              <a:ea typeface="Microsoft JhengHei"/>
              <a:cs typeface="Microsoft JhengHei"/>
              <a:sym typeface="Microsoft JhengHei"/>
            </a:endParaRPr>
          </a:p>
          <a:p>
            <a:pPr marL="299597" lvl="1" indent="-128399" algn="just"/>
            <a:r>
              <a:rPr lang="zh-TW" b="0">
                <a:latin typeface="Microsoft JhengHei"/>
                <a:ea typeface="Microsoft JhengHei"/>
                <a:cs typeface="Microsoft JhengHei"/>
                <a:sym typeface="Microsoft JhengHei"/>
              </a:rPr>
              <a:t>1.我國農產品出口金額自107年54.63億美元穩定上升至110年56.69億美元達到歷史新高。而輸中占比自107年23%持續降低至111年僅為13%。</a:t>
            </a:r>
            <a:endParaRPr b="0">
              <a:latin typeface="Microsoft JhengHei"/>
              <a:ea typeface="Microsoft JhengHei"/>
              <a:cs typeface="Microsoft JhengHei"/>
              <a:sym typeface="Microsoft JhengHei"/>
            </a:endParaRPr>
          </a:p>
          <a:p>
            <a:pPr marL="299597" lvl="1" indent="-128399" algn="just"/>
            <a:r>
              <a:rPr lang="zh-TW">
                <a:latin typeface="Microsoft JhengHei"/>
                <a:ea typeface="Microsoft JhengHei"/>
                <a:cs typeface="Microsoft JhengHei"/>
                <a:sym typeface="Microsoft JhengHei"/>
              </a:rPr>
              <a:t>2.在我國在出口重心逐漸移出中國大陸同時，整體出口金額仍能成長，顯示我國分散市場頗具成效。</a:t>
            </a:r>
            <a:endParaRPr/>
          </a:p>
          <a:p>
            <a:pPr marL="309109" indent="-309109" algn="just"/>
            <a:r>
              <a:rPr lang="zh-TW">
                <a:latin typeface="Microsoft JhengHei"/>
                <a:ea typeface="Microsoft JhengHei"/>
                <a:cs typeface="Microsoft JhengHei"/>
                <a:sym typeface="Microsoft JhengHei"/>
              </a:rPr>
              <a:t>二、中國以外其他市場出口成長明顯</a:t>
            </a:r>
            <a:endParaRPr>
              <a:latin typeface="Microsoft JhengHei"/>
              <a:ea typeface="Microsoft JhengHei"/>
              <a:cs typeface="Microsoft JhengHei"/>
              <a:sym typeface="Microsoft JhengHei"/>
            </a:endParaRPr>
          </a:p>
          <a:p>
            <a:pPr marL="264723" lvl="1" indent="-84014" algn="just">
              <a:buClr>
                <a:schemeClr val="dk1"/>
              </a:buClr>
              <a:buSzPts val="1200"/>
              <a:buFont typeface="Calibri"/>
              <a:buAutoNum type="arabicPeriod"/>
            </a:pPr>
            <a:r>
              <a:rPr lang="zh-TW">
                <a:latin typeface="Microsoft JhengHei"/>
                <a:ea typeface="Microsoft JhengHei"/>
                <a:cs typeface="Microsoft JhengHei"/>
                <a:sym typeface="Microsoft JhengHei"/>
              </a:rPr>
              <a:t>以111年農產品出口各國金額來看，日本、韓國、加拿大、澳洲等分別較110年成長11.0%、4.1%、5.5%、1.1%。新南向國家部分，新加坡、印尼、菲律賓及泰國亦有4.6%、7.8%、8.6%及1.1%之成長率。</a:t>
            </a:r>
            <a:endParaRPr>
              <a:latin typeface="Microsoft JhengHei"/>
              <a:ea typeface="Microsoft JhengHei"/>
              <a:cs typeface="Microsoft JhengHei"/>
              <a:sym typeface="Microsoft JhengHei"/>
            </a:endParaRPr>
          </a:p>
          <a:p>
            <a:pPr algn="just"/>
            <a:r>
              <a:rPr lang="zh-TW">
                <a:latin typeface="Microsoft JhengHei"/>
                <a:ea typeface="Microsoft JhengHei"/>
                <a:cs typeface="Microsoft JhengHei"/>
                <a:sym typeface="Microsoft JhengHei"/>
              </a:rPr>
              <a:t>三、遭中國大陸暫停進口品項輸銷其他國家成績斐然</a:t>
            </a:r>
            <a:endParaRPr>
              <a:latin typeface="Microsoft JhengHei"/>
              <a:ea typeface="Microsoft JhengHei"/>
              <a:cs typeface="Microsoft JhengHei"/>
              <a:sym typeface="Microsoft JhengHei"/>
            </a:endParaRPr>
          </a:p>
          <a:p>
            <a:pPr marL="264723" indent="-84014" algn="just"/>
            <a:r>
              <a:rPr lang="zh-TW">
                <a:latin typeface="Microsoft JhengHei"/>
                <a:ea typeface="Microsoft JhengHei"/>
                <a:cs typeface="Microsoft JhengHei"/>
                <a:sym typeface="Microsoft JhengHei"/>
              </a:rPr>
              <a:t>1.以品項別來看，遭中國大陸進口如釋迦、柑橘類、石斑魚等在中國暫停進口後，111年輸銷其他國家相較110年之成長率分別為156%、11%及441%，成績亮眼。</a:t>
            </a:r>
            <a:endParaRPr>
              <a:latin typeface="Microsoft JhengHei"/>
              <a:ea typeface="Microsoft JhengHei"/>
              <a:cs typeface="Microsoft JhengHei"/>
              <a:sym typeface="Microsoft JhengHei"/>
            </a:endParaRPr>
          </a:p>
          <a:p>
            <a:r>
              <a:rPr lang="zh-TW">
                <a:latin typeface="Microsoft JhengHei"/>
                <a:ea typeface="Microsoft JhengHei"/>
                <a:cs typeface="Microsoft JhengHei"/>
                <a:sym typeface="Microsoft JhengHei"/>
              </a:rPr>
              <a:t>[補充]</a:t>
            </a:r>
            <a:endParaRPr/>
          </a:p>
          <a:p>
            <a:pPr algn="just"/>
            <a:r>
              <a:rPr lang="zh-TW">
                <a:latin typeface="Microsoft JhengHei"/>
                <a:ea typeface="Microsoft JhengHei"/>
                <a:cs typeface="Microsoft JhengHei"/>
                <a:sym typeface="Microsoft JhengHei"/>
              </a:rPr>
              <a:t>111年農產品總出口金額為52.28億美元，主要受多項產品無法輸中所致，但輸中國以外國家金額，相較於110年仍有小幅成長0.02%。</a:t>
            </a:r>
            <a:endParaRPr b="1">
              <a:latin typeface="Microsoft JhengHei"/>
              <a:ea typeface="Microsoft JhengHei"/>
              <a:cs typeface="Microsoft JhengHei"/>
              <a:sym typeface="Microsoft JhengHe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4"/>
            <a:ext cx="5515277" cy="5066537"/>
          </a:xfrm>
        </p:spPr>
        <p:txBody>
          <a:bodyPr/>
          <a:lstStyle/>
          <a:p>
            <a:pPr algn="just"/>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主辦單位：</a:t>
            </a:r>
            <a:r>
              <a:rPr lang="zh-TW" altLang="en-US" b="1" dirty="0">
                <a:solidFill>
                  <a:schemeClr val="tx1"/>
                </a:solidFill>
                <a:latin typeface="微軟正黑體" panose="020B0604030504040204" pitchFamily="34" charset="-120"/>
                <a:ea typeface="微軟正黑體" panose="020B0604030504040204" pitchFamily="34" charset="-120"/>
                <a:cs typeface="Times New Roman"/>
              </a:rPr>
              <a:t>農再辦</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聯絡人：楊槐駒</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cs typeface="Times New Roman"/>
              </a:rPr>
              <a:t>23126338</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whyg@mail.coa.gov.tw</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t>
            </a:r>
          </a:p>
          <a:p>
            <a:pPr algn="just">
              <a:defRPr/>
            </a:pPr>
            <a:endParaRPr lang="en-US" altLang="zh-TW" dirty="0">
              <a:latin typeface="微軟正黑體" panose="020B0604030504040204" pitchFamily="34" charset="-120"/>
              <a:ea typeface="微軟正黑體" panose="020B0604030504040204" pitchFamily="34" charset="-120"/>
            </a:endParaRPr>
          </a:p>
          <a:p>
            <a:pPr algn="just">
              <a:defRPr/>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開場文字</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蔡總統在國慶演說，勉勵行政團隊打造臺灣為更堅實的「韌性」之島，面對極端氣候加劇、</a:t>
            </a:r>
            <a:r>
              <a:rPr lang="en-US" altLang="zh-TW" dirty="0">
                <a:latin typeface="微軟正黑體" panose="020B0604030504040204" pitchFamily="34" charset="-120"/>
                <a:ea typeface="微軟正黑體" panose="020B0604030504040204" pitchFamily="34" charset="-120"/>
              </a:rPr>
              <a:t>COVID-19</a:t>
            </a:r>
            <a:r>
              <a:rPr lang="zh-TW" altLang="en-US" dirty="0">
                <a:latin typeface="微軟正黑體" panose="020B0604030504040204" pitchFamily="34" charset="-120"/>
                <a:ea typeface="微軟正黑體" panose="020B0604030504040204" pitchFamily="34" charset="-120"/>
              </a:rPr>
              <a:t>疫情與烏俄戰爭等挑戰、解決問題，讓國家繼續向前進。我們農業部門建立「韌性農業」，照顧每一位農漁民和消費者。</a:t>
            </a:r>
            <a:endParaRPr lang="en-US" altLang="zh-TW" dirty="0">
              <a:latin typeface="微軟正黑體" panose="020B0604030504040204" pitchFamily="34" charset="-120"/>
              <a:ea typeface="微軟正黑體" panose="020B0604030504040204" pitchFamily="34" charset="-120"/>
            </a:endParaRPr>
          </a:p>
          <a:p>
            <a:pPr marL="335351" indent="-335351"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4322" indent="-304322" algn="just"/>
            <a:r>
              <a:rPr lang="zh-TW" altLang="en-US" dirty="0">
                <a:latin typeface="微軟正黑體" panose="020B0604030504040204" pitchFamily="34" charset="-120"/>
                <a:ea typeface="微軟正黑體" panose="020B0604030504040204" pitchFamily="34" charset="-120"/>
              </a:rPr>
              <a:t>一、社會韌性</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健全農村善循環、安定農民暖福利</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暖農民</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：均衡城鄉以人為本，全面照顧幸福農村福祉，農村寒冬送暖，建立農村供餐、幸福餐盒，達成支持在地農產業，照顧農村弱勢族群。辦理工作項目：農村送暖。</a:t>
            </a:r>
            <a:endParaRPr lang="en-US" altLang="zh-TW" dirty="0">
              <a:latin typeface="微軟正黑體" panose="020B0604030504040204" pitchFamily="34" charset="-120"/>
              <a:ea typeface="微軟正黑體" panose="020B0604030504040204" pitchFamily="34" charset="-120"/>
            </a:endParaRPr>
          </a:p>
          <a:p>
            <a:pPr marL="304322" indent="-304322" algn="just"/>
            <a:r>
              <a:rPr lang="zh-TW" altLang="en-US" dirty="0">
                <a:latin typeface="微軟正黑體" panose="020B0604030504040204" pitchFamily="34" charset="-120"/>
                <a:ea typeface="微軟正黑體" panose="020B0604030504040204" pitchFamily="34" charset="-120"/>
              </a:rPr>
              <a:t>二、環境韌性</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鞏固農村三生永續、防災減災增韌性</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固農村</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全面強化農業基礎環境建設，因應氣候變遷，強化防災、減災等水資源風險控管，建置農業氣象站及網絡，增加生產區微氣候預警機制，提供安心健全的從農環境，降低經營風險，增強農業競爭力，安定農民收益。辦理工作項目：</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提升農業水資源永續韌性建設、</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強化社區農路韌性基礎建設、</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提升養殖供排水效能強化源頭管理及推動科技化永續化海上養殖漁業、</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韌性漁港、</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建置農業氣象站及網絡及</a:t>
            </a:r>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修建森林經營基礎路網及強化森林防減災預警機制。</a:t>
            </a:r>
            <a:endParaRPr lang="en-US" altLang="zh-TW" dirty="0">
              <a:latin typeface="微軟正黑體" panose="020B0604030504040204" pitchFamily="34" charset="-120"/>
              <a:ea typeface="微軟正黑體" panose="020B0604030504040204" pitchFamily="34" charset="-120"/>
            </a:endParaRPr>
          </a:p>
          <a:p>
            <a:pPr marL="304322" indent="-304322" algn="just"/>
            <a:r>
              <a:rPr lang="zh-TW" altLang="en-US" dirty="0">
                <a:latin typeface="微軟正黑體" panose="020B0604030504040204" pitchFamily="34" charset="-120"/>
                <a:ea typeface="微軟正黑體" panose="020B0604030504040204" pitchFamily="34" charset="-120"/>
              </a:rPr>
              <a:t>三、經濟韌性</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農產業共創多贏、強化智慧農業動能</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強農業</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：農產業全面升級，輔導農產業企業規模化及加速導入智慧農業省工智能設備促進產業轉型升級，強化產業競爭力，發展優質與高附加價值的農產品，達淨零循環永續等目標。辦理工作項目：</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設施設備現代化及</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推動淨零智慧循環永續設</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施</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備。</a:t>
            </a:r>
          </a:p>
          <a:p>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補充 </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臺灣近年受到氣候變遷衝擊，農損超過</a:t>
            </a:r>
            <a:r>
              <a:rPr lang="en-US" altLang="zh-TW" dirty="0">
                <a:latin typeface="微軟正黑體" panose="020B0604030504040204" pitchFamily="34" charset="-120"/>
                <a:ea typeface="微軟正黑體" panose="020B0604030504040204" pitchFamily="34" charset="-120"/>
              </a:rPr>
              <a:t>130</a:t>
            </a:r>
            <a:r>
              <a:rPr lang="zh-TW" altLang="en-US" dirty="0">
                <a:latin typeface="微軟正黑體" panose="020B0604030504040204" pitchFamily="34" charset="-120"/>
                <a:ea typeface="微軟正黑體" panose="020B0604030504040204" pitchFamily="34" charset="-120"/>
              </a:rPr>
              <a:t>億元，造成農業用水不足及田間管理疫病等問題。</a:t>
            </a:r>
            <a:r>
              <a:rPr lang="en-US" altLang="zh-TW" dirty="0">
                <a:latin typeface="微軟正黑體" panose="020B0604030504040204" pitchFamily="34" charset="-120"/>
                <a:ea typeface="微軟正黑體" panose="020B0604030504040204" pitchFamily="34" charset="-120"/>
              </a:rPr>
              <a:t>COVID-19</a:t>
            </a:r>
            <a:r>
              <a:rPr lang="zh-TW" altLang="en-US" dirty="0">
                <a:latin typeface="微軟正黑體" panose="020B0604030504040204" pitchFamily="34" charset="-120"/>
                <a:ea typeface="微軟正黑體" panose="020B0604030504040204" pitchFamily="34" charset="-120"/>
              </a:rPr>
              <a:t>疫情、俄烏戰爭及亞太情勢等政經變局衝擊，造成國際糧食供應短缺及推升原物料的價格上漲，國際「黃小玉」供應鏈不穩定。中國片面暫停臺灣部分農產品輸入，影響農產外銷的穩定。我國正積極加入跨太平洋夥伴全面進步協定</a:t>
            </a:r>
            <a:r>
              <a:rPr lang="en-US" altLang="zh-TW" dirty="0">
                <a:latin typeface="微軟正黑體" panose="020B0604030504040204" pitchFamily="34" charset="-120"/>
                <a:ea typeface="微軟正黑體" panose="020B0604030504040204" pitchFamily="34" charset="-120"/>
              </a:rPr>
              <a:t>(CPTPP)</a:t>
            </a:r>
            <a:r>
              <a:rPr lang="zh-TW" altLang="en-US" dirty="0">
                <a:latin typeface="微軟正黑體" panose="020B0604030504040204" pitchFamily="34" charset="-120"/>
                <a:ea typeface="微軟正黑體" panose="020B0604030504040204" pitchFamily="34" charset="-120"/>
              </a:rPr>
              <a:t>，未來亦對農業發展產生影響與契機。</a:t>
            </a:r>
            <a:endParaRPr lang="en-US" altLang="zh-TW" dirty="0">
              <a:latin typeface="微軟正黑體" panose="020B0604030504040204" pitchFamily="34" charset="-120"/>
              <a:ea typeface="微軟正黑體" panose="020B0604030504040204" pitchFamily="34" charset="-120"/>
            </a:endParaRPr>
          </a:p>
          <a:p>
            <a:pPr algn="just"/>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7195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5"/>
            <a:ext cx="5515277" cy="4466987"/>
          </a:xfrm>
        </p:spPr>
        <p:txBody>
          <a:bodyPr/>
          <a:lstStyle/>
          <a:p>
            <a:pPr algn="just"/>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726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41363" y="765175"/>
            <a:ext cx="5764212" cy="3990975"/>
          </a:xfrm>
        </p:spPr>
      </p:sp>
      <p:sp>
        <p:nvSpPr>
          <p:cNvPr id="3" name="備忘稿版面配置區 2"/>
          <p:cNvSpPr>
            <a:spLocks noGrp="1"/>
          </p:cNvSpPr>
          <p:nvPr>
            <p:ph type="body" idx="1"/>
          </p:nvPr>
        </p:nvSpPr>
        <p:spPr>
          <a:xfrm>
            <a:off x="710407" y="4861443"/>
            <a:ext cx="5763864" cy="4605576"/>
          </a:xfrm>
        </p:spPr>
        <p:txBody>
          <a:bodyPr/>
          <a:lstStyle/>
          <a:p>
            <a:pPr algn="just"/>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0301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5"/>
            <a:ext cx="5515277" cy="4466987"/>
          </a:xfrm>
        </p:spPr>
        <p:txBody>
          <a:bodyPr/>
          <a:lstStyle/>
          <a:p>
            <a:pPr algn="just"/>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三保一金農民福利體系可參考簡報</a:t>
            </a:r>
            <a:r>
              <a:rPr lang="en-US" altLang="zh-TW" dirty="0">
                <a:latin typeface="微軟正黑體" panose="020B0604030504040204" pitchFamily="34" charset="-120"/>
                <a:ea typeface="微軟正黑體" panose="020B0604030504040204" pitchFamily="34" charset="-120"/>
              </a:rPr>
              <a:t>p.6)</a:t>
            </a:r>
          </a:p>
          <a:p>
            <a:pPr algn="just"/>
            <a:endParaRPr lang="en-US" altLang="zh-TW" dirty="0">
              <a:latin typeface="微軟正黑體" panose="020B0604030504040204" pitchFamily="34" charset="-120"/>
              <a:ea typeface="微軟正黑體" panose="020B0604030504040204" pitchFamily="34" charset="-120"/>
            </a:endParaRPr>
          </a:p>
          <a:p>
            <a:pPr algn="just"/>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政策性專案農貸可參考簡報</a:t>
            </a:r>
            <a:r>
              <a:rPr lang="en-US" altLang="zh-TW" dirty="0">
                <a:latin typeface="微軟正黑體" panose="020B0604030504040204" pitchFamily="34" charset="-120"/>
                <a:ea typeface="微軟正黑體" panose="020B0604030504040204" pitchFamily="34" charset="-120"/>
              </a:rPr>
              <a:t>p.8)</a:t>
            </a:r>
          </a:p>
        </p:txBody>
      </p:sp>
    </p:spTree>
    <p:extLst>
      <p:ext uri="{BB962C8B-B14F-4D97-AF65-F5344CB8AC3E}">
        <p14:creationId xmlns:p14="http://schemas.microsoft.com/office/powerpoint/2010/main" val="7201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6"/>
            <a:ext cx="5515277" cy="4927521"/>
          </a:xfrm>
        </p:spPr>
        <p:txBody>
          <a:bodyPr/>
          <a:lstStyle/>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主辦單位：輔導處</a:t>
            </a:r>
            <a:r>
              <a:rPr lang="ja-JP"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聯絡人：陳詠妤技正</a:t>
            </a:r>
            <a:r>
              <a:rPr lang="ja-JP"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電話：</a:t>
            </a:r>
            <a:r>
              <a:rPr lang="en-US" altLang="zh-TW" b="1" dirty="0">
                <a:latin typeface="微軟正黑體" panose="020B0604030504040204" pitchFamily="34" charset="-120"/>
                <a:ea typeface="微軟正黑體" panose="020B0604030504040204" pitchFamily="34" charset="-120"/>
              </a:rPr>
              <a:t>2312-4613</a:t>
            </a:r>
            <a:r>
              <a:rPr lang="ja-JP"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 email</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claire@coa.gov.tw】</a:t>
            </a:r>
          </a:p>
          <a:p>
            <a:pPr marL="323982" indent="-323982" algn="just"/>
            <a:endParaRPr lang="en-US" altLang="zh-TW" dirty="0">
              <a:latin typeface="微軟正黑體" panose="020B0604030504040204" pitchFamily="34" charset="-120"/>
              <a:ea typeface="微軟正黑體" panose="020B0604030504040204" pitchFamily="34" charset="-120"/>
            </a:endParaRPr>
          </a:p>
          <a:p>
            <a:pPr algn="just">
              <a:defRPr/>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開場文字</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農業，是具有專業的職業，農為國本，照顧農業生產者，是政府的責任。</a:t>
            </a:r>
            <a:endParaRPr lang="en-US" altLang="zh-TW" dirty="0">
              <a:latin typeface="微軟正黑體" panose="020B0604030504040204" pitchFamily="34" charset="-120"/>
              <a:ea typeface="微軟正黑體" panose="020B0604030504040204" pitchFamily="34" charset="-120"/>
            </a:endParaRPr>
          </a:p>
          <a:p>
            <a:pPr marL="335351" indent="-335351" algn="just"/>
            <a:endParaRPr lang="en-US" altLang="zh-TW" dirty="0">
              <a:latin typeface="微軟正黑體" panose="020B0604030504040204" pitchFamily="34" charset="-120"/>
              <a:ea typeface="微軟正黑體" panose="020B0604030504040204" pitchFamily="34" charset="-120"/>
            </a:endParaRPr>
          </a:p>
          <a:p>
            <a:pPr marL="335351" indent="-335351"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1663" indent="-301663" algn="just">
              <a:defRPr/>
            </a:pPr>
            <a:r>
              <a:rPr lang="zh-TW" altLang="en-US" dirty="0">
                <a:latin typeface="微軟正黑體" panose="020B0604030504040204" pitchFamily="34" charset="-120"/>
                <a:ea typeface="微軟正黑體" panose="020B0604030504040204" pitchFamily="34" charset="-120"/>
              </a:rPr>
              <a:t>一、農保，就是以農業為職業、從事農業生產工作的農民，所參加的職域性社會保險。近年本會致力於調整農保加保資格，使得實際從事農業工作的蜂農、口頭約承租的實際耕作者、河川耕地耕作者，及短期役退伍青農，都陸陸續續開放資格可以申請加保。</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二、</a:t>
            </a:r>
            <a:r>
              <a:rPr lang="en-US" altLang="zh-TW" dirty="0">
                <a:latin typeface="微軟正黑體" panose="020B0604030504040204" pitchFamily="34" charset="-120"/>
                <a:ea typeface="微軟正黑體" panose="020B0604030504040204" pitchFamily="34" charset="-120"/>
              </a:rPr>
              <a:t>107</a:t>
            </a:r>
            <a:r>
              <a:rPr lang="zh-TW" altLang="en-US" dirty="0">
                <a:latin typeface="微軟正黑體" panose="020B0604030504040204" pitchFamily="34" charset="-120"/>
                <a:ea typeface="微軟正黑體" panose="020B0604030504040204" pitchFamily="34" charset="-120"/>
              </a:rPr>
              <a:t>年起開始試辦農民職業災害保險，讓因為從農意外受傷的農民，可以獲得保險給付。並且於</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年開始，還加入了職業病的保障。讓農民和勞工朋友一樣，遇到在工作中的職業傷、病，可以有政府開辦的保險給付提供經濟支援。</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三、最重要的，是</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年開始施行的農民退休儲金，本來農保保費不含老年給付，係透過政府編列預算發給老農津貼。為提升各位農民退休後的生活經濟水準，政府在現行老農津貼每月</a:t>
            </a:r>
            <a:r>
              <a:rPr lang="en-US" altLang="zh-TW" dirty="0">
                <a:latin typeface="微軟正黑體" panose="020B0604030504040204" pitchFamily="34" charset="-120"/>
                <a:ea typeface="微軟正黑體" panose="020B0604030504040204" pitchFamily="34" charset="-120"/>
              </a:rPr>
              <a:t>7,550</a:t>
            </a:r>
            <a:r>
              <a:rPr lang="zh-TW" altLang="en-US" dirty="0">
                <a:latin typeface="微軟正黑體" panose="020B0604030504040204" pitchFamily="34" charset="-120"/>
                <a:ea typeface="微軟正黑體" panose="020B0604030504040204" pitchFamily="34" charset="-120"/>
              </a:rPr>
              <a:t>元的基礎上，進一步建構農民退休金制度，並且和農民</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的對等提繳、共同儲蓄，使農民儲蓄的本金放大為</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倍。讓有意願儲蓄退休儲金的農民，能與其他行業同樣享有適當生活水準保障，照顧農民退休安養生活。</a:t>
            </a:r>
            <a:endParaRPr lang="en-US" altLang="zh-TW" dirty="0">
              <a:latin typeface="微軟正黑體" panose="020B0604030504040204" pitchFamily="34" charset="-120"/>
              <a:ea typeface="微軟正黑體" panose="020B0604030504040204" pitchFamily="34" charset="-120"/>
            </a:endParaRPr>
          </a:p>
          <a:p>
            <a:pPr marL="291346" indent="-291346" algn="just">
              <a:defRPr/>
            </a:pPr>
            <a:r>
              <a:rPr lang="zh-TW" altLang="en-US" dirty="0">
                <a:latin typeface="微軟正黑體" panose="020B0604030504040204" pitchFamily="34" charset="-120"/>
                <a:ea typeface="微軟正黑體" panose="020B0604030504040204" pitchFamily="34" charset="-120"/>
              </a:rPr>
              <a:t>四、</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年修正農民健康保險條例，農保自</a:t>
            </a:r>
            <a:r>
              <a:rPr lang="en-US" altLang="zh-TW" dirty="0">
                <a:latin typeface="微軟正黑體" panose="020B0604030504040204" pitchFamily="34" charset="-120"/>
                <a:ea typeface="微軟正黑體" panose="020B0604030504040204" pitchFamily="34" charset="-120"/>
              </a:rPr>
              <a:t>78</a:t>
            </a:r>
            <a:r>
              <a:rPr lang="zh-TW" altLang="en-US" dirty="0">
                <a:latin typeface="微軟正黑體" panose="020B0604030504040204" pitchFamily="34" charset="-120"/>
                <a:ea typeface="微軟正黑體" panose="020B0604030504040204" pitchFamily="34" charset="-120"/>
              </a:rPr>
              <a:t>年開辦以來，月投保金額即為</a:t>
            </a:r>
            <a:r>
              <a:rPr lang="en-US" altLang="zh-TW" dirty="0">
                <a:latin typeface="微軟正黑體" panose="020B0604030504040204" pitchFamily="34" charset="-120"/>
                <a:ea typeface="微軟正黑體" panose="020B0604030504040204" pitchFamily="34" charset="-120"/>
              </a:rPr>
              <a:t>10,200</a:t>
            </a:r>
            <a:r>
              <a:rPr lang="zh-TW" altLang="en-US" dirty="0">
                <a:latin typeface="微軟正黑體" panose="020B0604030504040204" pitchFamily="34" charset="-120"/>
                <a:ea typeface="微軟正黑體" panose="020B0604030504040204" pitchFamily="34" charset="-120"/>
              </a:rPr>
              <a:t>元，過去</a:t>
            </a:r>
            <a:r>
              <a:rPr lang="en-US" altLang="zh-TW" dirty="0">
                <a:latin typeface="微軟正黑體" panose="020B0604030504040204" pitchFamily="34" charset="-120"/>
                <a:ea typeface="微軟正黑體" panose="020B0604030504040204" pitchFamily="34" charset="-120"/>
              </a:rPr>
              <a:t>33</a:t>
            </a:r>
            <a:r>
              <a:rPr lang="zh-TW" altLang="en-US" dirty="0">
                <a:latin typeface="微軟正黑體" panose="020B0604030504040204" pitchFamily="34" charset="-120"/>
                <a:ea typeface="微軟正黑體" panose="020B0604030504040204" pitchFamily="34" charset="-120"/>
              </a:rPr>
              <a:t>年未調整。為使從事農業工作、參加農保的農民更具保障，本次修正：</a:t>
            </a:r>
            <a:endParaRPr lang="en-US" altLang="zh-TW" dirty="0">
              <a:latin typeface="微軟正黑體" panose="020B0604030504040204" pitchFamily="34" charset="-120"/>
              <a:ea typeface="微軟正黑體" panose="020B0604030504040204" pitchFamily="34" charset="-120"/>
            </a:endParaRPr>
          </a:p>
          <a:p>
            <a:pPr marL="291665" indent="-121527" algn="just">
              <a:defRPr/>
            </a:pPr>
            <a:r>
              <a:rPr lang="en-US" altLang="zh-TW" dirty="0">
                <a:latin typeface="微軟正黑體" panose="020B0604030504040204" pitchFamily="34" charset="-120"/>
                <a:ea typeface="微軟正黑體" panose="020B0604030504040204" pitchFamily="34" charset="-120"/>
              </a:rPr>
              <a:t>1.112.2.10</a:t>
            </a:r>
            <a:r>
              <a:rPr lang="zh-TW" altLang="en-US" dirty="0">
                <a:latin typeface="微軟正黑體" panose="020B0604030504040204" pitchFamily="34" charset="-120"/>
                <a:ea typeface="微軟正黑體" panose="020B0604030504040204" pitchFamily="34" charset="-120"/>
              </a:rPr>
              <a:t>起，農保月投保金額自</a:t>
            </a:r>
            <a:r>
              <a:rPr lang="en-US" altLang="zh-TW" dirty="0">
                <a:latin typeface="微軟正黑體" panose="020B0604030504040204" pitchFamily="34" charset="-120"/>
                <a:ea typeface="微軟正黑體" panose="020B0604030504040204" pitchFamily="34" charset="-120"/>
              </a:rPr>
              <a:t>10,200</a:t>
            </a:r>
            <a:r>
              <a:rPr lang="zh-TW" altLang="en-US" dirty="0">
                <a:latin typeface="微軟正黑體" panose="020B0604030504040204" pitchFamily="34" charset="-120"/>
                <a:ea typeface="微軟正黑體" panose="020B0604030504040204" pitchFamily="34" charset="-120"/>
              </a:rPr>
              <a:t>元提高為</a:t>
            </a:r>
            <a:r>
              <a:rPr lang="en-US" altLang="zh-TW" dirty="0">
                <a:latin typeface="微軟正黑體" panose="020B0604030504040204" pitchFamily="34" charset="-120"/>
                <a:ea typeface="微軟正黑體" panose="020B0604030504040204" pitchFamily="34" charset="-120"/>
              </a:rPr>
              <a:t>20,400</a:t>
            </a:r>
            <a:r>
              <a:rPr lang="zh-TW" altLang="en-US" dirty="0">
                <a:latin typeface="微軟正黑體" panose="020B0604030504040204" pitchFamily="34" charset="-120"/>
                <a:ea typeface="微軟正黑體" panose="020B0604030504040204" pitchFamily="34" charset="-120"/>
              </a:rPr>
              <a:t>元；農職保月投保金額同農保，故亦隨同提高。月投保金額調整後：</a:t>
            </a:r>
            <a:endParaRPr lang="en-US" altLang="zh-TW" dirty="0">
              <a:latin typeface="微軟正黑體" panose="020B0604030504040204" pitchFamily="34" charset="-120"/>
              <a:ea typeface="微軟正黑體" panose="020B0604030504040204" pitchFamily="34" charset="-120"/>
            </a:endParaRPr>
          </a:p>
          <a:p>
            <a:pPr marL="433314" lvl="1" indent="-176082" algn="just">
              <a:defRPr/>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給付：農保生育給付自</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萬</a:t>
            </a:r>
            <a:r>
              <a:rPr lang="en-US" altLang="zh-TW" dirty="0">
                <a:latin typeface="微軟正黑體" panose="020B0604030504040204" pitchFamily="34" charset="-120"/>
                <a:ea typeface="微軟正黑體" panose="020B0604030504040204" pitchFamily="34" charset="-120"/>
              </a:rPr>
              <a:t>400</a:t>
            </a:r>
            <a:r>
              <a:rPr lang="zh-TW" altLang="en-US" dirty="0">
                <a:latin typeface="微軟正黑體" panose="020B0604030504040204" pitchFamily="34" charset="-120"/>
                <a:ea typeface="微軟正黑體" panose="020B0604030504040204" pitchFamily="34" charset="-120"/>
              </a:rPr>
              <a:t>元提高</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倍為</a:t>
            </a:r>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萬</a:t>
            </a:r>
            <a:r>
              <a:rPr lang="en-US" altLang="zh-TW" dirty="0">
                <a:latin typeface="微軟正黑體" panose="020B0604030504040204" pitchFamily="34" charset="-120"/>
                <a:ea typeface="微軟正黑體" panose="020B0604030504040204" pitchFamily="34" charset="-120"/>
              </a:rPr>
              <a:t>1,200</a:t>
            </a:r>
            <a:r>
              <a:rPr lang="zh-TW" altLang="en-US" dirty="0">
                <a:latin typeface="微軟正黑體" panose="020B0604030504040204" pitchFamily="34" charset="-120"/>
                <a:ea typeface="微軟正黑體" panose="020B0604030504040204" pitchFamily="34" charset="-120"/>
              </a:rPr>
              <a:t>元，喪葬津貼自</a:t>
            </a:r>
            <a:r>
              <a:rPr lang="en-US" altLang="zh-TW" dirty="0">
                <a:latin typeface="微軟正黑體" panose="020B0604030504040204" pitchFamily="34" charset="-120"/>
                <a:ea typeface="微軟正黑體" panose="020B0604030504040204" pitchFamily="34" charset="-120"/>
              </a:rPr>
              <a:t>15</a:t>
            </a:r>
            <a:r>
              <a:rPr lang="zh-TW" altLang="en-US" dirty="0">
                <a:latin typeface="微軟正黑體" panose="020B0604030504040204" pitchFamily="34" charset="-120"/>
                <a:ea typeface="微軟正黑體" panose="020B0604030504040204" pitchFamily="34" charset="-120"/>
              </a:rPr>
              <a:t>萬</a:t>
            </a:r>
            <a:r>
              <a:rPr lang="en-US" altLang="zh-TW" dirty="0">
                <a:latin typeface="微軟正黑體" panose="020B0604030504040204" pitchFamily="34" charset="-120"/>
                <a:ea typeface="微軟正黑體" panose="020B0604030504040204" pitchFamily="34" charset="-120"/>
              </a:rPr>
              <a:t>3,000</a:t>
            </a:r>
            <a:r>
              <a:rPr lang="zh-TW" altLang="en-US" dirty="0">
                <a:latin typeface="微軟正黑體" panose="020B0604030504040204" pitchFamily="34" charset="-120"/>
                <a:ea typeface="微軟正黑體" panose="020B0604030504040204" pitchFamily="34" charset="-120"/>
              </a:rPr>
              <a:t>元提高為</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萬</a:t>
            </a:r>
            <a:r>
              <a:rPr lang="en-US" altLang="zh-TW" dirty="0">
                <a:latin typeface="微軟正黑體" panose="020B0604030504040204" pitchFamily="34" charset="-120"/>
                <a:ea typeface="微軟正黑體" panose="020B0604030504040204" pitchFamily="34" charset="-120"/>
              </a:rPr>
              <a:t>6,000</a:t>
            </a:r>
            <a:r>
              <a:rPr lang="zh-TW" altLang="en-US" dirty="0">
                <a:latin typeface="微軟正黑體" panose="020B0604030504040204" pitchFamily="34" charset="-120"/>
                <a:ea typeface="微軟正黑體" panose="020B0604030504040204" pitchFamily="34" charset="-120"/>
              </a:rPr>
              <a:t>元；農職保傷病給付全面提高為第一年每日</a:t>
            </a:r>
            <a:r>
              <a:rPr lang="en-US" altLang="zh-TW" dirty="0">
                <a:latin typeface="微軟正黑體" panose="020B0604030504040204" pitchFamily="34" charset="-120"/>
                <a:ea typeface="微軟正黑體" panose="020B0604030504040204" pitchFamily="34" charset="-120"/>
              </a:rPr>
              <a:t>476</a:t>
            </a:r>
            <a:r>
              <a:rPr lang="zh-TW" altLang="en-US" dirty="0">
                <a:latin typeface="微軟正黑體" panose="020B0604030504040204" pitchFamily="34" charset="-120"/>
                <a:ea typeface="微軟正黑體" panose="020B0604030504040204" pitchFamily="34" charset="-120"/>
              </a:rPr>
              <a:t>元，喪葬津貼自</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萬</a:t>
            </a:r>
            <a:r>
              <a:rPr lang="en-US" altLang="zh-TW" dirty="0">
                <a:latin typeface="微軟正黑體" panose="020B0604030504040204" pitchFamily="34" charset="-120"/>
                <a:ea typeface="微軟正黑體" panose="020B0604030504040204" pitchFamily="34" charset="-120"/>
              </a:rPr>
              <a:t>6,000</a:t>
            </a:r>
            <a:r>
              <a:rPr lang="zh-TW" altLang="en-US" dirty="0">
                <a:latin typeface="微軟正黑體" panose="020B0604030504040204" pitchFamily="34" charset="-120"/>
                <a:ea typeface="微軟正黑體" panose="020B0604030504040204" pitchFamily="34" charset="-120"/>
              </a:rPr>
              <a:t>元提高為</a:t>
            </a:r>
            <a:r>
              <a:rPr lang="en-US" altLang="zh-TW" dirty="0">
                <a:latin typeface="微軟正黑體" panose="020B0604030504040204" pitchFamily="34" charset="-120"/>
                <a:ea typeface="微軟正黑體" panose="020B0604030504040204" pitchFamily="34" charset="-120"/>
              </a:rPr>
              <a:t>61</a:t>
            </a:r>
            <a:r>
              <a:rPr lang="zh-TW" altLang="en-US" dirty="0">
                <a:latin typeface="微軟正黑體" panose="020B0604030504040204" pitchFamily="34" charset="-120"/>
                <a:ea typeface="微軟正黑體" panose="020B0604030504040204" pitchFamily="34" charset="-120"/>
              </a:rPr>
              <a:t>萬</a:t>
            </a:r>
            <a:r>
              <a:rPr lang="en-US" altLang="zh-TW" dirty="0">
                <a:latin typeface="微軟正黑體" panose="020B0604030504040204" pitchFamily="34" charset="-120"/>
                <a:ea typeface="微軟正黑體" panose="020B0604030504040204" pitchFamily="34" charset="-120"/>
              </a:rPr>
              <a:t>2,000</a:t>
            </a:r>
            <a:r>
              <a:rPr lang="zh-TW" altLang="en-US" dirty="0">
                <a:latin typeface="微軟正黑體" panose="020B0604030504040204" pitchFamily="34" charset="-120"/>
                <a:ea typeface="微軟正黑體" panose="020B0604030504040204" pitchFamily="34" charset="-120"/>
              </a:rPr>
              <a:t>元。</a:t>
            </a:r>
            <a:endParaRPr lang="en-US" altLang="zh-TW" dirty="0">
              <a:latin typeface="微軟正黑體" panose="020B0604030504040204" pitchFamily="34" charset="-120"/>
              <a:ea typeface="微軟正黑體" panose="020B0604030504040204" pitchFamily="34" charset="-120"/>
            </a:endParaRPr>
          </a:p>
          <a:p>
            <a:pPr marL="433314" lvl="1" indent="-176082" algn="just">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保費：農民因月投保金額提高後，所增加的農保保險費將由政府負擔，農民農保保險費維持每月</a:t>
            </a:r>
            <a:r>
              <a:rPr lang="en-US" altLang="zh-TW" dirty="0">
                <a:latin typeface="微軟正黑體" panose="020B0604030504040204" pitchFamily="34" charset="-120"/>
                <a:ea typeface="微軟正黑體" panose="020B0604030504040204" pitchFamily="34" charset="-120"/>
              </a:rPr>
              <a:t>78</a:t>
            </a:r>
            <a:r>
              <a:rPr lang="zh-TW" altLang="en-US" dirty="0">
                <a:latin typeface="微軟正黑體" panose="020B0604030504040204" pitchFamily="34" charset="-120"/>
                <a:ea typeface="微軟正黑體" panose="020B0604030504040204" pitchFamily="34" charset="-120"/>
              </a:rPr>
              <a:t>元；所增加的農民職災保險保費，也由中央政府負擔</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年，農民職災保險費維持每月</a:t>
            </a:r>
            <a:r>
              <a:rPr lang="en-US" altLang="zh-TW" dirty="0">
                <a:latin typeface="微軟正黑體" panose="020B0604030504040204" pitchFamily="34" charset="-120"/>
                <a:ea typeface="微軟正黑體" panose="020B0604030504040204" pitchFamily="34" charset="-120"/>
              </a:rPr>
              <a:t>15</a:t>
            </a:r>
            <a:r>
              <a:rPr lang="zh-TW" altLang="en-US" dirty="0">
                <a:latin typeface="微軟正黑體" panose="020B0604030504040204" pitchFamily="34" charset="-120"/>
                <a:ea typeface="微軟正黑體" panose="020B0604030504040204" pitchFamily="34" charset="-120"/>
              </a:rPr>
              <a:t>元。</a:t>
            </a:r>
            <a:endParaRPr lang="en-US" altLang="zh-TW" dirty="0">
              <a:latin typeface="微軟正黑體" panose="020B0604030504040204" pitchFamily="34" charset="-120"/>
              <a:ea typeface="微軟正黑體" panose="020B0604030504040204" pitchFamily="34" charset="-120"/>
            </a:endParaRPr>
          </a:p>
          <a:p>
            <a:pPr marL="291665" indent="-121527" algn="just">
              <a:defRPr/>
            </a:pPr>
            <a:r>
              <a:rPr lang="en-US" altLang="zh-TW" dirty="0">
                <a:latin typeface="微軟正黑體" panose="020B0604030504040204" pitchFamily="34" charset="-120"/>
                <a:ea typeface="微軟正黑體" panose="020B0604030504040204" pitchFamily="34" charset="-120"/>
              </a:rPr>
              <a:t>2.112.12.1</a:t>
            </a:r>
            <a:r>
              <a:rPr lang="zh-TW" altLang="en-US" dirty="0">
                <a:latin typeface="微軟正黑體" panose="020B0604030504040204" pitchFamily="34" charset="-120"/>
                <a:ea typeface="微軟正黑體" panose="020B0604030504040204" pitchFamily="34" charset="-120"/>
              </a:rPr>
              <a:t>起，為落實職域性社會保險制度，提高農民社會保險保障，申請參加農保者視為一併申請參加農民職業災害保險</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強制申請納保</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176082" algn="just">
              <a:defRPr/>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補充參考資料</a:t>
            </a:r>
            <a:r>
              <a:rPr lang="en-US" altLang="zh-TW" dirty="0">
                <a:latin typeface="微軟正黑體" panose="020B0604030504040204" pitchFamily="34" charset="-120"/>
                <a:ea typeface="微軟正黑體" panose="020B0604030504040204" pitchFamily="34" charset="-120"/>
              </a:rPr>
              <a:t>)</a:t>
            </a:r>
          </a:p>
          <a:p>
            <a:pPr marL="176082" algn="just"/>
            <a:r>
              <a:rPr lang="zh-TW" altLang="en-US" dirty="0">
                <a:latin typeface="微軟正黑體" panose="020B0604030504040204" pitchFamily="34" charset="-120"/>
                <a:ea typeface="微軟正黑體" panose="020B0604030504040204" pitchFamily="34" charset="-120"/>
              </a:rPr>
              <a:t>行政院政策櫥窗</a:t>
            </a:r>
            <a:endParaRPr lang="en-US" altLang="zh-TW" dirty="0">
              <a:latin typeface="微軟正黑體" panose="020B0604030504040204" pitchFamily="34" charset="-120"/>
              <a:ea typeface="微軟正黑體" panose="020B0604030504040204" pitchFamily="34" charset="-120"/>
            </a:endParaRPr>
          </a:p>
          <a:p>
            <a:pPr marL="176082" algn="just"/>
            <a:r>
              <a:rPr lang="en-US" altLang="zh-TW" dirty="0">
                <a:latin typeface="微軟正黑體" panose="020B0604030504040204" pitchFamily="34" charset="-120"/>
                <a:ea typeface="微軟正黑體" panose="020B0604030504040204" pitchFamily="34" charset="-120"/>
              </a:rPr>
              <a:t>https://www.ey.gov.tw/Page/5B2FC62D288F4DB7/3d967a3f-274f-40c0-9973-5a37794816fc</a:t>
            </a:r>
          </a:p>
          <a:p>
            <a:pPr marL="176082" algn="just"/>
            <a:r>
              <a:rPr lang="zh-TW" altLang="en-US" dirty="0">
                <a:latin typeface="微軟正黑體" panose="020B0604030504040204" pitchFamily="34" charset="-120"/>
                <a:ea typeface="微軟正黑體" panose="020B0604030504040204" pitchFamily="34" charset="-120"/>
              </a:rPr>
              <a:t>本會新聞稿</a:t>
            </a:r>
            <a:endParaRPr lang="en-US" altLang="zh-TW" dirty="0">
              <a:latin typeface="微軟正黑體" panose="020B0604030504040204" pitchFamily="34" charset="-120"/>
              <a:ea typeface="微軟正黑體" panose="020B0604030504040204" pitchFamily="34" charset="-120"/>
            </a:endParaRPr>
          </a:p>
          <a:p>
            <a:pPr marL="176082" algn="just"/>
            <a:r>
              <a:rPr lang="en-US" altLang="zh-TW" dirty="0">
                <a:latin typeface="微軟正黑體" panose="020B0604030504040204" pitchFamily="34" charset="-120"/>
                <a:ea typeface="微軟正黑體" panose="020B0604030504040204" pitchFamily="34" charset="-120"/>
              </a:rPr>
              <a:t>https://www.coa.gov.tw/theme_data.php?theme=news&amp;sub_theme=agri&amp;id=8958</a:t>
            </a:r>
          </a:p>
          <a:p>
            <a:pPr algn="just"/>
            <a:endParaRPr lang="en-US" altLang="zh-TW"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補充</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農民健康保險</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農保</a:t>
            </a:r>
            <a:r>
              <a:rPr lang="en-US" altLang="zh-TW" b="1" dirty="0">
                <a:latin typeface="微軟正黑體" panose="020B0604030504040204" pitchFamily="34" charset="-120"/>
                <a:ea typeface="微軟正黑體" panose="020B0604030504040204" pitchFamily="34" charset="-120"/>
              </a:rPr>
              <a:t>)</a:t>
            </a:r>
          </a:p>
          <a:p>
            <a:r>
              <a:rPr lang="en-US" altLang="zh-TW" b="1" kern="100" dirty="0">
                <a:effectLst/>
                <a:latin typeface="微軟正黑體" panose="020B0604030504040204" pitchFamily="34" charset="-120"/>
                <a:ea typeface="微軟正黑體" panose="020B0604030504040204" pitchFamily="34" charset="-120"/>
              </a:rPr>
              <a:t>112.1.10</a:t>
            </a:r>
            <a:r>
              <a:rPr lang="zh-TW" altLang="zh-TW" b="1" kern="100" dirty="0">
                <a:effectLst/>
                <a:latin typeface="微軟正黑體" panose="020B0604030504040204" pitchFamily="34" charset="-120"/>
                <a:ea typeface="微軟正黑體" panose="020B0604030504040204" pitchFamily="34" charset="-120"/>
              </a:rPr>
              <a:t>立法院三讀通過農保條例修正案</a:t>
            </a:r>
            <a:r>
              <a:rPr lang="en-US" altLang="zh-TW" b="1" kern="100" dirty="0">
                <a:effectLst/>
                <a:latin typeface="微軟正黑體" panose="020B0604030504040204" pitchFamily="34" charset="-120"/>
                <a:ea typeface="微軟正黑體" panose="020B0604030504040204" pitchFamily="34" charset="-120"/>
              </a:rPr>
              <a:t>(</a:t>
            </a:r>
            <a:r>
              <a:rPr lang="zh-TW" altLang="en-US" b="1" kern="100" dirty="0">
                <a:effectLst/>
                <a:latin typeface="微軟正黑體" panose="020B0604030504040204" pitchFamily="34" charset="-120"/>
                <a:ea typeface="微軟正黑體" panose="020B0604030504040204" pitchFamily="34" charset="-120"/>
              </a:rPr>
              <a:t>施行日由行政院另定之</a:t>
            </a:r>
            <a:r>
              <a:rPr lang="en-US" altLang="zh-TW" b="1" kern="100" dirty="0">
                <a:effectLst/>
                <a:latin typeface="微軟正黑體" panose="020B0604030504040204" pitchFamily="34" charset="-120"/>
                <a:ea typeface="微軟正黑體" panose="020B0604030504040204" pitchFamily="34" charset="-120"/>
              </a:rPr>
              <a:t>)</a:t>
            </a:r>
          </a:p>
          <a:p>
            <a:r>
              <a:rPr lang="zh-TW" altLang="en-US" b="1" dirty="0">
                <a:latin typeface="微軟正黑體" panose="020B0604030504040204" pitchFamily="34" charset="-120"/>
                <a:ea typeface="微軟正黑體" panose="020B0604030504040204" pitchFamily="34" charset="-120"/>
              </a:rPr>
              <a:t>農保放寬資格者加保人數，迄</a:t>
            </a:r>
            <a:r>
              <a:rPr lang="en-US" altLang="zh-TW" b="1" dirty="0">
                <a:latin typeface="微軟正黑體" panose="020B0604030504040204" pitchFamily="34" charset="-120"/>
                <a:ea typeface="微軟正黑體" panose="020B0604030504040204" pitchFamily="34" charset="-120"/>
              </a:rPr>
              <a:t>111.12.31</a:t>
            </a:r>
            <a:r>
              <a:rPr lang="zh-TW" altLang="en-US" b="1" dirty="0">
                <a:latin typeface="微軟正黑體" panose="020B0604030504040204" pitchFamily="34" charset="-120"/>
                <a:ea typeface="微軟正黑體" panose="020B0604030504040204" pitchFamily="34" charset="-120"/>
              </a:rPr>
              <a:t>止：</a:t>
            </a:r>
            <a:endParaRPr lang="en-US" altLang="zh-TW" b="1" dirty="0">
              <a:latin typeface="微軟正黑體" panose="020B0604030504040204" pitchFamily="34" charset="-120"/>
              <a:ea typeface="微軟正黑體" panose="020B0604030504040204" pitchFamily="34" charset="-120"/>
            </a:endParaRPr>
          </a:p>
          <a:p>
            <a:pPr marL="275630" indent="-275630">
              <a:buFont typeface="Wingdings" panose="05000000000000000000" pitchFamily="2" charset="2"/>
              <a:buChar char="u"/>
            </a:pPr>
            <a:r>
              <a:rPr lang="zh-TW" altLang="en-US" b="1" dirty="0">
                <a:latin typeface="微軟正黑體" panose="020B0604030504040204" pitchFamily="34" charset="-120"/>
                <a:ea typeface="微軟正黑體" panose="020B0604030504040204" pitchFamily="34" charset="-120"/>
              </a:rPr>
              <a:t>蜂農</a:t>
            </a:r>
            <a:r>
              <a:rPr lang="en-US" altLang="zh-TW" b="1" dirty="0">
                <a:latin typeface="微軟正黑體" panose="020B0604030504040204" pitchFamily="34" charset="-120"/>
                <a:ea typeface="微軟正黑體" panose="020B0604030504040204" pitchFamily="34" charset="-120"/>
              </a:rPr>
              <a:t>215</a:t>
            </a:r>
            <a:r>
              <a:rPr lang="zh-TW" altLang="en-US" b="1" dirty="0">
                <a:latin typeface="微軟正黑體" panose="020B0604030504040204" pitchFamily="34" charset="-120"/>
                <a:ea typeface="微軟正黑體" panose="020B0604030504040204" pitchFamily="34" charset="-120"/>
              </a:rPr>
              <a:t>人</a:t>
            </a:r>
            <a:endParaRPr lang="en-US" altLang="zh-TW" b="1" dirty="0">
              <a:latin typeface="微軟正黑體" panose="020B0604030504040204" pitchFamily="34" charset="-120"/>
              <a:ea typeface="微軟正黑體" panose="020B0604030504040204" pitchFamily="34" charset="-120"/>
            </a:endParaRPr>
          </a:p>
          <a:p>
            <a:pPr marL="275630" indent="-275630">
              <a:buFont typeface="Wingdings" panose="05000000000000000000" pitchFamily="2" charset="2"/>
              <a:buChar char="u"/>
            </a:pPr>
            <a:r>
              <a:rPr lang="zh-TW" altLang="en-US" b="1" dirty="0">
                <a:latin typeface="微軟正黑體" panose="020B0604030504040204" pitchFamily="34" charset="-120"/>
                <a:ea typeface="微軟正黑體" panose="020B0604030504040204" pitchFamily="34" charset="-120"/>
              </a:rPr>
              <a:t>實際耕作者</a:t>
            </a:r>
            <a:r>
              <a:rPr lang="en-US" altLang="zh-TW" b="1" dirty="0">
                <a:latin typeface="微軟正黑體" panose="020B0604030504040204" pitchFamily="34" charset="-120"/>
                <a:ea typeface="微軟正黑體" panose="020B0604030504040204" pitchFamily="34" charset="-120"/>
              </a:rPr>
              <a:t>365</a:t>
            </a:r>
            <a:r>
              <a:rPr lang="zh-TW" altLang="en-US" b="1" dirty="0">
                <a:latin typeface="微軟正黑體" panose="020B0604030504040204" pitchFamily="34" charset="-120"/>
                <a:ea typeface="微軟正黑體" panose="020B0604030504040204" pitchFamily="34" charset="-120"/>
              </a:rPr>
              <a:t>人</a:t>
            </a:r>
            <a:endParaRPr lang="en-US" altLang="zh-TW" b="1" dirty="0">
              <a:latin typeface="微軟正黑體" panose="020B0604030504040204" pitchFamily="34" charset="-120"/>
              <a:ea typeface="微軟正黑體" panose="020B0604030504040204" pitchFamily="34" charset="-120"/>
            </a:endParaRPr>
          </a:p>
          <a:p>
            <a:pPr marL="275630" indent="-275630">
              <a:buFont typeface="Wingdings" panose="05000000000000000000" pitchFamily="2" charset="2"/>
              <a:buChar char="u"/>
            </a:pPr>
            <a:r>
              <a:rPr lang="zh-TW" altLang="en-US" b="1" dirty="0">
                <a:latin typeface="微軟正黑體" panose="020B0604030504040204" pitchFamily="34" charset="-120"/>
                <a:ea typeface="微軟正黑體" panose="020B0604030504040204" pitchFamily="34" charset="-120"/>
              </a:rPr>
              <a:t>河川公地</a:t>
            </a:r>
            <a:r>
              <a:rPr lang="en-US" altLang="zh-TW" b="1" dirty="0">
                <a:latin typeface="微軟正黑體" panose="020B0604030504040204" pitchFamily="34" charset="-120"/>
                <a:ea typeface="微軟正黑體" panose="020B0604030504040204" pitchFamily="34" charset="-120"/>
              </a:rPr>
              <a:t>1,256</a:t>
            </a:r>
            <a:r>
              <a:rPr lang="zh-TW" altLang="en-US" b="1" dirty="0">
                <a:latin typeface="微軟正黑體" panose="020B0604030504040204" pitchFamily="34" charset="-120"/>
                <a:ea typeface="微軟正黑體" panose="020B0604030504040204" pitchFamily="34" charset="-120"/>
              </a:rPr>
              <a:t>人</a:t>
            </a:r>
          </a:p>
          <a:p>
            <a:pPr marL="275630" indent="-275630">
              <a:buFont typeface="Wingdings" panose="05000000000000000000" pitchFamily="2" charset="2"/>
              <a:buChar char="u"/>
            </a:pPr>
            <a:r>
              <a:rPr lang="zh-TW" altLang="en-US" b="1" dirty="0">
                <a:latin typeface="微軟正黑體" panose="020B0604030504040204" pitchFamily="34" charset="-120"/>
                <a:ea typeface="微軟正黑體" panose="020B0604030504040204" pitchFamily="34" charset="-120"/>
              </a:rPr>
              <a:t>短役期退伍青農</a:t>
            </a:r>
            <a:r>
              <a:rPr lang="en-US" altLang="zh-TW" b="1" dirty="0">
                <a:latin typeface="微軟正黑體" panose="020B0604030504040204" pitchFamily="34" charset="-120"/>
                <a:ea typeface="微軟正黑體" panose="020B0604030504040204" pitchFamily="34" charset="-120"/>
              </a:rPr>
              <a:t>123</a:t>
            </a:r>
            <a:r>
              <a:rPr lang="zh-TW" altLang="en-US" b="1" dirty="0">
                <a:latin typeface="微軟正黑體" panose="020B0604030504040204" pitchFamily="34" charset="-120"/>
                <a:ea typeface="微軟正黑體" panose="020B0604030504040204" pitchFamily="34" charset="-120"/>
              </a:rPr>
              <a:t>人</a:t>
            </a:r>
            <a:endParaRPr lang="en-US" altLang="zh-TW" b="1"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補充</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農民職業災害保險</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農職保</a:t>
            </a:r>
            <a:r>
              <a:rPr lang="en-US" altLang="zh-TW" b="1" dirty="0">
                <a:latin typeface="微軟正黑體" panose="020B0604030504040204" pitchFamily="34" charset="-120"/>
                <a:ea typeface="微軟正黑體" panose="020B0604030504040204" pitchFamily="34" charset="-120"/>
              </a:rPr>
              <a:t>)</a:t>
            </a:r>
          </a:p>
          <a:p>
            <a:pPr marL="283951" indent="-283951" algn="just">
              <a:buClr>
                <a:srgbClr val="000000"/>
              </a:buClr>
              <a:buSzPct val="100000"/>
            </a:pPr>
            <a:r>
              <a:rPr lang="zh-TW" altLang="en-US" b="1" kern="100" dirty="0">
                <a:latin typeface="微軟正黑體" panose="020B0604030504040204" pitchFamily="34" charset="-120"/>
                <a:ea typeface="微軟正黑體" panose="020B0604030504040204" pitchFamily="34" charset="-120"/>
              </a:rPr>
              <a:t>一、</a:t>
            </a:r>
            <a:r>
              <a:rPr lang="zh-TW" altLang="zh-TW" b="1" kern="100" dirty="0">
                <a:effectLst/>
                <a:latin typeface="微軟正黑體" panose="020B0604030504040204" pitchFamily="34" charset="-120"/>
                <a:ea typeface="微軟正黑體" panose="020B0604030504040204" pitchFamily="34" charset="-120"/>
              </a:rPr>
              <a:t>採自願加保，截至</a:t>
            </a:r>
            <a:r>
              <a:rPr lang="en-US" altLang="zh-TW" b="1" kern="100" dirty="0">
                <a:effectLst/>
                <a:latin typeface="微軟正黑體" panose="020B0604030504040204" pitchFamily="34" charset="-120"/>
                <a:ea typeface="微軟正黑體" panose="020B0604030504040204" pitchFamily="34" charset="-120"/>
              </a:rPr>
              <a:t>111</a:t>
            </a:r>
            <a:r>
              <a:rPr lang="zh-TW" altLang="zh-TW" b="1" kern="100" dirty="0">
                <a:effectLst/>
                <a:latin typeface="微軟正黑體" panose="020B0604030504040204" pitchFamily="34" charset="-120"/>
                <a:ea typeface="微軟正黑體" panose="020B0604030504040204" pitchFamily="34" charset="-120"/>
              </a:rPr>
              <a:t>年</a:t>
            </a:r>
            <a:r>
              <a:rPr lang="en-US" altLang="zh-TW" b="1" kern="100" dirty="0">
                <a:effectLst/>
                <a:latin typeface="微軟正黑體" panose="020B0604030504040204" pitchFamily="34" charset="-120"/>
                <a:ea typeface="微軟正黑體" panose="020B0604030504040204" pitchFamily="34" charset="-120"/>
              </a:rPr>
              <a:t>12</a:t>
            </a:r>
            <a:r>
              <a:rPr lang="zh-TW" altLang="zh-TW" b="1" kern="100" dirty="0">
                <a:effectLst/>
                <a:latin typeface="微軟正黑體" panose="020B0604030504040204" pitchFamily="34" charset="-120"/>
                <a:ea typeface="微軟正黑體" panose="020B0604030504040204" pitchFamily="34" charset="-120"/>
              </a:rPr>
              <a:t>月底，</a:t>
            </a:r>
            <a:r>
              <a:rPr lang="zh-TW" altLang="zh-TW" b="1" u="sng" kern="100" dirty="0">
                <a:effectLst/>
                <a:latin typeface="微軟正黑體" panose="020B0604030504040204" pitchFamily="34" charset="-120"/>
                <a:ea typeface="微軟正黑體" panose="020B0604030504040204" pitchFamily="34" charset="-120"/>
              </a:rPr>
              <a:t>加保人數逾</a:t>
            </a:r>
            <a:r>
              <a:rPr lang="en-US" altLang="zh-TW" b="1" u="sng" kern="100" dirty="0">
                <a:effectLst/>
                <a:latin typeface="微軟正黑體" panose="020B0604030504040204" pitchFamily="34" charset="-120"/>
                <a:ea typeface="微軟正黑體" panose="020B0604030504040204" pitchFamily="34" charset="-120"/>
              </a:rPr>
              <a:t>31</a:t>
            </a:r>
            <a:r>
              <a:rPr lang="zh-TW" altLang="zh-TW" b="1" u="sng" kern="100" dirty="0">
                <a:effectLst/>
                <a:latin typeface="微軟正黑體" panose="020B0604030504040204" pitchFamily="34" charset="-120"/>
                <a:ea typeface="微軟正黑體" panose="020B0604030504040204" pitchFamily="34" charset="-120"/>
              </a:rPr>
              <a:t>萬人</a:t>
            </a:r>
            <a:r>
              <a:rPr lang="zh-TW" altLang="zh-TW" b="1" kern="100" dirty="0">
                <a:effectLst/>
                <a:latin typeface="微軟正黑體" panose="020B0604030504040204" pitchFamily="34" charset="-120"/>
                <a:ea typeface="微軟正黑體" panose="020B0604030504040204" pitchFamily="34" charset="-120"/>
              </a:rPr>
              <a:t>，占農業就業人口</a:t>
            </a:r>
            <a:r>
              <a:rPr lang="en-US" altLang="zh-TW" b="1" kern="100" dirty="0">
                <a:effectLst/>
                <a:latin typeface="微軟正黑體" panose="020B0604030504040204" pitchFamily="34" charset="-120"/>
                <a:ea typeface="微軟正黑體" panose="020B0604030504040204" pitchFamily="34" charset="-120"/>
              </a:rPr>
              <a:t>(54.2</a:t>
            </a:r>
            <a:r>
              <a:rPr lang="zh-TW" altLang="zh-TW" b="1" kern="100" dirty="0">
                <a:effectLst/>
                <a:latin typeface="微軟正黑體" panose="020B0604030504040204" pitchFamily="34" charset="-120"/>
                <a:ea typeface="微軟正黑體" panose="020B0604030504040204" pitchFamily="34" charset="-120"/>
              </a:rPr>
              <a:t>萬人</a:t>
            </a:r>
            <a:r>
              <a:rPr lang="en-US" altLang="zh-TW" b="1" kern="100" dirty="0">
                <a:effectLst/>
                <a:latin typeface="微軟正黑體" panose="020B0604030504040204" pitchFamily="34" charset="-120"/>
                <a:ea typeface="微軟正黑體" panose="020B0604030504040204" pitchFamily="34" charset="-120"/>
              </a:rPr>
              <a:t>)</a:t>
            </a:r>
            <a:r>
              <a:rPr lang="en-US" altLang="zh-TW" b="1" u="sng" kern="100" dirty="0">
                <a:effectLst/>
                <a:latin typeface="微軟正黑體" panose="020B0604030504040204" pitchFamily="34" charset="-120"/>
                <a:ea typeface="微軟正黑體" panose="020B0604030504040204" pitchFamily="34" charset="-120"/>
              </a:rPr>
              <a:t>58.88%</a:t>
            </a:r>
            <a:r>
              <a:rPr lang="zh-TW" altLang="zh-TW" b="1" kern="100" dirty="0">
                <a:effectLst/>
                <a:latin typeface="微軟正黑體" panose="020B0604030504040204" pitchFamily="34" charset="-120"/>
                <a:ea typeface="微軟正黑體" panose="020B0604030504040204" pitchFamily="34" charset="-120"/>
              </a:rPr>
              <a:t>：</a:t>
            </a:r>
            <a:r>
              <a:rPr lang="en-US" altLang="zh-TW" b="0" kern="100" dirty="0">
                <a:effectLst/>
                <a:latin typeface="微軟正黑體" panose="020B0604030504040204" pitchFamily="34" charset="-120"/>
                <a:ea typeface="微軟正黑體" panose="020B0604030504040204" pitchFamily="34" charset="-120"/>
              </a:rPr>
              <a:t>107.11.1</a:t>
            </a:r>
            <a:r>
              <a:rPr lang="zh-TW" altLang="zh-TW" b="0" kern="100" dirty="0">
                <a:effectLst/>
                <a:latin typeface="微軟正黑體" panose="020B0604030504040204" pitchFamily="34" charset="-120"/>
                <a:ea typeface="微軟正黑體" panose="020B0604030504040204" pitchFamily="34" charset="-120"/>
              </a:rPr>
              <a:t>開始試辦，對象為</a:t>
            </a:r>
            <a:r>
              <a:rPr lang="zh-TW" altLang="zh-TW" b="0" u="sng" kern="100" dirty="0">
                <a:effectLst/>
                <a:latin typeface="微軟正黑體" panose="020B0604030504040204" pitchFamily="34" charset="-120"/>
                <a:ea typeface="微軟正黑體" panose="020B0604030504040204" pitchFamily="34" charset="-120"/>
              </a:rPr>
              <a:t>農保被保險人</a:t>
            </a:r>
            <a:r>
              <a:rPr lang="zh-TW" altLang="zh-TW" b="0" kern="100" dirty="0">
                <a:effectLst/>
                <a:latin typeface="微軟正黑體" panose="020B0604030504040204" pitchFamily="34" charset="-120"/>
                <a:ea typeface="微軟正黑體" panose="020B0604030504040204" pitchFamily="34" charset="-120"/>
              </a:rPr>
              <a:t>；</a:t>
            </a:r>
            <a:r>
              <a:rPr lang="en-US" altLang="zh-TW" b="0" kern="100" dirty="0">
                <a:effectLst/>
                <a:latin typeface="微軟正黑體" panose="020B0604030504040204" pitchFamily="34" charset="-120"/>
                <a:ea typeface="微軟正黑體" panose="020B0604030504040204" pitchFamily="34" charset="-120"/>
              </a:rPr>
              <a:t>108.8.7</a:t>
            </a:r>
            <a:r>
              <a:rPr lang="zh-TW" altLang="zh-TW" b="0" kern="100" dirty="0">
                <a:effectLst/>
                <a:latin typeface="微軟正黑體" panose="020B0604030504040204" pitchFamily="34" charset="-120"/>
                <a:ea typeface="微軟正黑體" panose="020B0604030504040204" pitchFamily="34" charset="-120"/>
              </a:rPr>
              <a:t>起從事農業工作的</a:t>
            </a:r>
            <a:r>
              <a:rPr lang="zh-TW" altLang="zh-TW" b="0" u="sng" kern="100" dirty="0">
                <a:effectLst/>
                <a:latin typeface="微軟正黑體" panose="020B0604030504040204" pitchFamily="34" charset="-120"/>
                <a:ea typeface="微軟正黑體" panose="020B0604030504040204" pitchFamily="34" charset="-120"/>
              </a:rPr>
              <a:t>勞軍公教退休人員</a:t>
            </a:r>
            <a:r>
              <a:rPr lang="zh-TW" altLang="zh-TW" b="0" kern="100" dirty="0">
                <a:effectLst/>
                <a:latin typeface="微軟正黑體" panose="020B0604030504040204" pitchFamily="34" charset="-120"/>
                <a:ea typeface="微軟正黑體" panose="020B0604030504040204" pitchFamily="34" charset="-120"/>
              </a:rPr>
              <a:t>，或</a:t>
            </a:r>
            <a:r>
              <a:rPr lang="zh-TW" altLang="zh-TW" b="0" u="sng" kern="100" dirty="0">
                <a:effectLst/>
                <a:latin typeface="微軟正黑體" panose="020B0604030504040204" pitchFamily="34" charset="-120"/>
                <a:ea typeface="微軟正黑體" panose="020B0604030504040204" pitchFamily="34" charset="-120"/>
              </a:rPr>
              <a:t>國人外籍、陸籍配偶</a:t>
            </a:r>
            <a:r>
              <a:rPr lang="zh-TW" altLang="zh-TW" b="0" kern="100" dirty="0">
                <a:effectLst/>
                <a:latin typeface="微軟正黑體" panose="020B0604030504040204" pitchFamily="34" charset="-120"/>
                <a:ea typeface="微軟正黑體" panose="020B0604030504040204" pitchFamily="34" charset="-120"/>
              </a:rPr>
              <a:t>，可以健保第</a:t>
            </a:r>
            <a:r>
              <a:rPr lang="en-US" altLang="zh-TW" b="0" kern="100" dirty="0">
                <a:effectLst/>
                <a:latin typeface="微軟正黑體" panose="020B0604030504040204" pitchFamily="34" charset="-120"/>
                <a:ea typeface="微軟正黑體" panose="020B0604030504040204" pitchFamily="34" charset="-120"/>
              </a:rPr>
              <a:t>3</a:t>
            </a:r>
            <a:r>
              <a:rPr lang="zh-TW" altLang="zh-TW" b="0" kern="100" dirty="0">
                <a:effectLst/>
                <a:latin typeface="微軟正黑體" panose="020B0604030504040204" pitchFamily="34" charset="-120"/>
                <a:ea typeface="微軟正黑體" panose="020B0604030504040204" pitchFamily="34" charset="-120"/>
              </a:rPr>
              <a:t>類被保險人身分加保；</a:t>
            </a:r>
            <a:r>
              <a:rPr lang="en-US" altLang="zh-TW" b="0" kern="100" dirty="0">
                <a:effectLst/>
                <a:latin typeface="微軟正黑體" panose="020B0604030504040204" pitchFamily="34" charset="-120"/>
                <a:ea typeface="微軟正黑體" panose="020B0604030504040204" pitchFamily="34" charset="-120"/>
              </a:rPr>
              <a:t>110.5.1</a:t>
            </a:r>
            <a:r>
              <a:rPr lang="zh-TW" altLang="zh-TW" b="0" kern="100" dirty="0">
                <a:effectLst/>
                <a:latin typeface="微軟正黑體" panose="020B0604030504040204" pitchFamily="34" charset="-120"/>
                <a:ea typeface="微軟正黑體" panose="020B0604030504040204" pitchFamily="34" charset="-120"/>
              </a:rPr>
              <a:t>起</a:t>
            </a:r>
            <a:r>
              <a:rPr lang="zh-TW" altLang="zh-TW" b="0" u="sng" kern="100" dirty="0">
                <a:effectLst/>
                <a:latin typeface="微軟正黑體" panose="020B0604030504040204" pitchFamily="34" charset="-120"/>
                <a:ea typeface="微軟正黑體" panose="020B0604030504040204" pitchFamily="34" charset="-120"/>
              </a:rPr>
              <a:t>農業零工</a:t>
            </a:r>
            <a:r>
              <a:rPr lang="zh-TW" altLang="zh-TW" b="0" kern="100" dirty="0">
                <a:effectLst/>
                <a:latin typeface="微軟正黑體" panose="020B0604030504040204" pitchFamily="34" charset="-120"/>
                <a:ea typeface="微軟正黑體" panose="020B0604030504040204" pitchFamily="34" charset="-120"/>
              </a:rPr>
              <a:t>亦可申請加保。</a:t>
            </a:r>
            <a:endParaRPr lang="zh-TW" altLang="zh-TW" b="1" kern="100" dirty="0">
              <a:effectLst/>
              <a:latin typeface="微軟正黑體" panose="020B0604030504040204" pitchFamily="34" charset="-120"/>
              <a:ea typeface="微軟正黑體" panose="020B0604030504040204" pitchFamily="34" charset="-120"/>
            </a:endParaRPr>
          </a:p>
          <a:p>
            <a:pPr marL="283951" indent="-283951" algn="just">
              <a:buClr>
                <a:srgbClr val="000000"/>
              </a:buClr>
              <a:buSzPct val="100000"/>
            </a:pPr>
            <a:r>
              <a:rPr lang="zh-TW" altLang="en-US" b="1" kern="100" dirty="0">
                <a:effectLst/>
                <a:latin typeface="微軟正黑體" panose="020B0604030504040204" pitchFamily="34" charset="-120"/>
                <a:ea typeface="微軟正黑體" panose="020B0604030504040204" pitchFamily="34" charset="-120"/>
              </a:rPr>
              <a:t>二、</a:t>
            </a:r>
            <a:r>
              <a:rPr lang="zh-TW" altLang="zh-TW" b="1" kern="100" dirty="0">
                <a:effectLst/>
                <a:latin typeface="微軟正黑體" panose="020B0604030504040204" pitchFamily="34" charset="-120"/>
                <a:ea typeface="微軟正黑體" panose="020B0604030504040204" pitchFamily="34" charset="-120"/>
              </a:rPr>
              <a:t>提供</a:t>
            </a:r>
            <a:r>
              <a:rPr lang="zh-TW" altLang="zh-TW" b="1" u="sng" kern="100" dirty="0">
                <a:effectLst/>
                <a:latin typeface="微軟正黑體" panose="020B0604030504040204" pitchFamily="34" charset="-120"/>
                <a:ea typeface="微軟正黑體" panose="020B0604030504040204" pitchFamily="34" charset="-120"/>
              </a:rPr>
              <a:t>傷病給付</a:t>
            </a:r>
            <a:r>
              <a:rPr lang="zh-TW" altLang="zh-TW" b="1" kern="100" dirty="0">
                <a:effectLst/>
                <a:latin typeface="微軟正黑體" panose="020B0604030504040204" pitchFamily="34" charset="-120"/>
                <a:ea typeface="微軟正黑體" panose="020B0604030504040204" pitchFamily="34" charset="-120"/>
              </a:rPr>
              <a:t>、</a:t>
            </a:r>
            <a:r>
              <a:rPr lang="zh-TW" altLang="zh-TW" b="1" u="sng" kern="100" dirty="0">
                <a:effectLst/>
                <a:latin typeface="微軟正黑體" panose="020B0604030504040204" pitchFamily="34" charset="-120"/>
                <a:ea typeface="微軟正黑體" panose="020B0604030504040204" pitchFamily="34" charset="-120"/>
              </a:rPr>
              <a:t>就醫津貼</a:t>
            </a:r>
            <a:r>
              <a:rPr lang="zh-TW" altLang="zh-TW" b="1" kern="100" dirty="0">
                <a:effectLst/>
                <a:latin typeface="微軟正黑體" panose="020B0604030504040204" pitchFamily="34" charset="-120"/>
                <a:ea typeface="微軟正黑體" panose="020B0604030504040204" pitchFamily="34" charset="-120"/>
              </a:rPr>
              <a:t>、</a:t>
            </a:r>
            <a:r>
              <a:rPr lang="zh-TW" altLang="zh-TW" b="1" u="sng" kern="100" dirty="0">
                <a:effectLst/>
                <a:latin typeface="微軟正黑體" panose="020B0604030504040204" pitchFamily="34" charset="-120"/>
                <a:ea typeface="微軟正黑體" panose="020B0604030504040204" pitchFamily="34" charset="-120"/>
              </a:rPr>
              <a:t>身心障礙給付</a:t>
            </a:r>
            <a:r>
              <a:rPr lang="zh-TW" altLang="zh-TW" b="1" kern="100" dirty="0">
                <a:effectLst/>
                <a:latin typeface="微軟正黑體" panose="020B0604030504040204" pitchFamily="34" charset="-120"/>
                <a:ea typeface="微軟正黑體" panose="020B0604030504040204" pitchFamily="34" charset="-120"/>
              </a:rPr>
              <a:t>及</a:t>
            </a:r>
            <a:r>
              <a:rPr lang="zh-TW" altLang="zh-TW" b="1" u="sng" kern="100" dirty="0">
                <a:effectLst/>
                <a:latin typeface="微軟正黑體" panose="020B0604030504040204" pitchFamily="34" charset="-120"/>
                <a:ea typeface="微軟正黑體" panose="020B0604030504040204" pitchFamily="34" charset="-120"/>
              </a:rPr>
              <a:t>喪葬津貼</a:t>
            </a:r>
            <a:r>
              <a:rPr lang="zh-TW" altLang="zh-TW" b="1" kern="100" dirty="0">
                <a:effectLst/>
                <a:latin typeface="微軟正黑體" panose="020B0604030504040204" pitchFamily="34" charset="-120"/>
                <a:ea typeface="微軟正黑體" panose="020B0604030504040204" pitchFamily="34" charset="-120"/>
              </a:rPr>
              <a:t>等給付，截至</a:t>
            </a:r>
            <a:r>
              <a:rPr lang="en-US" altLang="zh-TW" b="1" kern="100" dirty="0">
                <a:effectLst/>
                <a:latin typeface="微軟正黑體" panose="020B0604030504040204" pitchFamily="34" charset="-120"/>
                <a:ea typeface="微軟正黑體" panose="020B0604030504040204" pitchFamily="34" charset="-120"/>
              </a:rPr>
              <a:t>111</a:t>
            </a:r>
            <a:r>
              <a:rPr lang="zh-TW" altLang="zh-TW" b="1" kern="100" dirty="0">
                <a:effectLst/>
                <a:latin typeface="微軟正黑體" panose="020B0604030504040204" pitchFamily="34" charset="-120"/>
                <a:ea typeface="微軟正黑體" panose="020B0604030504040204" pitchFamily="34" charset="-120"/>
              </a:rPr>
              <a:t>年</a:t>
            </a:r>
            <a:r>
              <a:rPr lang="en-US" altLang="zh-TW" b="1" kern="100" dirty="0">
                <a:effectLst/>
                <a:latin typeface="微軟正黑體" panose="020B0604030504040204" pitchFamily="34" charset="-120"/>
                <a:ea typeface="微軟正黑體" panose="020B0604030504040204" pitchFamily="34" charset="-120"/>
              </a:rPr>
              <a:t>12</a:t>
            </a:r>
            <a:r>
              <a:rPr lang="zh-TW" altLang="zh-TW" b="1" kern="100" dirty="0">
                <a:effectLst/>
                <a:latin typeface="微軟正黑體" panose="020B0604030504040204" pitchFamily="34" charset="-120"/>
                <a:ea typeface="微軟正黑體" panose="020B0604030504040204" pitchFamily="34" charset="-120"/>
              </a:rPr>
              <a:t>月底，共給付</a:t>
            </a:r>
            <a:r>
              <a:rPr lang="en-US" altLang="zh-TW" b="1" u="sng" kern="100" dirty="0">
                <a:effectLst/>
                <a:latin typeface="微軟正黑體" panose="020B0604030504040204" pitchFamily="34" charset="-120"/>
                <a:ea typeface="微軟正黑體" panose="020B0604030504040204" pitchFamily="34" charset="-120"/>
              </a:rPr>
              <a:t>15,274</a:t>
            </a:r>
            <a:r>
              <a:rPr lang="zh-TW" altLang="zh-TW" b="1" u="sng" kern="100" dirty="0">
                <a:effectLst/>
                <a:latin typeface="微軟正黑體" panose="020B0604030504040204" pitchFamily="34" charset="-120"/>
                <a:ea typeface="微軟正黑體" panose="020B0604030504040204" pitchFamily="34" charset="-120"/>
              </a:rPr>
              <a:t>件、</a:t>
            </a:r>
            <a:r>
              <a:rPr lang="en-US" altLang="zh-TW" b="1" u="sng" kern="100" dirty="0">
                <a:effectLst/>
                <a:latin typeface="微軟正黑體" panose="020B0604030504040204" pitchFamily="34" charset="-120"/>
                <a:ea typeface="微軟正黑體" panose="020B0604030504040204" pitchFamily="34" charset="-120"/>
              </a:rPr>
              <a:t>2.6</a:t>
            </a:r>
            <a:r>
              <a:rPr lang="zh-TW" altLang="zh-TW" b="1" u="sng" kern="100" dirty="0">
                <a:effectLst/>
                <a:latin typeface="微軟正黑體" panose="020B0604030504040204" pitchFamily="34" charset="-120"/>
                <a:ea typeface="微軟正黑體" panose="020B0604030504040204" pitchFamily="34" charset="-120"/>
              </a:rPr>
              <a:t>億餘元</a:t>
            </a:r>
            <a:r>
              <a:rPr lang="zh-TW" altLang="en-US" b="1" u="sng" kern="100" dirty="0">
                <a:effectLst/>
                <a:latin typeface="微軟正黑體" panose="020B0604030504040204" pitchFamily="34" charset="-120"/>
                <a:ea typeface="微軟正黑體" panose="020B0604030504040204" pitchFamily="34" charset="-120"/>
              </a:rPr>
              <a:t>。</a:t>
            </a:r>
            <a:endParaRPr lang="zh-TW" altLang="zh-TW" b="1" kern="100" dirty="0">
              <a:effectLst/>
              <a:latin typeface="微軟正黑體" panose="020B0604030504040204" pitchFamily="34" charset="-120"/>
              <a:ea typeface="微軟正黑體" panose="020B0604030504040204" pitchFamily="34" charset="-120"/>
            </a:endParaRPr>
          </a:p>
          <a:p>
            <a:pPr marL="283951" indent="-283951" algn="just">
              <a:buSzPct val="100000"/>
            </a:pPr>
            <a:r>
              <a:rPr lang="zh-TW" altLang="en-US" b="1" kern="100" dirty="0">
                <a:effectLst/>
                <a:latin typeface="微軟正黑體" panose="020B0604030504040204" pitchFamily="34" charset="-120"/>
                <a:ea typeface="微軟正黑體" panose="020B0604030504040204" pitchFamily="34" charset="-120"/>
              </a:rPr>
              <a:t>三、</a:t>
            </a:r>
            <a:r>
              <a:rPr lang="zh-TW" altLang="zh-TW" b="1" kern="100" dirty="0">
                <a:effectLst/>
                <a:latin typeface="微軟正黑體" panose="020B0604030504040204" pitchFamily="34" charset="-120"/>
                <a:ea typeface="微軟正黑體" panose="020B0604030504040204" pitchFamily="34" charset="-120"/>
              </a:rPr>
              <a:t>採「先傷後病」模式</a:t>
            </a:r>
            <a:r>
              <a:rPr lang="zh-TW" altLang="zh-TW" b="0" kern="100" dirty="0">
                <a:effectLst/>
                <a:latin typeface="微軟正黑體" panose="020B0604030504040204" pitchFamily="34" charset="-120"/>
                <a:ea typeface="微軟正黑體" panose="020B0604030504040204" pitchFamily="34" charset="-120"/>
              </a:rPr>
              <a:t>：</a:t>
            </a:r>
            <a:r>
              <a:rPr lang="en-US" altLang="zh-TW" b="0" kern="100" dirty="0">
                <a:effectLst/>
                <a:latin typeface="微軟正黑體" panose="020B0604030504040204" pitchFamily="34" charset="-120"/>
                <a:ea typeface="微軟正黑體" panose="020B0604030504040204" pitchFamily="34" charset="-120"/>
              </a:rPr>
              <a:t>107.11.1</a:t>
            </a:r>
            <a:r>
              <a:rPr lang="zh-TW" altLang="zh-TW" b="0" kern="100" dirty="0">
                <a:effectLst/>
                <a:latin typeface="微軟正黑體" panose="020B0604030504040204" pitchFamily="34" charset="-120"/>
                <a:ea typeface="微軟正黑體" panose="020B0604030504040204" pitchFamily="34" charset="-120"/>
              </a:rPr>
              <a:t>起優先試辦因果關係明確的「職業傷害」，</a:t>
            </a:r>
            <a:r>
              <a:rPr lang="en-US" altLang="zh-TW" b="0" u="sng" kern="100" dirty="0">
                <a:effectLst/>
                <a:latin typeface="微軟正黑體" panose="020B0604030504040204" pitchFamily="34" charset="-120"/>
                <a:ea typeface="微軟正黑體" panose="020B0604030504040204" pitchFamily="34" charset="-120"/>
              </a:rPr>
              <a:t>110.9.10</a:t>
            </a:r>
            <a:r>
              <a:rPr lang="zh-TW" altLang="zh-TW" b="0" u="sng" kern="100" dirty="0">
                <a:effectLst/>
                <a:latin typeface="微軟正黑體" panose="020B0604030504040204" pitchFamily="34" charset="-120"/>
                <a:ea typeface="微軟正黑體" panose="020B0604030504040204" pitchFamily="34" charset="-120"/>
              </a:rPr>
              <a:t>起將「職業病」納入給付保障範圍</a:t>
            </a:r>
            <a:r>
              <a:rPr lang="zh-TW" altLang="zh-TW" b="0" kern="100" dirty="0">
                <a:effectLst/>
                <a:latin typeface="微軟正黑體" panose="020B0604030504040204" pitchFamily="34" charset="-120"/>
                <a:ea typeface="微軟正黑體" panose="020B0604030504040204" pitchFamily="34" charset="-120"/>
              </a:rPr>
              <a:t>。</a:t>
            </a:r>
            <a:endParaRPr lang="zh-TW" altLang="zh-TW" b="1" kern="100" dirty="0">
              <a:effectLst/>
              <a:latin typeface="微軟正黑體" panose="020B0604030504040204" pitchFamily="34" charset="-120"/>
              <a:ea typeface="微軟正黑體" panose="020B0604030504040204" pitchFamily="34" charset="-120"/>
            </a:endParaRPr>
          </a:p>
          <a:p>
            <a:pPr marL="283951" indent="-283951">
              <a:buSzPct val="100000"/>
            </a:pPr>
            <a:r>
              <a:rPr lang="zh-TW" altLang="en-US" b="1" kern="100" dirty="0">
                <a:effectLst/>
                <a:latin typeface="微軟正黑體" panose="020B0604030504040204" pitchFamily="34" charset="-120"/>
                <a:ea typeface="微軟正黑體" panose="020B0604030504040204" pitchFamily="34" charset="-120"/>
              </a:rPr>
              <a:t>四、</a:t>
            </a:r>
            <a:r>
              <a:rPr lang="en-US" altLang="zh-TW" b="1" kern="100" dirty="0">
                <a:effectLst/>
                <a:latin typeface="微軟正黑體" panose="020B0604030504040204" pitchFamily="34" charset="-120"/>
                <a:ea typeface="微軟正黑體" panose="020B0604030504040204" pitchFamily="34" charset="-120"/>
              </a:rPr>
              <a:t>112.2.10</a:t>
            </a:r>
            <a:r>
              <a:rPr lang="zh-TW" altLang="en-US" b="1" kern="100" dirty="0">
                <a:effectLst/>
                <a:latin typeface="微軟正黑體" panose="020B0604030504040204" pitchFamily="34" charset="-120"/>
                <a:ea typeface="微軟正黑體" panose="020B0604030504040204" pitchFamily="34" charset="-120"/>
              </a:rPr>
              <a:t>起</a:t>
            </a:r>
            <a:r>
              <a:rPr lang="zh-TW" altLang="zh-TW" b="1" kern="100" dirty="0">
                <a:effectLst/>
                <a:latin typeface="微軟正黑體" panose="020B0604030504040204" pitchFamily="34" charset="-120"/>
                <a:ea typeface="微軟正黑體" panose="020B0604030504040204" pitchFamily="34" charset="-120"/>
              </a:rPr>
              <a:t>：</a:t>
            </a:r>
            <a:r>
              <a:rPr lang="zh-TW" altLang="zh-TW" b="0" kern="100" dirty="0">
                <a:effectLst/>
                <a:latin typeface="微軟正黑體" panose="020B0604030504040204" pitchFamily="34" charset="-120"/>
                <a:ea typeface="微軟正黑體" panose="020B0604030504040204" pitchFamily="34" charset="-120"/>
              </a:rPr>
              <a:t>配合農保月投保金額提高，</a:t>
            </a:r>
            <a:r>
              <a:rPr lang="zh-TW" altLang="zh-TW" b="1" u="sng" kern="100" dirty="0">
                <a:effectLst/>
                <a:latin typeface="微軟正黑體" panose="020B0604030504040204" pitchFamily="34" charset="-120"/>
                <a:ea typeface="微軟正黑體" panose="020B0604030504040204" pitchFamily="34" charset="-120"/>
              </a:rPr>
              <a:t>傷病給付</a:t>
            </a:r>
            <a:r>
              <a:rPr lang="zh-TW" altLang="zh-TW" b="0" kern="100" dirty="0">
                <a:effectLst/>
                <a:latin typeface="微軟正黑體" panose="020B0604030504040204" pitchFamily="34" charset="-120"/>
                <a:ea typeface="微軟正黑體" panose="020B0604030504040204" pitchFamily="34" charset="-120"/>
              </a:rPr>
              <a:t>及</a:t>
            </a:r>
            <a:r>
              <a:rPr lang="zh-TW" altLang="zh-TW" b="1" u="sng" kern="100" dirty="0">
                <a:effectLst/>
                <a:latin typeface="微軟正黑體" panose="020B0604030504040204" pitchFamily="34" charset="-120"/>
                <a:ea typeface="微軟正黑體" panose="020B0604030504040204" pitchFamily="34" charset="-120"/>
              </a:rPr>
              <a:t>喪葬津貼</a:t>
            </a:r>
            <a:r>
              <a:rPr lang="zh-TW" altLang="zh-TW" b="0" kern="100" dirty="0">
                <a:effectLst/>
                <a:latin typeface="微軟正黑體" panose="020B0604030504040204" pitchFamily="34" charset="-120"/>
                <a:ea typeface="微軟正黑體" panose="020B0604030504040204" pitchFamily="34" charset="-120"/>
              </a:rPr>
              <a:t>隨同調高。</a:t>
            </a:r>
            <a:endParaRPr lang="en-US" altLang="zh-TW" b="0" kern="100" dirty="0">
              <a:effectLst/>
              <a:latin typeface="微軟正黑體" panose="020B0604030504040204" pitchFamily="34" charset="-120"/>
              <a:ea typeface="微軟正黑體" panose="020B0604030504040204" pitchFamily="34" charset="-120"/>
            </a:endParaRPr>
          </a:p>
          <a:p>
            <a:pPr marL="283951" indent="-283951" algn="just">
              <a:buClr>
                <a:srgbClr val="000000"/>
              </a:buClr>
              <a:buSzPct val="100000"/>
            </a:pPr>
            <a:r>
              <a:rPr lang="zh-TW" altLang="en-US" b="1" kern="100" dirty="0">
                <a:effectLst/>
                <a:latin typeface="微軟正黑體" panose="020B0604030504040204" pitchFamily="34" charset="-120"/>
                <a:ea typeface="微軟正黑體" panose="020B0604030504040204" pitchFamily="34" charset="-120"/>
              </a:rPr>
              <a:t>五、</a:t>
            </a:r>
            <a:r>
              <a:rPr lang="en-US" altLang="zh-TW" b="1" kern="100" dirty="0">
                <a:effectLst/>
                <a:latin typeface="微軟正黑體" panose="020B0604030504040204" pitchFamily="34" charset="-120"/>
                <a:ea typeface="微軟正黑體" panose="020B0604030504040204" pitchFamily="34" charset="-120"/>
              </a:rPr>
              <a:t>112.12.1</a:t>
            </a:r>
            <a:r>
              <a:rPr lang="zh-TW" altLang="en-US" b="1" kern="100" dirty="0">
                <a:effectLst/>
                <a:latin typeface="微軟正黑體" panose="020B0604030504040204" pitchFamily="34" charset="-120"/>
                <a:ea typeface="微軟正黑體" panose="020B0604030504040204" pitchFamily="34" charset="-120"/>
              </a:rPr>
              <a:t>起：</a:t>
            </a:r>
            <a:r>
              <a:rPr lang="zh-TW" altLang="en-US" b="0" kern="100" dirty="0">
                <a:effectLst/>
                <a:latin typeface="微軟正黑體" panose="020B0604030504040204" pitchFamily="34" charset="-120"/>
                <a:ea typeface="微軟正黑體" panose="020B0604030504040204" pitchFamily="34" charset="-120"/>
              </a:rPr>
              <a:t>依農保條例規定，新參加農保者須一併參加農職保，以完備農民之社會保險保障。</a:t>
            </a:r>
            <a:r>
              <a:rPr lang="en-US" altLang="zh-TW" b="0" kern="100" dirty="0">
                <a:effectLst/>
                <a:latin typeface="微軟正黑體" panose="020B0604030504040204" pitchFamily="34" charset="-120"/>
                <a:ea typeface="微軟正黑體" panose="020B0604030504040204" pitchFamily="34" charset="-120"/>
              </a:rPr>
              <a:t>(</a:t>
            </a:r>
            <a:r>
              <a:rPr lang="zh-TW" altLang="en-US" b="0" kern="100" dirty="0">
                <a:effectLst/>
                <a:latin typeface="微軟正黑體" panose="020B0604030504040204" pitchFamily="34" charset="-120"/>
                <a:ea typeface="微軟正黑體" panose="020B0604030504040204" pitchFamily="34" charset="-120"/>
              </a:rPr>
              <a:t>身心障礙給付金額維持不變</a:t>
            </a:r>
            <a:r>
              <a:rPr lang="en-US" altLang="zh-TW" b="0" kern="100" dirty="0">
                <a:effectLst/>
                <a:latin typeface="微軟正黑體" panose="020B0604030504040204" pitchFamily="34" charset="-120"/>
                <a:ea typeface="微軟正黑體" panose="020B0604030504040204" pitchFamily="34" charset="-120"/>
              </a:rPr>
              <a:t>)</a:t>
            </a:r>
            <a:r>
              <a:rPr lang="zh-TW" altLang="en-US" b="0" kern="100" dirty="0">
                <a:effectLst/>
                <a:latin typeface="微軟正黑體" panose="020B0604030504040204" pitchFamily="34" charset="-120"/>
                <a:ea typeface="微軟正黑體" panose="020B0604030504040204" pitchFamily="34" charset="-120"/>
              </a:rPr>
              <a:t>。</a:t>
            </a:r>
            <a:endParaRPr lang="zh-TW" altLang="zh-TW" b="1" kern="100" dirty="0">
              <a:effectLst/>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補充</a:t>
            </a:r>
            <a:r>
              <a:rPr lang="en-US" altLang="zh-TW" b="1" dirty="0">
                <a:latin typeface="微軟正黑體" panose="020B0604030504040204" pitchFamily="34" charset="-120"/>
                <a:ea typeface="微軟正黑體" panose="020B0604030504040204" pitchFamily="34" charset="-120"/>
              </a:rPr>
              <a:t>]</a:t>
            </a:r>
            <a:r>
              <a:rPr lang="zh-TW" altLang="zh-TW" b="1" kern="100" dirty="0">
                <a:effectLst/>
                <a:latin typeface="微軟正黑體" panose="020B0604030504040204" pitchFamily="34" charset="-120"/>
                <a:ea typeface="微軟正黑體" panose="020B0604030504040204" pitchFamily="34" charset="-120"/>
              </a:rPr>
              <a:t>農民退休儲金</a:t>
            </a:r>
            <a:r>
              <a:rPr lang="en-US" altLang="zh-TW" b="1" kern="100" dirty="0">
                <a:effectLst/>
                <a:latin typeface="微軟正黑體" panose="020B0604030504040204" pitchFamily="34" charset="-120"/>
                <a:ea typeface="微軟正黑體" panose="020B0604030504040204" pitchFamily="34" charset="-120"/>
              </a:rPr>
              <a:t>(</a:t>
            </a:r>
            <a:r>
              <a:rPr lang="zh-TW" altLang="en-US" b="1" kern="100" dirty="0">
                <a:effectLst/>
                <a:latin typeface="微軟正黑體" panose="020B0604030504040204" pitchFamily="34" charset="-120"/>
                <a:ea typeface="微軟正黑體" panose="020B0604030504040204" pitchFamily="34" charset="-120"/>
              </a:rPr>
              <a:t>農退儲金</a:t>
            </a:r>
            <a:r>
              <a:rPr lang="en-US" altLang="zh-TW" b="1" kern="100" dirty="0">
                <a:effectLst/>
                <a:latin typeface="微軟正黑體" panose="020B0604030504040204" pitchFamily="34" charset="-120"/>
                <a:ea typeface="微軟正黑體" panose="020B0604030504040204" pitchFamily="34" charset="-120"/>
              </a:rPr>
              <a:t>)</a:t>
            </a:r>
          </a:p>
          <a:p>
            <a:r>
              <a:rPr lang="zh-TW" altLang="zh-TW" b="1" kern="100" dirty="0">
                <a:effectLst/>
                <a:latin typeface="微軟正黑體" panose="020B0604030504040204" pitchFamily="34" charset="-120"/>
                <a:ea typeface="微軟正黑體" panose="020B0604030504040204" pitchFamily="34" charset="-120"/>
              </a:rPr>
              <a:t>辦理情形</a:t>
            </a:r>
            <a:r>
              <a:rPr lang="zh-TW" altLang="en-US" b="1" kern="100" dirty="0">
                <a:effectLst/>
                <a:latin typeface="微軟正黑體" panose="020B0604030504040204" pitchFamily="34" charset="-120"/>
                <a:ea typeface="微軟正黑體" panose="020B0604030504040204" pitchFamily="34" charset="-120"/>
              </a:rPr>
              <a:t>：</a:t>
            </a:r>
            <a:endParaRPr lang="zh-TW" altLang="zh-TW" kern="100" dirty="0">
              <a:effectLst/>
              <a:latin typeface="微軟正黑體" panose="020B0604030504040204" pitchFamily="34" charset="-120"/>
              <a:ea typeface="微軟正黑體" panose="020B0604030504040204" pitchFamily="34" charset="-120"/>
            </a:endParaRPr>
          </a:p>
          <a:p>
            <a:pPr marL="291346" indent="-291346">
              <a:buClr>
                <a:srgbClr val="000000"/>
              </a:buClr>
              <a:buSzPct val="100000"/>
            </a:pPr>
            <a:r>
              <a:rPr lang="zh-TW" altLang="en-US"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b="1" kern="100" dirty="0">
                <a:effectLst/>
                <a:latin typeface="微軟正黑體" panose="020B0604030504040204" pitchFamily="34" charset="-120"/>
                <a:ea typeface="微軟正黑體" panose="020B0604030504040204" pitchFamily="34" charset="-120"/>
                <a:cs typeface="Times New Roman" panose="02020603050405020304" pitchFamily="18" charset="0"/>
              </a:rPr>
              <a:t>110.1.1</a:t>
            </a:r>
            <a:r>
              <a:rPr lang="zh-TW" altLang="zh-TW" b="1" kern="100" dirty="0">
                <a:effectLst/>
                <a:latin typeface="微軟正黑體" panose="020B0604030504040204" pitchFamily="34" charset="-120"/>
                <a:ea typeface="微軟正黑體" panose="020B0604030504040204" pitchFamily="34" charset="-120"/>
                <a:cs typeface="Times New Roman" panose="02020603050405020304" pitchFamily="18" charset="0"/>
              </a:rPr>
              <a:t>施行，農民「自願」按月提繳及選擇提繳比率</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：提繳金額為</a:t>
            </a:r>
            <a:r>
              <a:rPr lang="zh-TW" altLang="zh-TW"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基本工資</a:t>
            </a:r>
            <a:r>
              <a:rPr lang="en-US" altLang="zh-TW"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(2023</a:t>
            </a:r>
            <a:r>
              <a:rPr lang="zh-TW" altLang="en-US"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月起調整為</a:t>
            </a:r>
            <a:r>
              <a:rPr lang="en-US" altLang="zh-TW"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26,400</a:t>
            </a:r>
            <a:r>
              <a:rPr lang="zh-TW" altLang="en-US"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元</a:t>
            </a:r>
            <a:r>
              <a:rPr lang="en-US" altLang="zh-TW"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乘以提繳比率</a:t>
            </a: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政府提繳相同金額</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自</a:t>
            </a: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111.1.25</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起，退伍青年得參加農保及農退儲金</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p>
          <a:p>
            <a:pPr defTabSz="851854">
              <a:buClr>
                <a:srgbClr val="000000"/>
              </a:buClr>
              <a:buSzPct val="100000"/>
              <a:defRPr/>
            </a:pPr>
            <a:r>
              <a:rPr lang="zh-TW" altLang="en-US" kern="100" dirty="0">
                <a:effectLst/>
                <a:latin typeface="微軟正黑體" panose="020B0604030504040204" pitchFamily="34" charset="-120"/>
                <a:ea typeface="微軟正黑體" panose="020B0604030504040204" pitchFamily="34" charset="-120"/>
                <a:cs typeface="Times New Roman" panose="02020603050405020304" pitchFamily="18" charset="0"/>
              </a:rPr>
              <a:t>二、</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截至</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111.12</a:t>
            </a:r>
            <a:r>
              <a:rPr lang="zh-TW" altLang="en-US" kern="100" dirty="0">
                <a:effectLst/>
                <a:latin typeface="微軟正黑體" panose="020B0604030504040204" pitchFamily="34" charset="-120"/>
                <a:ea typeface="微軟正黑體" panose="020B0604030504040204" pitchFamily="34" charset="-120"/>
                <a:cs typeface="Times New Roman" panose="02020603050405020304" pitchFamily="18" charset="0"/>
              </a:rPr>
              <a:t>月底：</a:t>
            </a:r>
            <a:endPar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90917" lvl="1" indent="-120961" defTabSz="851854">
              <a:buClr>
                <a:srgbClr val="000000"/>
              </a:buClr>
              <a:buSzPct val="100000"/>
              <a:defRPr/>
            </a:pP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kern="100" dirty="0">
                <a:effectLst/>
                <a:latin typeface="微軟正黑體" panose="020B0604030504040204" pitchFamily="34" charset="-120"/>
                <a:ea typeface="微軟正黑體" panose="020B0604030504040204" pitchFamily="34" charset="-120"/>
                <a:cs typeface="Times New Roman" panose="02020603050405020304" pitchFamily="18" charset="0"/>
              </a:rPr>
              <a:t>正在提繳人數</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90,593</a:t>
            </a:r>
            <a:r>
              <a:rPr lang="zh-TW" altLang="en-US" kern="100" dirty="0">
                <a:effectLst/>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提繳人數與請領人數合計</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94,019</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人，占未滿</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65</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歲農保人數</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378,450</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人的</a:t>
            </a: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24.8%</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291346" lvl="1" indent="-121272" algn="just" defTabSz="851854">
              <a:buClr>
                <a:srgbClr val="000000"/>
              </a:buClr>
              <a:buSzPct val="100000"/>
              <a:defRPr/>
            </a:pP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請領人數</a:t>
            </a: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3,426</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人</a:t>
            </a:r>
            <a:r>
              <a:rPr lang="zh-TW" altLang="en-US"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年滿</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65</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歲</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每月核發金額最高</a:t>
            </a: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571</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元</a:t>
            </a:r>
            <a:r>
              <a:rPr lang="en-US"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提繳</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，約</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個月</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。每月除老農津貼外，可多領</a:t>
            </a:r>
            <a:r>
              <a:rPr lang="en-US"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571</a:t>
            </a:r>
            <a:r>
              <a:rPr lang="zh-TW" altLang="zh-TW" kern="100" dirty="0">
                <a:effectLst/>
                <a:latin typeface="微軟正黑體" panose="020B0604030504040204" pitchFamily="34" charset="-120"/>
                <a:ea typeface="微軟正黑體" panose="020B0604030504040204" pitchFamily="34" charset="-120"/>
                <a:cs typeface="Times New Roman" panose="02020603050405020304" pitchFamily="18" charset="0"/>
              </a:rPr>
              <a:t>元。</a:t>
            </a:r>
          </a:p>
        </p:txBody>
      </p:sp>
    </p:spTree>
    <p:extLst>
      <p:ext uri="{BB962C8B-B14F-4D97-AF65-F5344CB8AC3E}">
        <p14:creationId xmlns:p14="http://schemas.microsoft.com/office/powerpoint/2010/main" val="138779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4"/>
            <a:ext cx="5515277" cy="4999933"/>
          </a:xfrm>
        </p:spPr>
        <p:txBody>
          <a:bodyPr/>
          <a:lstStyle/>
          <a:p>
            <a:pPr algn="just">
              <a:spcAft>
                <a:spcPts val="599"/>
              </a:spcAft>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主辦單位：農金局</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聯絡人：翁儒慧</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rPr>
              <a:t>02-33935852</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cs typeface="Times New Roman"/>
              </a:rPr>
              <a:t>/ email</a:t>
            </a:r>
            <a:r>
              <a:rPr lang="zh-TW" altLang="en-US" b="1" dirty="0">
                <a:latin typeface="微軟正黑體" panose="020B0604030504040204" pitchFamily="34" charset="-120"/>
                <a:ea typeface="微軟正黑體" panose="020B0604030504040204" pitchFamily="34" charset="-120"/>
                <a:cs typeface="Times New Roman"/>
              </a:rPr>
              <a:t>：</a:t>
            </a:r>
            <a:r>
              <a:rPr lang="en-US" altLang="zh-TW" b="1" dirty="0">
                <a:latin typeface="微軟正黑體" panose="020B0604030504040204" pitchFamily="34" charset="-120"/>
                <a:ea typeface="微軟正黑體" panose="020B0604030504040204" pitchFamily="34" charset="-120"/>
                <a:cs typeface="Times New Roman"/>
              </a:rPr>
              <a:t>evitaweng@boaf.gov.tw</a:t>
            </a:r>
            <a:r>
              <a:rPr lang="en-US" altLang="zh-TW" b="1" dirty="0">
                <a:latin typeface="微軟正黑體" panose="020B0604030504040204" pitchFamily="34" charset="-120"/>
                <a:ea typeface="微軟正黑體" panose="020B0604030504040204" pitchFamily="34" charset="-120"/>
              </a:rPr>
              <a:t>】</a:t>
            </a:r>
          </a:p>
          <a:p>
            <a:pPr algn="just">
              <a:defRPr/>
            </a:pPr>
            <a:endParaRPr lang="en-US" altLang="zh-TW" dirty="0">
              <a:latin typeface="微軟正黑體" panose="020B0604030504040204" pitchFamily="34" charset="-120"/>
              <a:ea typeface="微軟正黑體" panose="020B0604030504040204" pitchFamily="34" charset="-120"/>
            </a:endParaRPr>
          </a:p>
          <a:p>
            <a:pPr algn="just">
              <a:defRPr/>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開場文字</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農業經營易受天候、疫病及市場價格波動等因素影響，致收入不穩定，又因農地處分不易，風險相對較高，故農業貸款利率較一般商業貸款為高，因此農委會推動政策性專案農貸。</a:t>
            </a:r>
            <a:endParaRPr lang="en-US" altLang="zh-TW" dirty="0">
              <a:latin typeface="微軟正黑體" panose="020B0604030504040204" pitchFamily="34" charset="-120"/>
              <a:ea typeface="微軟正黑體" panose="020B0604030504040204" pitchFamily="34" charset="-120"/>
            </a:endParaRPr>
          </a:p>
          <a:p>
            <a:pPr algn="just">
              <a:defRPr/>
            </a:pPr>
            <a:endParaRPr lang="en-US" altLang="zh-TW" b="1" dirty="0">
              <a:latin typeface="微軟正黑體" panose="020B0604030504040204" pitchFamily="34" charset="-120"/>
              <a:ea typeface="微軟正黑體" panose="020B0604030504040204" pitchFamily="34" charset="-120"/>
            </a:endParaRPr>
          </a:p>
          <a:p>
            <a:pPr algn="just">
              <a:defRPr/>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8677" indent="-308677" algn="just"/>
            <a:r>
              <a:rPr lang="zh-TW" altLang="en-US" dirty="0">
                <a:latin typeface="微軟正黑體" panose="020B0604030504040204" pitchFamily="34" charset="-120"/>
                <a:ea typeface="微軟正黑體" panose="020B0604030504040204" pitchFamily="34" charset="-120"/>
              </a:rPr>
              <a:t>一、政策性農業專案貸款</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簡稱專案農貸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之制定與設計，係為落實執行各項重大農業政策及支持產業發展，並提升農漁民福祉。目前計有</a:t>
            </a:r>
            <a:r>
              <a:rPr lang="en-US" altLang="zh-TW" dirty="0">
                <a:latin typeface="微軟正黑體" panose="020B0604030504040204" pitchFamily="34" charset="-120"/>
                <a:ea typeface="微軟正黑體" panose="020B0604030504040204" pitchFamily="34" charset="-120"/>
              </a:rPr>
              <a:t>19</a:t>
            </a:r>
            <a:r>
              <a:rPr lang="zh-TW" altLang="en-US" dirty="0">
                <a:latin typeface="微軟正黑體" panose="020B0604030504040204" pitchFamily="34" charset="-120"/>
                <a:ea typeface="微軟正黑體" panose="020B0604030504040204" pitchFamily="34" charset="-120"/>
              </a:rPr>
              <a:t>種專案農貸，範圍涵蓋農林漁牧經營、農漁民家計週轉及天然災害復耕復建等用途，採浮動計息，以即時合理反映市場利率，目前貸款利率多為</a:t>
            </a:r>
            <a:r>
              <a:rPr lang="en-US" altLang="zh-TW" dirty="0">
                <a:latin typeface="微軟正黑體" panose="020B0604030504040204" pitchFamily="34" charset="-120"/>
                <a:ea typeface="微軟正黑體" panose="020B0604030504040204" pitchFamily="34" charset="-120"/>
              </a:rPr>
              <a:t>1.665%</a:t>
            </a:r>
            <a:r>
              <a:rPr lang="zh-TW" altLang="en-US" dirty="0">
                <a:latin typeface="微軟正黑體" panose="020B0604030504040204" pitchFamily="34" charset="-120"/>
                <a:ea typeface="微軟正黑體" panose="020B0604030504040204" pitchFamily="34" charset="-120"/>
              </a:rPr>
              <a:t>。</a:t>
            </a:r>
          </a:p>
          <a:p>
            <a:pPr marL="308677" indent="-308677" algn="just">
              <a:defRPr/>
            </a:pPr>
            <a:r>
              <a:rPr lang="zh-TW" altLang="en-US" dirty="0">
                <a:latin typeface="微軟正黑體" panose="020B0604030504040204" pitchFamily="34" charset="-120"/>
                <a:ea typeface="微軟正黑體" panose="020B0604030504040204" pitchFamily="34" charset="-120"/>
              </a:rPr>
              <a:t>二、專案農貸</a:t>
            </a:r>
            <a:r>
              <a:rPr lang="en-US" altLang="zh-TW" dirty="0">
                <a:latin typeface="微軟正黑體" panose="020B0604030504040204" pitchFamily="34" charset="-120"/>
                <a:ea typeface="微軟正黑體" panose="020B0604030504040204" pitchFamily="34" charset="-120"/>
              </a:rPr>
              <a:t>111</a:t>
            </a:r>
            <a:r>
              <a:rPr lang="zh-TW" altLang="en-US" dirty="0">
                <a:latin typeface="微軟正黑體" panose="020B0604030504040204" pitchFamily="34" charset="-120"/>
                <a:ea typeface="微軟正黑體" panose="020B0604030504040204" pitchFamily="34" charset="-120"/>
              </a:rPr>
              <a:t>年度貸放</a:t>
            </a:r>
            <a:r>
              <a:rPr lang="en-US" altLang="zh-TW" dirty="0">
                <a:latin typeface="微軟正黑體" panose="020B0604030504040204" pitchFamily="34" charset="-120"/>
                <a:ea typeface="微軟正黑體" panose="020B0604030504040204" pitchFamily="34" charset="-120"/>
              </a:rPr>
              <a:t>276</a:t>
            </a:r>
            <a:r>
              <a:rPr lang="zh-TW" altLang="en-US" dirty="0">
                <a:latin typeface="微軟正黑體" panose="020B0604030504040204" pitchFamily="34" charset="-120"/>
                <a:ea typeface="微軟正黑體" panose="020B0604030504040204" pitchFamily="34" charset="-120"/>
              </a:rPr>
              <a:t>億元，受益農漁業者逾</a:t>
            </a:r>
            <a:r>
              <a:rPr lang="en-US" altLang="zh-TW" dirty="0">
                <a:latin typeface="微軟正黑體" panose="020B0604030504040204" pitchFamily="34" charset="-120"/>
                <a:ea typeface="微軟正黑體" panose="020B0604030504040204" pitchFamily="34" charset="-120"/>
              </a:rPr>
              <a:t>2.6</a:t>
            </a:r>
            <a:r>
              <a:rPr lang="zh-TW" altLang="en-US" dirty="0">
                <a:latin typeface="微軟正黑體" panose="020B0604030504040204" pitchFamily="34" charset="-120"/>
                <a:ea typeface="微軟正黑體" panose="020B0604030504040204" pitchFamily="34" charset="-120"/>
              </a:rPr>
              <a:t>萬戶，推動迄</a:t>
            </a:r>
            <a:r>
              <a:rPr lang="en-US" altLang="zh-TW" dirty="0">
                <a:latin typeface="微軟正黑體" panose="020B0604030504040204" pitchFamily="34" charset="-120"/>
                <a:ea typeface="微軟正黑體" panose="020B0604030504040204" pitchFamily="34" charset="-120"/>
              </a:rPr>
              <a:t>111</a:t>
            </a:r>
            <a:r>
              <a:rPr lang="zh-TW" altLang="en-US" dirty="0">
                <a:latin typeface="微軟正黑體" panose="020B0604030504040204" pitchFamily="34" charset="-120"/>
                <a:ea typeface="微軟正黑體" panose="020B0604030504040204" pitchFamily="34" charset="-120"/>
              </a:rPr>
              <a:t>年底，累計貸放金額達</a:t>
            </a:r>
            <a:r>
              <a:rPr lang="en-US" altLang="zh-TW" dirty="0">
                <a:latin typeface="微軟正黑體" panose="020B0604030504040204" pitchFamily="34" charset="-120"/>
                <a:ea typeface="微軟正黑體" panose="020B0604030504040204" pitchFamily="34" charset="-120"/>
              </a:rPr>
              <a:t>7,487</a:t>
            </a:r>
            <a:r>
              <a:rPr lang="zh-TW" altLang="en-US" dirty="0">
                <a:latin typeface="微軟正黑體" panose="020B0604030504040204" pitchFamily="34" charset="-120"/>
                <a:ea typeface="微軟正黑體" panose="020B0604030504040204" pitchFamily="34" charset="-120"/>
              </a:rPr>
              <a:t>億元，逾</a:t>
            </a:r>
            <a:r>
              <a:rPr lang="en-US" altLang="zh-TW" dirty="0">
                <a:latin typeface="微軟正黑體" panose="020B0604030504040204" pitchFamily="34" charset="-120"/>
                <a:ea typeface="微軟正黑體" panose="020B0604030504040204" pitchFamily="34" charset="-120"/>
              </a:rPr>
              <a:t>131</a:t>
            </a:r>
            <a:r>
              <a:rPr lang="zh-TW" altLang="en-US" dirty="0">
                <a:latin typeface="微軟正黑體" panose="020B0604030504040204" pitchFamily="34" charset="-120"/>
                <a:ea typeface="微軟正黑體" panose="020B0604030504040204" pitchFamily="34" charset="-120"/>
              </a:rPr>
              <a:t>萬戶農漁業者受益，成效顯著。</a:t>
            </a:r>
            <a:endParaRPr lang="en-US" altLang="zh-TW" dirty="0">
              <a:latin typeface="微軟正黑體" panose="020B0604030504040204" pitchFamily="34" charset="-120"/>
              <a:ea typeface="微軟正黑體" panose="020B0604030504040204" pitchFamily="34" charset="-120"/>
            </a:endParaRPr>
          </a:p>
          <a:p>
            <a:pPr marL="308677" indent="-308677" algn="just">
              <a:defRPr/>
            </a:pPr>
            <a:r>
              <a:rPr lang="zh-TW" altLang="en-US" dirty="0">
                <a:latin typeface="微軟正黑體" panose="020B0604030504040204" pitchFamily="34" charset="-120"/>
                <a:ea typeface="微軟正黑體" panose="020B0604030504040204" pitchFamily="34" charset="-120"/>
              </a:rPr>
              <a:t>三、為鼓勵青年投入農業經營，</a:t>
            </a:r>
            <a:r>
              <a:rPr lang="en-US" altLang="zh-TW" dirty="0">
                <a:latin typeface="微軟正黑體" panose="020B0604030504040204" pitchFamily="34" charset="-120"/>
                <a:ea typeface="微軟正黑體" panose="020B0604030504040204" pitchFamily="34" charset="-120"/>
              </a:rPr>
              <a:t>101</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月推出「青年從農創業貸款」，為協助壯年農民持續從農，自</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日起將壯年農民納入貸款對象，並修正貸款名稱為「青壯年農民從農貸款」</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簡稱青壯農貸款</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，以充分挹注青壯年營農資金需求。</a:t>
            </a:r>
            <a:endParaRPr lang="en-US" altLang="zh-TW" dirty="0">
              <a:latin typeface="微軟正黑體" panose="020B0604030504040204" pitchFamily="34" charset="-120"/>
              <a:ea typeface="微軟正黑體" panose="020B0604030504040204" pitchFamily="34" charset="-120"/>
            </a:endParaRPr>
          </a:p>
          <a:p>
            <a:pPr marL="308677" indent="-308677" algn="just">
              <a:defRPr/>
            </a:pPr>
            <a:r>
              <a:rPr lang="zh-TW" altLang="en-US" dirty="0">
                <a:latin typeface="微軟正黑體" panose="020B0604030504040204" pitchFamily="34" charset="-120"/>
                <a:ea typeface="微軟正黑體" panose="020B0604030504040204" pitchFamily="34" charset="-120"/>
              </a:rPr>
              <a:t>四、另為協助青農專心營農，減輕農業貸款還款壓力與負擔，提供百大青農</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500</a:t>
            </a:r>
            <a:r>
              <a:rPr lang="zh-TW" altLang="en-US" dirty="0">
                <a:latin typeface="微軟正黑體" panose="020B0604030504040204" pitchFamily="34" charset="-120"/>
                <a:ea typeface="微軟正黑體" panose="020B0604030504040204" pitchFamily="34" charset="-120"/>
              </a:rPr>
              <a:t>萬元、一般青農</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200</a:t>
            </a:r>
            <a:r>
              <a:rPr lang="zh-TW" altLang="en-US" dirty="0">
                <a:latin typeface="微軟正黑體" panose="020B0604030504040204" pitchFamily="34" charset="-120"/>
                <a:ea typeface="微軟正黑體" panose="020B0604030504040204" pitchFamily="34" charset="-120"/>
              </a:rPr>
              <a:t>萬元免息，青壯農貸款自</a:t>
            </a:r>
            <a:r>
              <a:rPr lang="en-US" altLang="zh-TW" dirty="0">
                <a:latin typeface="微軟正黑體" panose="020B0604030504040204" pitchFamily="34" charset="-120"/>
                <a:ea typeface="微軟正黑體" panose="020B0604030504040204" pitchFamily="34" charset="-120"/>
              </a:rPr>
              <a:t>101</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月推動迄</a:t>
            </a:r>
            <a:r>
              <a:rPr lang="en-US" altLang="zh-TW" dirty="0">
                <a:latin typeface="微軟正黑體" panose="020B0604030504040204" pitchFamily="34" charset="-120"/>
                <a:ea typeface="微軟正黑體" panose="020B0604030504040204" pitchFamily="34" charset="-120"/>
              </a:rPr>
              <a:t>111</a:t>
            </a:r>
            <a:r>
              <a:rPr lang="zh-TW" altLang="en-US" dirty="0">
                <a:latin typeface="微軟正黑體" panose="020B0604030504040204" pitchFamily="34" charset="-120"/>
                <a:ea typeface="微軟正黑體" panose="020B0604030504040204" pitchFamily="34" charset="-120"/>
              </a:rPr>
              <a:t>年底，累計貸放金額達</a:t>
            </a:r>
            <a:r>
              <a:rPr lang="en-US" altLang="zh-TW" dirty="0">
                <a:latin typeface="微軟正黑體" panose="020B0604030504040204" pitchFamily="34" charset="-120"/>
                <a:ea typeface="微軟正黑體" panose="020B0604030504040204" pitchFamily="34" charset="-120"/>
              </a:rPr>
              <a:t>228</a:t>
            </a:r>
            <a:r>
              <a:rPr lang="zh-TW" altLang="en-US" dirty="0">
                <a:latin typeface="微軟正黑體" panose="020B0604030504040204" pitchFamily="34" charset="-120"/>
                <a:ea typeface="微軟正黑體" panose="020B0604030504040204" pitchFamily="34" charset="-120"/>
              </a:rPr>
              <a:t>億元，逾</a:t>
            </a:r>
            <a:r>
              <a:rPr lang="en-US" altLang="zh-TW" dirty="0">
                <a:latin typeface="微軟正黑體" panose="020B0604030504040204" pitchFamily="34" charset="-120"/>
                <a:ea typeface="微軟正黑體" panose="020B0604030504040204" pitchFamily="34" charset="-120"/>
              </a:rPr>
              <a:t>1.7</a:t>
            </a:r>
            <a:r>
              <a:rPr lang="zh-TW" altLang="en-US" dirty="0">
                <a:latin typeface="微軟正黑體" panose="020B0604030504040204" pitchFamily="34" charset="-120"/>
                <a:ea typeface="微軟正黑體" panose="020B0604030504040204" pitchFamily="34" charset="-120"/>
              </a:rPr>
              <a:t>萬戶青壯農受益，免息受益青農約</a:t>
            </a:r>
            <a:r>
              <a:rPr lang="en-US" altLang="zh-TW" dirty="0">
                <a:latin typeface="微軟正黑體" panose="020B0604030504040204" pitchFamily="34" charset="-120"/>
                <a:ea typeface="微軟正黑體" panose="020B0604030504040204" pitchFamily="34" charset="-120"/>
              </a:rPr>
              <a:t>1.2</a:t>
            </a:r>
            <a:r>
              <a:rPr lang="zh-TW" altLang="en-US" dirty="0">
                <a:latin typeface="微軟正黑體" panose="020B0604030504040204" pitchFamily="34" charset="-120"/>
                <a:ea typeface="微軟正黑體" panose="020B0604030504040204" pitchFamily="34" charset="-120"/>
              </a:rPr>
              <a:t>萬戶，扶植青壯農蛻變與成長，著有成效。</a:t>
            </a:r>
          </a:p>
          <a:p>
            <a:pPr marL="308677" indent="-308677" algn="just">
              <a:defRPr/>
            </a:pPr>
            <a:r>
              <a:rPr lang="zh-TW" altLang="en-US" dirty="0">
                <a:latin typeface="微軟正黑體" panose="020B0604030504040204" pitchFamily="34" charset="-120"/>
                <a:ea typeface="微軟正黑體" panose="020B0604030504040204" pitchFamily="34" charset="-120"/>
              </a:rPr>
              <a:t>五、有資金需求之農漁業者，可就近向當地農漁會信用部或全國農業金庫提出申請。如有相關貸款疑義，歡迎電洽以下服務專線：全國農業金庫</a:t>
            </a:r>
            <a:r>
              <a:rPr lang="en-US" altLang="zh-TW" dirty="0">
                <a:latin typeface="微軟正黑體" panose="020B0604030504040204" pitchFamily="34" charset="-120"/>
                <a:ea typeface="微軟正黑體" panose="020B0604030504040204" pitchFamily="34" charset="-120"/>
              </a:rPr>
              <a:t>:0972-590-951</a:t>
            </a:r>
            <a:r>
              <a:rPr lang="zh-TW" altLang="en-US" dirty="0">
                <a:latin typeface="微軟正黑體" panose="020B0604030504040204" pitchFamily="34" charset="-120"/>
                <a:ea typeface="微軟正黑體" panose="020B0604030504040204" pitchFamily="34" charset="-120"/>
              </a:rPr>
              <a:t>、農業信用保證基金</a:t>
            </a:r>
            <a:r>
              <a:rPr lang="en-US" altLang="zh-TW" dirty="0">
                <a:latin typeface="微軟正黑體" panose="020B0604030504040204" pitchFamily="34" charset="-120"/>
                <a:ea typeface="微軟正黑體" panose="020B0604030504040204" pitchFamily="34" charset="-120"/>
              </a:rPr>
              <a:t>:0963-619-301</a:t>
            </a:r>
            <a:r>
              <a:rPr lang="zh-TW" altLang="en-US" dirty="0">
                <a:latin typeface="微軟正黑體" panose="020B0604030504040204" pitchFamily="34" charset="-120"/>
                <a:ea typeface="微軟正黑體" panose="020B0604030504040204" pitchFamily="34" charset="-120"/>
              </a:rPr>
              <a:t>、農委會農業金融局</a:t>
            </a:r>
            <a:r>
              <a:rPr lang="en-US" altLang="zh-TW" dirty="0">
                <a:latin typeface="微軟正黑體" panose="020B0604030504040204" pitchFamily="34" charset="-120"/>
                <a:ea typeface="微軟正黑體" panose="020B0604030504040204" pitchFamily="34" charset="-120"/>
              </a:rPr>
              <a:t>:0933-239-983</a:t>
            </a:r>
            <a:r>
              <a:rPr lang="zh-TW" altLang="en-US"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70447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4"/>
            <a:ext cx="5515277" cy="4927523"/>
          </a:xfrm>
        </p:spPr>
        <p:txBody>
          <a:bodyPr/>
          <a:lstStyle/>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主辦單位：輔導處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聯絡人：陳建穎技正</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電話：</a:t>
            </a:r>
            <a:r>
              <a:rPr lang="en-US" altLang="zh-TW" b="1" dirty="0">
                <a:latin typeface="微軟正黑體" panose="020B0604030504040204" pitchFamily="34" charset="-120"/>
                <a:ea typeface="微軟正黑體" panose="020B0604030504040204" pitchFamily="34" charset="-120"/>
              </a:rPr>
              <a:t>02-2312-4686 / email</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gene9634@mail.coa.gov.tw】</a:t>
            </a:r>
          </a:p>
          <a:p>
            <a:endParaRPr lang="en-US" altLang="zh-TW" b="1" dirty="0">
              <a:latin typeface="微軟正黑體" panose="020B0604030504040204" pitchFamily="34" charset="-120"/>
              <a:ea typeface="微軟正黑體" panose="020B0604030504040204" pitchFamily="34" charset="-120"/>
            </a:endParaRPr>
          </a:p>
          <a:p>
            <a:pPr defTabSz="880871">
              <a:defRPr/>
            </a:pP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一、本會綠色照顧計畫係以產業促進及健康促進為核心，係植基於農漁會及農再社區既有之據點及業務，提升並強化農業多功能，協助農村高齡者在地健康老化，針對農村高齡者，協助農民及農會能透過知識、資訊及技術資源傳遞等策略計畫執行，翻轉農村人口老化及嚴重流失之現象，體現宜居宜業農村，達在地健康老化願景。</a:t>
            </a:r>
          </a:p>
          <a:p>
            <a:pPr marL="301663" indent="-301663" algn="just">
              <a:defRPr/>
            </a:pPr>
            <a:r>
              <a:rPr lang="zh-TW" altLang="en-US" dirty="0">
                <a:latin typeface="微軟正黑體" panose="020B0604030504040204" pitchFamily="34" charset="-120"/>
                <a:ea typeface="微軟正黑體" panose="020B0604030504040204" pitchFamily="34" charset="-120"/>
              </a:rPr>
              <a:t>二、本會在資源不重覆及互補的前提下，在服務對象、範圍及項目，在實務執行上與衛生福利部推動長照有所區隔，且本會綠色照顧政策係著重於農業專業與特色之融入，係補足長照未能補足之層面，期透過部會間合作與共同推動，以補強農村社區高齡者所需而欠缺之面向，並責成農民團體善盡職責照，加強農漁會既有推廣人力辦理高齡者農業療癒、綠色照顧、飲食製備等課程規劃及執行能力，增加推廣人力服務量能，提升偏鄉地區高齡者生活品質，後續可帶動農村產業活化。</a:t>
            </a:r>
            <a:endParaRPr lang="en-US" altLang="zh-TW"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三、</a:t>
            </a:r>
            <a:r>
              <a:rPr lang="zh-TW" altLang="zh-TW" dirty="0">
                <a:latin typeface="微軟正黑體" panose="020B0604030504040204" pitchFamily="34" charset="-120"/>
                <a:ea typeface="微軟正黑體" panose="020B0604030504040204" pitchFamily="34" charset="-120"/>
              </a:rPr>
              <a:t>站點內容皆須包含：</a:t>
            </a:r>
          </a:p>
          <a:p>
            <a:pPr marL="294006" lvl="3" indent="-137815" algn="just">
              <a:buFont typeface="+mj-lt"/>
              <a:buAutoNum type="arabicPeriod"/>
            </a:pPr>
            <a:r>
              <a:rPr lang="zh-TW" altLang="zh-TW" kern="100" dirty="0">
                <a:latin typeface="微軟正黑體" panose="020B0604030504040204" pitchFamily="34" charset="-120"/>
                <a:ea typeface="微軟正黑體" panose="020B0604030504040204" pitchFamily="34" charset="-120"/>
              </a:rPr>
              <a:t>辦理多元學習課程</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rPr>
              <a:t>包括健康促進、飲食營養、心理健康、運動休閒、簡易加工、綠色植栽、綠色手作等</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rPr>
              <a:t>。</a:t>
            </a:r>
            <a:endParaRPr lang="en-US" altLang="zh-TW" kern="100" dirty="0">
              <a:latin typeface="微軟正黑體" panose="020B0604030504040204" pitchFamily="34" charset="-120"/>
              <a:ea typeface="微軟正黑體" panose="020B0604030504040204" pitchFamily="34" charset="-120"/>
            </a:endParaRP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rPr>
              <a:t>共</a:t>
            </a:r>
            <a:r>
              <a:rPr lang="zh-TW" altLang="zh-TW" kern="100" dirty="0">
                <a:latin typeface="微軟正黑體" panose="020B0604030504040204" pitchFamily="34" charset="-120"/>
                <a:ea typeface="微軟正黑體" panose="020B0604030504040204" pitchFamily="34" charset="-120"/>
              </a:rPr>
              <a:t>餐服務</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rPr>
              <a:t>搭配共食活動，或課程結束後簡易供餐服務，飲食設計需適合長者牙口及營養所需之菜單，以在地食材入菜，增進對在地農業的關心及促進地產地消</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rPr>
              <a:t>。</a:t>
            </a:r>
            <a:endParaRPr lang="en-US" altLang="zh-TW" kern="100" dirty="0">
              <a:latin typeface="微軟正黑體" panose="020B0604030504040204" pitchFamily="34" charset="-120"/>
              <a:ea typeface="微軟正黑體" panose="020B0604030504040204" pitchFamily="34" charset="-120"/>
            </a:endParaRP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rPr>
              <a:t>關</a:t>
            </a:r>
            <a:r>
              <a:rPr lang="zh-TW" altLang="zh-TW" kern="100" dirty="0">
                <a:latin typeface="微軟正黑體" panose="020B0604030504040204" pitchFamily="34" charset="-120"/>
                <a:ea typeface="微軟正黑體" panose="020B0604030504040204" pitchFamily="34" charset="-120"/>
              </a:rPr>
              <a:t>懷服務</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rPr>
              <a:t>各站點應就區域內高齡者進行關懷服務，以定點、外展、到宅等</a:t>
            </a:r>
            <a:r>
              <a:rPr lang="en-US" altLang="zh-TW" kern="100" dirty="0">
                <a:latin typeface="微軟正黑體" panose="020B0604030504040204" pitchFamily="34" charset="-120"/>
                <a:ea typeface="微軟正黑體" panose="020B0604030504040204" pitchFamily="34" charset="-120"/>
              </a:rPr>
              <a:t>3</a:t>
            </a:r>
            <a:r>
              <a:rPr lang="zh-TW" altLang="zh-TW" kern="100" dirty="0">
                <a:latin typeface="微軟正黑體" panose="020B0604030504040204" pitchFamily="34" charset="-120"/>
                <a:ea typeface="微軟正黑體" panose="020B0604030504040204" pitchFamily="34" charset="-120"/>
              </a:rPr>
              <a:t>種關懷模式</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rPr>
              <a:t>。</a:t>
            </a:r>
            <a:endParaRPr lang="en-US" altLang="zh-TW" kern="100" dirty="0">
              <a:latin typeface="微軟正黑體" panose="020B0604030504040204" pitchFamily="34" charset="-120"/>
              <a:ea typeface="微軟正黑體" panose="020B0604030504040204" pitchFamily="34" charset="-120"/>
            </a:endParaRP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cs typeface="Calibri"/>
              </a:rPr>
              <a:t>志</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工培訓及場域改善</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發揮互助功能，營造友善高齡生活環境</a:t>
            </a:r>
            <a:r>
              <a:rPr lang="en-US" altLang="zh-TW" kern="100" dirty="0">
                <a:latin typeface="微軟正黑體" panose="020B0604030504040204" pitchFamily="34" charset="-120"/>
                <a:ea typeface="微軟正黑體" panose="020B0604030504040204" pitchFamily="34" charset="-120"/>
              </a:rPr>
              <a:t>)</a:t>
            </a:r>
            <a:r>
              <a:rPr lang="zh-TW" altLang="zh-TW"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endParaRPr>
          </a:p>
          <a:p>
            <a:pPr marL="301663" indent="-301663" algn="just">
              <a:defRPr/>
            </a:pPr>
            <a:r>
              <a:rPr lang="zh-TW" altLang="en-US" dirty="0">
                <a:latin typeface="微軟正黑體" panose="020B0604030504040204" pitchFamily="34" charset="-120"/>
                <a:ea typeface="微軟正黑體" panose="020B0604030504040204" pitchFamily="34" charset="-120"/>
              </a:rPr>
              <a:t>四、</a:t>
            </a:r>
            <a:r>
              <a:rPr lang="en-US" altLang="zh-TW" dirty="0">
                <a:latin typeface="微軟正黑體" panose="020B0604030504040204" pitchFamily="34" charset="-120"/>
                <a:ea typeface="微軟正黑體" panose="020B0604030504040204" pitchFamily="34" charset="-120"/>
              </a:rPr>
              <a:t>109</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31</a:t>
            </a:r>
            <a:r>
              <a:rPr lang="zh-TW" altLang="en-US" dirty="0">
                <a:latin typeface="微軟正黑體" panose="020B0604030504040204" pitchFamily="34" charset="-120"/>
                <a:ea typeface="微軟正黑體" panose="020B0604030504040204" pitchFamily="34" charset="-120"/>
              </a:rPr>
              <a:t>家農漁會；</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76</a:t>
            </a:r>
            <a:r>
              <a:rPr lang="zh-TW" altLang="en-US" dirty="0">
                <a:latin typeface="微軟正黑體" panose="020B0604030504040204" pitchFamily="34" charset="-120"/>
                <a:ea typeface="微軟正黑體" panose="020B0604030504040204" pitchFamily="34" charset="-120"/>
              </a:rPr>
              <a:t>家農漁會；</a:t>
            </a:r>
            <a:r>
              <a:rPr lang="en-US" altLang="zh-TW" dirty="0">
                <a:latin typeface="微軟正黑體" panose="020B0604030504040204" pitchFamily="34" charset="-120"/>
                <a:ea typeface="微軟正黑體" panose="020B0604030504040204" pitchFamily="34" charset="-120"/>
              </a:rPr>
              <a:t>111</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92</a:t>
            </a:r>
            <a:r>
              <a:rPr lang="zh-TW" altLang="en-US" dirty="0">
                <a:latin typeface="微軟正黑體" panose="020B0604030504040204" pitchFamily="34" charset="-120"/>
                <a:ea typeface="微軟正黑體" panose="020B0604030504040204" pitchFamily="34" charset="-120"/>
              </a:rPr>
              <a:t>家農漁會及</a:t>
            </a:r>
            <a:r>
              <a:rPr lang="en-US" altLang="zh-TW" dirty="0">
                <a:latin typeface="微軟正黑體" panose="020B0604030504040204" pitchFamily="34" charset="-120"/>
                <a:ea typeface="微軟正黑體" panose="020B0604030504040204" pitchFamily="34" charset="-120"/>
              </a:rPr>
              <a:t>100</a:t>
            </a:r>
            <a:r>
              <a:rPr lang="zh-TW" altLang="en-US" dirty="0">
                <a:latin typeface="微軟正黑體" panose="020B0604030504040204" pitchFamily="34" charset="-120"/>
                <a:ea typeface="微軟正黑體" panose="020B0604030504040204" pitchFamily="34" charset="-120"/>
              </a:rPr>
              <a:t>家農再社區；</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121</a:t>
            </a:r>
            <a:r>
              <a:rPr lang="zh-TW" altLang="en-US" dirty="0">
                <a:latin typeface="微軟正黑體" panose="020B0604030504040204" pitchFamily="34" charset="-120"/>
                <a:ea typeface="微軟正黑體" panose="020B0604030504040204" pitchFamily="34" charset="-120"/>
              </a:rPr>
              <a:t>家農漁會及</a:t>
            </a:r>
            <a:r>
              <a:rPr lang="en-US" altLang="zh-TW" dirty="0">
                <a:latin typeface="微軟正黑體" panose="020B0604030504040204" pitchFamily="34" charset="-120"/>
                <a:ea typeface="微軟正黑體" panose="020B0604030504040204" pitchFamily="34" charset="-120"/>
              </a:rPr>
              <a:t>100</a:t>
            </a:r>
            <a:r>
              <a:rPr lang="zh-TW" altLang="en-US" dirty="0">
                <a:latin typeface="微軟正黑體" panose="020B0604030504040204" pitchFamily="34" charset="-120"/>
                <a:ea typeface="微軟正黑體" panose="020B0604030504040204" pitchFamily="34" charset="-120"/>
              </a:rPr>
              <a:t>家農再社區。</a:t>
            </a:r>
          </a:p>
          <a:p>
            <a:pPr marL="301663" indent="-301663" algn="just">
              <a:defRPr/>
            </a:pPr>
            <a:r>
              <a:rPr lang="zh-TW" altLang="en-US" dirty="0">
                <a:latin typeface="微軟正黑體" panose="020B0604030504040204" pitchFamily="34" charset="-120"/>
                <a:ea typeface="微軟正黑體" panose="020B0604030504040204" pitchFamily="34" charset="-120"/>
              </a:rPr>
              <a:t>五、質化績效：</a:t>
            </a: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rPr>
              <a:t>協助農漁業之產業促進，透過綠照站點建置，讓高齡長者獲得妥善的照顧，地方青農能以安心從農，並就地健康老化。</a:t>
            </a: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rPr>
              <a:t>以農業為本，透過農業組織系統之優勢與資源，發揮農業多功能性照顧農漁村高齡長者，與相關部會之長照政策具區別性。</a:t>
            </a: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rPr>
              <a:t>透過綠照站能以促進農業組織之內外部合作，內部如家政、四健、青農；外部如學校、衛生所、社區營養中心等相關單位，並透過代間活動破除世代隔閡。</a:t>
            </a:r>
          </a:p>
          <a:p>
            <a:pPr marL="294006" lvl="3" indent="-137815" algn="just">
              <a:buFont typeface="+mj-lt"/>
              <a:buAutoNum type="arabicPeriod"/>
            </a:pPr>
            <a:r>
              <a:rPr lang="zh-TW" altLang="en-US" kern="100" dirty="0">
                <a:latin typeface="微軟正黑體" panose="020B0604030504040204" pitchFamily="34" charset="-120"/>
                <a:ea typeface="微軟正黑體" panose="020B0604030504040204" pitchFamily="34" charset="-120"/>
              </a:rPr>
              <a:t>鼓勵班員發展自助、互助、共助精神，成為志工、種子講師，使農村文化得以傳承，給予高齡者發揮的舞臺。</a:t>
            </a:r>
          </a:p>
        </p:txBody>
      </p:sp>
    </p:spTree>
    <p:extLst>
      <p:ext uri="{BB962C8B-B14F-4D97-AF65-F5344CB8AC3E}">
        <p14:creationId xmlns:p14="http://schemas.microsoft.com/office/powerpoint/2010/main" val="303449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5"/>
            <a:ext cx="5515277" cy="4466987"/>
          </a:xfrm>
        </p:spPr>
        <p:txBody>
          <a:bodyPr/>
          <a:lstStyle/>
          <a:p>
            <a:pPr algn="just"/>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8284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71513" y="741363"/>
            <a:ext cx="5591175" cy="3871912"/>
          </a:xfrm>
        </p:spPr>
      </p:sp>
      <p:sp>
        <p:nvSpPr>
          <p:cNvPr id="3" name="備忘稿版面配置區 2"/>
          <p:cNvSpPr>
            <a:spLocks noGrp="1"/>
          </p:cNvSpPr>
          <p:nvPr>
            <p:ph type="body" idx="1"/>
          </p:nvPr>
        </p:nvSpPr>
        <p:spPr>
          <a:xfrm>
            <a:off x="679768" y="4715154"/>
            <a:ext cx="5515277" cy="5211485"/>
          </a:xfrm>
        </p:spPr>
        <p:txBody>
          <a:bodyPr/>
          <a:lstStyle/>
          <a:p>
            <a:pPr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主辦單位：</a:t>
            </a:r>
            <a:r>
              <a:rPr lang="zh-TW" altLang="en-US" b="1" dirty="0">
                <a:latin typeface="微軟正黑體" panose="020B0604030504040204" pitchFamily="34" charset="-120"/>
                <a:ea typeface="微軟正黑體" panose="020B0604030504040204" pitchFamily="34" charset="-120"/>
                <a:cs typeface="Times New Roman"/>
              </a:rPr>
              <a:t>漁業署</a:t>
            </a:r>
            <a:r>
              <a:rPr lang="ja-JP" altLang="en-US" b="1" dirty="0">
                <a:latin typeface="微軟正黑體" panose="020B0604030504040204" pitchFamily="34" charset="-120"/>
                <a:ea typeface="微軟正黑體" panose="020B0604030504040204" pitchFamily="34" charset="-120"/>
                <a:cs typeface="Times New Roman"/>
              </a:rPr>
              <a:t>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聯絡人：林昭宏科長、魏立帆技正 </a:t>
            </a:r>
            <a:r>
              <a:rPr lang="en-US" altLang="zh-TW" b="1" dirty="0">
                <a:latin typeface="微軟正黑體" panose="020B0604030504040204" pitchFamily="34" charset="-120"/>
                <a:ea typeface="微軟正黑體" panose="020B0604030504040204" pitchFamily="34" charset="-120"/>
                <a:cs typeface="Times New Roman"/>
              </a:rPr>
              <a:t>/ </a:t>
            </a:r>
            <a:r>
              <a:rPr lang="zh-TW" altLang="en-US" b="1" dirty="0">
                <a:latin typeface="微軟正黑體" panose="020B0604030504040204" pitchFamily="34" charset="-120"/>
                <a:ea typeface="微軟正黑體" panose="020B0604030504040204" pitchFamily="34" charset="-120"/>
                <a:cs typeface="Times New Roman"/>
              </a:rPr>
              <a:t>電話：</a:t>
            </a:r>
            <a:r>
              <a:rPr lang="en-US" altLang="zh-TW" b="1" dirty="0">
                <a:latin typeface="微軟正黑體" panose="020B0604030504040204" pitchFamily="34" charset="-120"/>
                <a:ea typeface="微軟正黑體" panose="020B0604030504040204" pitchFamily="34" charset="-120"/>
                <a:cs typeface="Times New Roman"/>
              </a:rPr>
              <a:t>07-8239718 / email</a:t>
            </a:r>
            <a:r>
              <a:rPr lang="zh-TW" altLang="en-US" b="1" dirty="0">
                <a:latin typeface="微軟正黑體" panose="020B0604030504040204" pitchFamily="34" charset="-120"/>
                <a:ea typeface="微軟正黑體" panose="020B0604030504040204" pitchFamily="34" charset="-120"/>
                <a:cs typeface="Times New Roman"/>
              </a:rPr>
              <a:t>：</a:t>
            </a:r>
            <a:r>
              <a:rPr lang="en-US" altLang="zh-TW" b="1" dirty="0">
                <a:latin typeface="微軟正黑體" panose="020B0604030504040204" pitchFamily="34" charset="-120"/>
                <a:ea typeface="微軟正黑體" panose="020B0604030504040204" pitchFamily="34" charset="-120"/>
              </a:rPr>
              <a:t>lifan@ms1.fa.gov.tw</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a:t>
            </a:r>
          </a:p>
          <a:p>
            <a:pPr algn="just">
              <a:defRPr/>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開場文字</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漁業署為穩定養殖產業所需用水、提高養殖區漁家經濟發展、漁貨輸送便利及出入養殖區作業安全性，除逐年編列公務預算辦理養殖區環境改善外，另因近年全球暖化，短延時強降雨造成淹水頻繁，亦向經濟部水利署成功爭取納入全國治水計畫</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流域綜合治理計畫及縣市管河川及區域排水整體改善計畫</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，積極辦理養殖區內銜接區域排水治理、移動式抽水機購置，以保全養殖區內產業及漁民生命財產安全，穩定養殖產業永續經營。</a:t>
            </a:r>
            <a:endParaRPr lang="en-US" altLang="zh-TW" dirty="0">
              <a:latin typeface="微軟正黑體" panose="020B0604030504040204" pitchFamily="34" charset="-120"/>
              <a:ea typeface="微軟正黑體" panose="020B0604030504040204" pitchFamily="34" charset="-120"/>
            </a:endParaRPr>
          </a:p>
          <a:p>
            <a:pPr marL="335351" indent="-335351" algn="just"/>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內容說明</a:t>
            </a:r>
            <a:r>
              <a:rPr lang="en-US" altLang="zh-TW" b="1" dirty="0">
                <a:latin typeface="微軟正黑體" panose="020B0604030504040204" pitchFamily="34" charset="-120"/>
                <a:ea typeface="微軟正黑體" panose="020B0604030504040204" pitchFamily="34" charset="-120"/>
              </a:rPr>
              <a:t>】</a:t>
            </a:r>
          </a:p>
          <a:p>
            <a:pPr marL="309080" indent="-309080" algn="just"/>
            <a:r>
              <a:rPr lang="zh-TW" altLang="en-US" dirty="0">
                <a:latin typeface="微軟正黑體" panose="020B0604030504040204" pitchFamily="34" charset="-120"/>
                <a:ea typeface="微軟正黑體" panose="020B0604030504040204" pitchFamily="34" charset="-120"/>
              </a:rPr>
              <a:t>一、</a:t>
            </a:r>
            <a:r>
              <a:rPr lang="en-US" altLang="zh-TW" dirty="0">
                <a:latin typeface="微軟正黑體" panose="020B0604030504040204" pitchFamily="34" charset="-120"/>
                <a:ea typeface="微軟正黑體" panose="020B0604030504040204" pitchFamily="34" charset="-120"/>
              </a:rPr>
              <a:t>110~111</a:t>
            </a:r>
            <a:r>
              <a:rPr lang="zh-TW" altLang="en-US" dirty="0">
                <a:latin typeface="微軟正黑體" panose="020B0604030504040204" pitchFamily="34" charset="-120"/>
                <a:ea typeface="微軟正黑體" panose="020B0604030504040204" pitchFamily="34" charset="-120"/>
              </a:rPr>
              <a:t>年由「養殖漁業振興計畫」及「縣市管河川及區域排水整體改善計畫</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水產養殖排水」合計投入約</a:t>
            </a:r>
            <a:r>
              <a:rPr lang="en-US" altLang="zh-TW" dirty="0">
                <a:latin typeface="微軟正黑體" panose="020B0604030504040204" pitchFamily="34" charset="-120"/>
                <a:ea typeface="微軟正黑體" panose="020B0604030504040204" pitchFamily="34" charset="-120"/>
              </a:rPr>
              <a:t>12.7</a:t>
            </a:r>
            <a:r>
              <a:rPr lang="zh-TW" altLang="en-US" dirty="0">
                <a:latin typeface="微軟正黑體" panose="020B0604030504040204" pitchFamily="34" charset="-120"/>
                <a:ea typeface="微軟正黑體" panose="020B0604030504040204" pitchFamily="34" charset="-120"/>
              </a:rPr>
              <a:t>億元，補助宜蘭縣、彰化縣、雲林縣、嘉義縣、臺南市、高雄市、屏東縣、臺東縣及金門縣計</a:t>
            </a:r>
            <a:r>
              <a:rPr lang="en-US" altLang="zh-TW" dirty="0">
                <a:latin typeface="微軟正黑體" panose="020B0604030504040204" pitchFamily="34" charset="-120"/>
                <a:ea typeface="微軟正黑體" panose="020B0604030504040204" pitchFamily="34" charset="-120"/>
              </a:rPr>
              <a:t>9</a:t>
            </a:r>
            <a:r>
              <a:rPr lang="zh-TW" altLang="en-US" dirty="0">
                <a:latin typeface="微軟正黑體" panose="020B0604030504040204" pitchFamily="34" charset="-120"/>
                <a:ea typeface="微軟正黑體" panose="020B0604030504040204" pitchFamily="34" charset="-120"/>
              </a:rPr>
              <a:t>縣市推動相關養殖區環境改善措施。</a:t>
            </a:r>
          </a:p>
          <a:p>
            <a:pPr marL="309080" indent="-309080" algn="just">
              <a:defRPr/>
            </a:pPr>
            <a:r>
              <a:rPr lang="zh-TW" altLang="en-US" dirty="0">
                <a:latin typeface="微軟正黑體" panose="020B0604030504040204" pitchFamily="34" charset="-120"/>
                <a:ea typeface="微軟正黑體" panose="020B0604030504040204" pitchFamily="34" charset="-120"/>
              </a:rPr>
              <a:t>二、期間主要推動公共設施如次：</a:t>
            </a:r>
            <a:endParaRPr lang="en-US" altLang="zh-TW" dirty="0">
              <a:latin typeface="微軟正黑體" panose="020B0604030504040204" pitchFamily="34" charset="-120"/>
              <a:ea typeface="微軟正黑體" panose="020B0604030504040204" pitchFamily="34" charset="-120"/>
            </a:endParaRPr>
          </a:p>
          <a:p>
            <a:pPr marL="304322" lvl="1" indent="-122047" defTabSz="875402">
              <a:defRPr/>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養殖區海水供水設施</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為宜蘭縣大塭常興區</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整建</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、雲林縣下崙延伸青蚶區</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新建</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及屏東縣大庄等</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區聯合供水第一期</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新建</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304322" lvl="1" indent="-122047" defTabSz="875402">
              <a:defRPr/>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養殖區公用排水路及道路</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計完成宜蘭縣等</a:t>
            </a:r>
            <a:r>
              <a:rPr lang="en-US" altLang="zh-TW" dirty="0">
                <a:latin typeface="微軟正黑體" panose="020B0604030504040204" pitchFamily="34" charset="-120"/>
                <a:ea typeface="微軟正黑體" panose="020B0604030504040204" pitchFamily="34" charset="-120"/>
              </a:rPr>
              <a:t>9</a:t>
            </a:r>
            <a:r>
              <a:rPr lang="zh-TW" altLang="en-US" dirty="0">
                <a:latin typeface="微軟正黑體" panose="020B0604030504040204" pitchFamily="34" charset="-120"/>
                <a:ea typeface="微軟正黑體" panose="020B0604030504040204" pitchFamily="34" charset="-120"/>
              </a:rPr>
              <a:t>縣市計</a:t>
            </a:r>
            <a:r>
              <a:rPr lang="en-US" altLang="zh-TW" dirty="0">
                <a:latin typeface="微軟正黑體" panose="020B0604030504040204" pitchFamily="34" charset="-120"/>
                <a:ea typeface="微軟正黑體" panose="020B0604030504040204" pitchFamily="34" charset="-120"/>
              </a:rPr>
              <a:t>34,263</a:t>
            </a:r>
            <a:r>
              <a:rPr lang="zh-TW" altLang="en-US" dirty="0">
                <a:latin typeface="微軟正黑體" panose="020B0604030504040204" pitchFamily="34" charset="-120"/>
                <a:ea typeface="微軟正黑體" panose="020B0604030504040204" pitchFamily="34" charset="-120"/>
              </a:rPr>
              <a:t>公尺，提高養殖區出入作業安全、便利及增加排水路通洪斷面，提高蓄淹排洪能力。</a:t>
            </a:r>
            <a:endParaRPr lang="en-US" altLang="zh-TW" dirty="0">
              <a:latin typeface="微軟正黑體" panose="020B0604030504040204" pitchFamily="34" charset="-120"/>
              <a:ea typeface="微軟正黑體" panose="020B0604030504040204" pitchFamily="34" charset="-120"/>
            </a:endParaRPr>
          </a:p>
          <a:p>
            <a:pPr marL="304322" lvl="1" indent="-122047" defTabSz="875402">
              <a:defRPr/>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防洪治水設備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完成購置</a:t>
            </a:r>
            <a:r>
              <a:rPr lang="en-US" altLang="zh-TW" dirty="0">
                <a:latin typeface="微軟正黑體" panose="020B0604030504040204" pitchFamily="34" charset="-120"/>
                <a:ea typeface="微軟正黑體" panose="020B0604030504040204" pitchFamily="34" charset="-120"/>
              </a:rPr>
              <a:t>50</a:t>
            </a:r>
            <a:r>
              <a:rPr lang="zh-TW" altLang="en-US" dirty="0">
                <a:latin typeface="微軟正黑體" panose="020B0604030504040204" pitchFamily="34" charset="-120"/>
                <a:ea typeface="微軟正黑體" panose="020B0604030504040204" pitchFamily="34" charset="-120"/>
              </a:rPr>
              <a:t>組養殖區移動式，汛期及豪雨期間可及時調度協助排洪提高排水路功效，另設置循環水</a:t>
            </a:r>
            <a:r>
              <a:rPr lang="en-US" altLang="zh-TW" dirty="0">
                <a:latin typeface="微軟正黑體" panose="020B0604030504040204" pitchFamily="34" charset="-120"/>
                <a:ea typeface="微軟正黑體" panose="020B0604030504040204" pitchFamily="34" charset="-120"/>
              </a:rPr>
              <a:t>23</a:t>
            </a:r>
            <a:r>
              <a:rPr lang="zh-TW" altLang="en-US" dirty="0">
                <a:latin typeface="微軟正黑體" panose="020B0604030504040204" pitchFamily="34" charset="-120"/>
                <a:ea typeface="微軟正黑體" panose="020B0604030504040204" pitchFamily="34" charset="-120"/>
              </a:rPr>
              <a:t>處提高水資源利用，以達產業與國土復育效益平衡。</a:t>
            </a:r>
            <a:endParaRPr lang="en-US" altLang="zh-TW"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補充</a:t>
            </a:r>
            <a:r>
              <a:rPr lang="en-US" altLang="zh-TW" b="1"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前揭計畫推動係依據「養殖漁業公共建設補助及維護管理要點」、「行政院農業委員會漁業署推動縣市管河川及區域排水整體改善計畫執行作業注意事項」及「</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年度至</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年度循環水養殖設施補助要點」等相關規定辦理，由縣市政府綜整需求並經漁業署審議後再依「各縣市政府財力分級表」及「農委會主管計畫補助基準」辦理。</a:t>
            </a:r>
            <a:endParaRPr lang="en-US" altLang="zh-TW" dirty="0">
              <a:latin typeface="微軟正黑體" panose="020B0604030504040204" pitchFamily="34" charset="-120"/>
              <a:ea typeface="微軟正黑體" panose="020B0604030504040204" pitchFamily="34" charset="-120"/>
            </a:endParaRPr>
          </a:p>
          <a:p>
            <a:pPr marL="335351" indent="-335351" algn="just"/>
            <a:endParaRPr lang="en-US"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1630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997"/>
            <a:ext cx="8420100" cy="1470025"/>
          </a:xfrm>
        </p:spPr>
        <p:txBody>
          <a:bodyPr/>
          <a:lstStyle/>
          <a:p>
            <a:r>
              <a:rPr lang="zh-TW" altLang="en-US"/>
              <a:t>按一下以編輯母片標題樣式</a:t>
            </a:r>
          </a:p>
        </p:txBody>
      </p:sp>
      <p:sp>
        <p:nvSpPr>
          <p:cNvPr id="3" name="副標題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defTabSz="912793" eaLnBrk="0" hangingPunct="0">
              <a:defRPr/>
            </a:lvl1pPr>
          </a:lstStyle>
          <a:p>
            <a:pPr>
              <a:defRPr/>
            </a:pPr>
            <a:fld id="{47C83B43-085E-4A06-AD7D-AD5950C97926}" type="datetime1">
              <a:rPr lang="zh-TW" altLang="en-US" smtClean="0"/>
              <a:t>2023/3/17</a:t>
            </a:fld>
            <a:endParaRPr lang="zh-TW" altLang="en-US"/>
          </a:p>
        </p:txBody>
      </p:sp>
      <p:sp>
        <p:nvSpPr>
          <p:cNvPr id="5"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defTabSz="912793" eaLnBrk="0" hangingPunct="0">
              <a:defRPr/>
            </a:lvl1pPr>
          </a:lstStyle>
          <a:p>
            <a:pPr>
              <a:defRPr/>
            </a:pPr>
            <a:fld id="{E3872DF8-5F05-44AF-9F31-570251148096}" type="slidenum">
              <a:rPr lang="zh-TW" altLang="en-US"/>
              <a:pPr>
                <a:defRPr/>
              </a:pPr>
              <a:t>‹#›</a:t>
            </a:fld>
            <a:endParaRPr lang="zh-TW" altLang="en-US"/>
          </a:p>
        </p:txBody>
      </p:sp>
    </p:spTree>
    <p:extLst>
      <p:ext uri="{BB962C8B-B14F-4D97-AF65-F5344CB8AC3E}">
        <p14:creationId xmlns:p14="http://schemas.microsoft.com/office/powerpoint/2010/main" val="316878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defTabSz="912793" eaLnBrk="0" hangingPunct="0">
              <a:defRPr/>
            </a:lvl1pPr>
          </a:lstStyle>
          <a:p>
            <a:pPr>
              <a:defRPr/>
            </a:pPr>
            <a:fld id="{188A21FB-F9CD-4A5D-96DE-743131FEF6C7}" type="datetime1">
              <a:rPr lang="zh-TW" altLang="en-US" smtClean="0"/>
              <a:t>2023/3/17</a:t>
            </a:fld>
            <a:endParaRPr lang="zh-TW" altLang="en-US"/>
          </a:p>
        </p:txBody>
      </p:sp>
      <p:sp>
        <p:nvSpPr>
          <p:cNvPr id="5"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defTabSz="912793" eaLnBrk="0" hangingPunct="0">
              <a:defRPr/>
            </a:lvl1pPr>
          </a:lstStyle>
          <a:p>
            <a:pPr>
              <a:defRPr/>
            </a:pPr>
            <a:fld id="{AD09F4FA-DB5C-4EAE-9712-08542D564EB4}" type="slidenum">
              <a:rPr lang="zh-TW" altLang="en-US"/>
              <a:pPr>
                <a:defRPr/>
              </a:pPr>
              <a:t>‹#›</a:t>
            </a:fld>
            <a:endParaRPr lang="zh-TW" altLang="en-US"/>
          </a:p>
        </p:txBody>
      </p:sp>
    </p:spTree>
    <p:extLst>
      <p:ext uri="{BB962C8B-B14F-4D97-AF65-F5344CB8AC3E}">
        <p14:creationId xmlns:p14="http://schemas.microsoft.com/office/powerpoint/2010/main" val="35516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81850" y="274650"/>
            <a:ext cx="222885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95300" y="274650"/>
            <a:ext cx="652145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defTabSz="912793" eaLnBrk="0" hangingPunct="0">
              <a:defRPr/>
            </a:lvl1pPr>
          </a:lstStyle>
          <a:p>
            <a:pPr>
              <a:defRPr/>
            </a:pPr>
            <a:fld id="{1370E220-02DF-4B61-B7F5-934E2FED13A7}" type="datetime1">
              <a:rPr lang="zh-TW" altLang="en-US" smtClean="0"/>
              <a:t>2023/3/17</a:t>
            </a:fld>
            <a:endParaRPr lang="zh-TW" altLang="en-US"/>
          </a:p>
        </p:txBody>
      </p:sp>
      <p:sp>
        <p:nvSpPr>
          <p:cNvPr id="5"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defTabSz="912793" eaLnBrk="0" hangingPunct="0">
              <a:defRPr/>
            </a:lvl1pPr>
          </a:lstStyle>
          <a:p>
            <a:pPr>
              <a:defRPr/>
            </a:pPr>
            <a:fld id="{EFD21C33-F558-476A-AFAE-329CA6DCC798}" type="slidenum">
              <a:rPr lang="zh-TW" altLang="en-US"/>
              <a:pPr>
                <a:defRPr/>
              </a:pPr>
              <a:t>‹#›</a:t>
            </a:fld>
            <a:endParaRPr lang="zh-TW" altLang="en-US"/>
          </a:p>
        </p:txBody>
      </p:sp>
    </p:spTree>
    <p:extLst>
      <p:ext uri="{BB962C8B-B14F-4D97-AF65-F5344CB8AC3E}">
        <p14:creationId xmlns:p14="http://schemas.microsoft.com/office/powerpoint/2010/main" val="370507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2" y="-5680"/>
            <a:ext cx="9921552" cy="1039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1D2D303A-5DD1-49A2-9403-560BDBD68A1E}" type="datetime1">
              <a:rPr lang="zh-TW" altLang="en-US" smtClean="0"/>
              <a:t>2023/3/17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FD6A1AD-8000-4173-881C-177FFC5DCFCA}" type="slidenum">
              <a:rPr lang="zh-TW" altLang="en-US" smtClean="0"/>
              <a:pPr/>
              <a:t>‹#›</a:t>
            </a:fld>
            <a:endParaRPr lang="zh-TW" altLang="en-US"/>
          </a:p>
        </p:txBody>
      </p:sp>
    </p:spTree>
    <p:extLst>
      <p:ext uri="{BB962C8B-B14F-4D97-AF65-F5344CB8AC3E}">
        <p14:creationId xmlns:p14="http://schemas.microsoft.com/office/powerpoint/2010/main" val="1560790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48"/>
            <a:ext cx="8420100" cy="1470025"/>
          </a:xfrm>
        </p:spPr>
        <p:txBody>
          <a:bodyPr/>
          <a:lstStyle/>
          <a:p>
            <a:r>
              <a:rPr lang="zh-TW" altLang="en-US"/>
              <a:t>按一下以編輯母片標題樣式</a:t>
            </a:r>
          </a:p>
        </p:txBody>
      </p:sp>
      <p:sp>
        <p:nvSpPr>
          <p:cNvPr id="3" name="副標題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2107231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83979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23"/>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3313740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2032855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149522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3441455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349117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defTabSz="912793" eaLnBrk="0" hangingPunct="0">
              <a:defRPr/>
            </a:lvl1pPr>
          </a:lstStyle>
          <a:p>
            <a:pPr>
              <a:defRPr/>
            </a:pPr>
            <a:fld id="{780AC968-B6FD-46EF-8CB5-F40214888357}" type="datetime1">
              <a:rPr lang="zh-TW" altLang="en-US" smtClean="0"/>
              <a:t>2023/3/17</a:t>
            </a:fld>
            <a:endParaRPr lang="zh-TW" altLang="en-US"/>
          </a:p>
        </p:txBody>
      </p:sp>
      <p:sp>
        <p:nvSpPr>
          <p:cNvPr id="5"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6" name="投影片編號版面配置區 5"/>
          <p:cNvSpPr>
            <a:spLocks noGrp="1"/>
          </p:cNvSpPr>
          <p:nvPr>
            <p:ph type="sldNum" sz="quarter" idx="12"/>
          </p:nvPr>
        </p:nvSpPr>
        <p:spPr>
          <a:xfrm>
            <a:off x="7556765" y="6356914"/>
            <a:ext cx="2311400" cy="365125"/>
          </a:xfrm>
        </p:spPr>
        <p:txBody>
          <a:bodyPr/>
          <a:lstStyle>
            <a:lvl1pPr defTabSz="912793" eaLnBrk="0" hangingPunct="0">
              <a:defRPr sz="2800">
                <a:solidFill>
                  <a:prstClr val="black"/>
                </a:solidFill>
                <a:latin typeface="Calibri" panose="020F0502020204030204" pitchFamily="34" charset="0"/>
              </a:defRPr>
            </a:lvl1pPr>
          </a:lstStyle>
          <a:p>
            <a:pPr>
              <a:defRPr/>
            </a:pPr>
            <a:fld id="{F6B82CFF-4A4A-461B-9C09-DDCF11782F9C}" type="slidenum">
              <a:rPr lang="zh-TW" altLang="en-US"/>
              <a:pPr>
                <a:defRPr/>
              </a:pPr>
              <a:t>‹#›</a:t>
            </a:fld>
            <a:endParaRPr lang="zh-TW" altLang="en-US"/>
          </a:p>
        </p:txBody>
      </p:sp>
    </p:spTree>
    <p:extLst>
      <p:ext uri="{BB962C8B-B14F-4D97-AF65-F5344CB8AC3E}">
        <p14:creationId xmlns:p14="http://schemas.microsoft.com/office/powerpoint/2010/main" val="1355738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2973" y="273059"/>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490745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3330722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3674321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81850" y="274645"/>
            <a:ext cx="222885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95300" y="274645"/>
            <a:ext cx="652145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4D550EE-7997-4000-A312-38B5995C720B}" type="datetimeFigureOut">
              <a:rPr lang="zh-TW" altLang="en-US" smtClean="0"/>
              <a:t>2023/3/17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1449797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44"/>
            <a:ext cx="8420100" cy="1470025"/>
          </a:xfrm>
        </p:spPr>
        <p:txBody>
          <a:bodyPr/>
          <a:lstStyle/>
          <a:p>
            <a:r>
              <a:rPr lang="zh-TW" altLang="en-US"/>
              <a:t>按一下以編輯母片標題樣式</a:t>
            </a:r>
          </a:p>
        </p:txBody>
      </p:sp>
      <p:sp>
        <p:nvSpPr>
          <p:cNvPr id="3" name="副標題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CDD11BE0-3086-41E6-AED0-38DF583FE238}"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84598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1EA7AA7-C5C1-4049-9FE6-A8545AD2BD0D}"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0433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19"/>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F7E72C1A-3B22-41E6-A419-28C4F4940038}"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05536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42E1C10-3D83-40A3-8F3E-EE84611ED133}"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5973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62B4DB6-C7A9-4105-A1E4-029A6AD0AD9F}"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76560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35B502E9-F86B-4BF1-96CA-A50FA43A259B}"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6543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7472"/>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190" indent="0">
              <a:buNone/>
              <a:defRPr sz="1800">
                <a:solidFill>
                  <a:schemeClr val="tx1">
                    <a:tint val="75000"/>
                  </a:schemeClr>
                </a:solidFill>
              </a:defRPr>
            </a:lvl2pPr>
            <a:lvl3pPr marL="914380" indent="0">
              <a:buNone/>
              <a:defRPr sz="1600">
                <a:solidFill>
                  <a:schemeClr val="tx1">
                    <a:tint val="75000"/>
                  </a:schemeClr>
                </a:solidFill>
              </a:defRPr>
            </a:lvl3pPr>
            <a:lvl4pPr marL="1371570" indent="0">
              <a:buNone/>
              <a:defRPr sz="1400">
                <a:solidFill>
                  <a:schemeClr val="tx1">
                    <a:tint val="75000"/>
                  </a:schemeClr>
                </a:solidFill>
              </a:defRPr>
            </a:lvl4pPr>
            <a:lvl5pPr marL="1828760" indent="0">
              <a:buNone/>
              <a:defRPr sz="1400">
                <a:solidFill>
                  <a:schemeClr val="tx1">
                    <a:tint val="75000"/>
                  </a:schemeClr>
                </a:solidFill>
              </a:defRPr>
            </a:lvl5pPr>
            <a:lvl6pPr marL="2285950" indent="0">
              <a:buNone/>
              <a:defRPr sz="1400">
                <a:solidFill>
                  <a:schemeClr val="tx1">
                    <a:tint val="75000"/>
                  </a:schemeClr>
                </a:solidFill>
              </a:defRPr>
            </a:lvl6pPr>
            <a:lvl7pPr marL="2743140" indent="0">
              <a:buNone/>
              <a:defRPr sz="1400">
                <a:solidFill>
                  <a:schemeClr val="tx1">
                    <a:tint val="75000"/>
                  </a:schemeClr>
                </a:solidFill>
              </a:defRPr>
            </a:lvl7pPr>
            <a:lvl8pPr marL="3200329" indent="0">
              <a:buNone/>
              <a:defRPr sz="1400">
                <a:solidFill>
                  <a:schemeClr val="tx1">
                    <a:tint val="75000"/>
                  </a:schemeClr>
                </a:solidFill>
              </a:defRPr>
            </a:lvl8pPr>
            <a:lvl9pPr marL="365752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defTabSz="912793" eaLnBrk="0" hangingPunct="0">
              <a:defRPr/>
            </a:lvl1pPr>
          </a:lstStyle>
          <a:p>
            <a:pPr>
              <a:defRPr/>
            </a:pPr>
            <a:fld id="{B054B361-019A-4D8A-AE83-77DDAECCA51D}" type="datetime1">
              <a:rPr lang="zh-TW" altLang="en-US" smtClean="0"/>
              <a:t>2023/3/17</a:t>
            </a:fld>
            <a:endParaRPr lang="zh-TW" altLang="en-US"/>
          </a:p>
        </p:txBody>
      </p:sp>
      <p:sp>
        <p:nvSpPr>
          <p:cNvPr id="5"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defTabSz="912793" eaLnBrk="0" hangingPunct="0">
              <a:defRPr/>
            </a:lvl1pPr>
          </a:lstStyle>
          <a:p>
            <a:pPr>
              <a:defRPr/>
            </a:pPr>
            <a:fld id="{BCA53618-F647-4320-BA96-FE315B7740EC}" type="slidenum">
              <a:rPr lang="zh-TW" altLang="en-US"/>
              <a:pPr>
                <a:defRPr/>
              </a:pPr>
              <a:t>‹#›</a:t>
            </a:fld>
            <a:endParaRPr lang="zh-TW" altLang="en-US"/>
          </a:p>
        </p:txBody>
      </p:sp>
    </p:spTree>
    <p:extLst>
      <p:ext uri="{BB962C8B-B14F-4D97-AF65-F5344CB8AC3E}">
        <p14:creationId xmlns:p14="http://schemas.microsoft.com/office/powerpoint/2010/main" val="1652087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9D08A42-6EDB-4965-880D-4671614B0751}"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73093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2973"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F44E85B-FCC3-4266-B6B1-E88E3E0F6E9E}"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7176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9E37446-F9D9-4E16-AE47-2912811F7AF0}"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78811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A067DC1-C843-4AEE-894C-BED6C2F63E57}"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3766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81850" y="274641"/>
            <a:ext cx="222885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95300" y="274641"/>
            <a:ext cx="652145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C8E0199-E4F4-4AE5-9E2F-3EB5674B4B6B}"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4564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defTabSz="912793" eaLnBrk="0" hangingPunct="0">
              <a:defRPr/>
            </a:lvl1pPr>
          </a:lstStyle>
          <a:p>
            <a:pPr>
              <a:defRPr/>
            </a:pPr>
            <a:fld id="{DDE7B37A-E3ED-4D35-ADC3-7A89FB8A4EB1}" type="datetime1">
              <a:rPr lang="zh-TW" altLang="en-US" smtClean="0"/>
              <a:t>2023/3/17</a:t>
            </a:fld>
            <a:endParaRPr lang="zh-TW" altLang="en-US"/>
          </a:p>
        </p:txBody>
      </p:sp>
      <p:sp>
        <p:nvSpPr>
          <p:cNvPr id="6"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defTabSz="912793" eaLnBrk="0" hangingPunct="0">
              <a:defRPr/>
            </a:lvl1pPr>
          </a:lstStyle>
          <a:p>
            <a:pPr>
              <a:defRPr/>
            </a:pPr>
            <a:fld id="{47846ADD-59D6-42F7-925A-A512B5B802B3}" type="slidenum">
              <a:rPr lang="zh-TW" altLang="en-US"/>
              <a:pPr>
                <a:defRPr/>
              </a:pPr>
              <a:t>‹#›</a:t>
            </a:fld>
            <a:endParaRPr lang="zh-TW" altLang="en-US"/>
          </a:p>
        </p:txBody>
      </p:sp>
    </p:spTree>
    <p:extLst>
      <p:ext uri="{BB962C8B-B14F-4D97-AF65-F5344CB8AC3E}">
        <p14:creationId xmlns:p14="http://schemas.microsoft.com/office/powerpoint/2010/main" val="3157324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190" indent="0">
              <a:buNone/>
              <a:defRPr sz="2000" b="1"/>
            </a:lvl2pPr>
            <a:lvl3pPr marL="914380" indent="0">
              <a:buNone/>
              <a:defRPr sz="1800" b="1"/>
            </a:lvl3pPr>
            <a:lvl4pPr marL="1371570" indent="0">
              <a:buNone/>
              <a:defRPr sz="1600" b="1"/>
            </a:lvl4pPr>
            <a:lvl5pPr marL="1828760" indent="0">
              <a:buNone/>
              <a:defRPr sz="1600" b="1"/>
            </a:lvl5pPr>
            <a:lvl6pPr marL="2285950" indent="0">
              <a:buNone/>
              <a:defRPr sz="1600" b="1"/>
            </a:lvl6pPr>
            <a:lvl7pPr marL="2743140" indent="0">
              <a:buNone/>
              <a:defRPr sz="1600" b="1"/>
            </a:lvl7pPr>
            <a:lvl8pPr marL="3200329" indent="0">
              <a:buNone/>
              <a:defRPr sz="1600" b="1"/>
            </a:lvl8pPr>
            <a:lvl9pPr marL="365752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116" y="1535113"/>
            <a:ext cx="4378590" cy="639762"/>
          </a:xfrm>
        </p:spPr>
        <p:txBody>
          <a:bodyPr anchor="b"/>
          <a:lstStyle>
            <a:lvl1pPr marL="0" indent="0">
              <a:buNone/>
              <a:defRPr sz="2400" b="1"/>
            </a:lvl1pPr>
            <a:lvl2pPr marL="457190" indent="0">
              <a:buNone/>
              <a:defRPr sz="2000" b="1"/>
            </a:lvl2pPr>
            <a:lvl3pPr marL="914380" indent="0">
              <a:buNone/>
              <a:defRPr sz="1800" b="1"/>
            </a:lvl3pPr>
            <a:lvl4pPr marL="1371570" indent="0">
              <a:buNone/>
              <a:defRPr sz="1600" b="1"/>
            </a:lvl4pPr>
            <a:lvl5pPr marL="1828760" indent="0">
              <a:buNone/>
              <a:defRPr sz="1600" b="1"/>
            </a:lvl5pPr>
            <a:lvl6pPr marL="2285950" indent="0">
              <a:buNone/>
              <a:defRPr sz="1600" b="1"/>
            </a:lvl6pPr>
            <a:lvl7pPr marL="2743140" indent="0">
              <a:buNone/>
              <a:defRPr sz="1600" b="1"/>
            </a:lvl7pPr>
            <a:lvl8pPr marL="3200329" indent="0">
              <a:buNone/>
              <a:defRPr sz="1600" b="1"/>
            </a:lvl8pPr>
            <a:lvl9pPr marL="365752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116"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defTabSz="912793" eaLnBrk="0" hangingPunct="0">
              <a:defRPr/>
            </a:lvl1pPr>
          </a:lstStyle>
          <a:p>
            <a:pPr>
              <a:defRPr/>
            </a:pPr>
            <a:fld id="{406609DA-4CAB-40EB-866C-9A27F726C85F}" type="datetime1">
              <a:rPr lang="zh-TW" altLang="en-US" smtClean="0"/>
              <a:t>2023/3/17</a:t>
            </a:fld>
            <a:endParaRPr lang="zh-TW" altLang="en-US"/>
          </a:p>
        </p:txBody>
      </p:sp>
      <p:sp>
        <p:nvSpPr>
          <p:cNvPr id="8"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defTabSz="912793" eaLnBrk="0" hangingPunct="0">
              <a:defRPr/>
            </a:lvl1pPr>
          </a:lstStyle>
          <a:p>
            <a:pPr>
              <a:defRPr/>
            </a:pPr>
            <a:fld id="{55C9CD31-130F-4BC9-981D-0F04F2F73E3E}" type="slidenum">
              <a:rPr lang="zh-TW" altLang="en-US"/>
              <a:pPr>
                <a:defRPr/>
              </a:pPr>
              <a:t>‹#›</a:t>
            </a:fld>
            <a:endParaRPr lang="zh-TW" altLang="en-US"/>
          </a:p>
        </p:txBody>
      </p:sp>
    </p:spTree>
    <p:extLst>
      <p:ext uri="{BB962C8B-B14F-4D97-AF65-F5344CB8AC3E}">
        <p14:creationId xmlns:p14="http://schemas.microsoft.com/office/powerpoint/2010/main" val="66280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defTabSz="912793" eaLnBrk="0" hangingPunct="0">
              <a:defRPr/>
            </a:lvl1pPr>
          </a:lstStyle>
          <a:p>
            <a:pPr>
              <a:defRPr/>
            </a:pPr>
            <a:fld id="{748C307A-B97B-48AE-A8B0-60C979463E6D}" type="datetime1">
              <a:rPr lang="zh-TW" altLang="en-US" smtClean="0"/>
              <a:t>2023/3/17</a:t>
            </a:fld>
            <a:endParaRPr lang="zh-TW" altLang="en-US"/>
          </a:p>
        </p:txBody>
      </p:sp>
      <p:sp>
        <p:nvSpPr>
          <p:cNvPr id="4"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defTabSz="912793" eaLnBrk="0" hangingPunct="0">
              <a:defRPr/>
            </a:lvl1pPr>
          </a:lstStyle>
          <a:p>
            <a:pPr>
              <a:defRPr/>
            </a:pPr>
            <a:fld id="{548600DF-4906-4FB0-81B9-2B1A7D2C9405}" type="slidenum">
              <a:rPr lang="zh-TW" altLang="en-US"/>
              <a:pPr>
                <a:defRPr/>
              </a:pPr>
              <a:t>‹#›</a:t>
            </a:fld>
            <a:endParaRPr lang="zh-TW" altLang="en-US"/>
          </a:p>
        </p:txBody>
      </p:sp>
    </p:spTree>
    <p:extLst>
      <p:ext uri="{BB962C8B-B14F-4D97-AF65-F5344CB8AC3E}">
        <p14:creationId xmlns:p14="http://schemas.microsoft.com/office/powerpoint/2010/main" val="323929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defTabSz="912793" eaLnBrk="0" hangingPunct="0">
              <a:defRPr/>
            </a:lvl1pPr>
          </a:lstStyle>
          <a:p>
            <a:pPr>
              <a:defRPr/>
            </a:pPr>
            <a:fld id="{7BA6FF6E-CF90-457A-9E5E-7044BE36EC68}" type="datetime1">
              <a:rPr lang="zh-TW" altLang="en-US" smtClean="0"/>
              <a:t>2023/3/17</a:t>
            </a:fld>
            <a:endParaRPr lang="zh-TW" altLang="en-US"/>
          </a:p>
        </p:txBody>
      </p:sp>
      <p:sp>
        <p:nvSpPr>
          <p:cNvPr id="3"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defTabSz="912793" eaLnBrk="0" hangingPunct="0">
              <a:defRPr/>
            </a:lvl1pPr>
          </a:lstStyle>
          <a:p>
            <a:pPr>
              <a:defRPr/>
            </a:pPr>
            <a:fld id="{DD811D0A-CD9B-4C56-877B-1555C7F8B423}" type="slidenum">
              <a:rPr lang="zh-TW" altLang="en-US"/>
              <a:pPr>
                <a:defRPr/>
              </a:pPr>
              <a:t>‹#›</a:t>
            </a:fld>
            <a:endParaRPr lang="zh-TW" altLang="en-US"/>
          </a:p>
        </p:txBody>
      </p:sp>
    </p:spTree>
    <p:extLst>
      <p:ext uri="{BB962C8B-B14F-4D97-AF65-F5344CB8AC3E}">
        <p14:creationId xmlns:p14="http://schemas.microsoft.com/office/powerpoint/2010/main" val="135466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2973" y="273060"/>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3"/>
            <a:ext cx="3259006" cy="4691063"/>
          </a:xfrm>
        </p:spPr>
        <p:txBody>
          <a:bodyPr/>
          <a:lstStyle>
            <a:lvl1pPr marL="0" indent="0">
              <a:buNone/>
              <a:defRPr sz="1400"/>
            </a:lvl1pPr>
            <a:lvl2pPr marL="457190" indent="0">
              <a:buNone/>
              <a:defRPr sz="1200"/>
            </a:lvl2pPr>
            <a:lvl3pPr marL="914380" indent="0">
              <a:buNone/>
              <a:defRPr sz="1000"/>
            </a:lvl3pPr>
            <a:lvl4pPr marL="1371570" indent="0">
              <a:buNone/>
              <a:defRPr sz="900"/>
            </a:lvl4pPr>
            <a:lvl5pPr marL="1828760" indent="0">
              <a:buNone/>
              <a:defRPr sz="900"/>
            </a:lvl5pPr>
            <a:lvl6pPr marL="2285950" indent="0">
              <a:buNone/>
              <a:defRPr sz="900"/>
            </a:lvl6pPr>
            <a:lvl7pPr marL="2743140" indent="0">
              <a:buNone/>
              <a:defRPr sz="900"/>
            </a:lvl7pPr>
            <a:lvl8pPr marL="3200329" indent="0">
              <a:buNone/>
              <a:defRPr sz="900"/>
            </a:lvl8pPr>
            <a:lvl9pPr marL="365752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defTabSz="912793" eaLnBrk="0" hangingPunct="0">
              <a:defRPr/>
            </a:lvl1pPr>
          </a:lstStyle>
          <a:p>
            <a:pPr>
              <a:defRPr/>
            </a:pPr>
            <a:fld id="{389C504D-97A2-4F80-B4DD-B83C9D490763}" type="datetime1">
              <a:rPr lang="zh-TW" altLang="en-US" smtClean="0"/>
              <a:t>2023/3/17</a:t>
            </a:fld>
            <a:endParaRPr lang="zh-TW" altLang="en-US"/>
          </a:p>
        </p:txBody>
      </p:sp>
      <p:sp>
        <p:nvSpPr>
          <p:cNvPr id="6"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defTabSz="912793" eaLnBrk="0" hangingPunct="0">
              <a:defRPr/>
            </a:lvl1pPr>
          </a:lstStyle>
          <a:p>
            <a:pPr>
              <a:defRPr/>
            </a:pPr>
            <a:fld id="{3470DCD2-313B-4CBA-A767-5CD8AF28E3E8}" type="slidenum">
              <a:rPr lang="zh-TW" altLang="en-US"/>
              <a:pPr>
                <a:defRPr/>
              </a:pPr>
              <a:t>‹#›</a:t>
            </a:fld>
            <a:endParaRPr lang="zh-TW" altLang="en-US"/>
          </a:p>
        </p:txBody>
      </p:sp>
    </p:spTree>
    <p:extLst>
      <p:ext uri="{BB962C8B-B14F-4D97-AF65-F5344CB8AC3E}">
        <p14:creationId xmlns:p14="http://schemas.microsoft.com/office/powerpoint/2010/main" val="101396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645" y="612775"/>
            <a:ext cx="5943600" cy="4114800"/>
          </a:xfrm>
        </p:spPr>
        <p:txBody>
          <a:bodyPr rtlCol="0">
            <a:normAutofit/>
          </a:bodyPr>
          <a:lstStyle>
            <a:lvl1pPr marL="0" indent="0">
              <a:buNone/>
              <a:defRPr sz="3200"/>
            </a:lvl1pPr>
            <a:lvl2pPr marL="457190" indent="0">
              <a:buNone/>
              <a:defRPr sz="2800"/>
            </a:lvl2pPr>
            <a:lvl3pPr marL="914380" indent="0">
              <a:buNone/>
              <a:defRPr sz="2400"/>
            </a:lvl3pPr>
            <a:lvl4pPr marL="1371570" indent="0">
              <a:buNone/>
              <a:defRPr sz="2000"/>
            </a:lvl4pPr>
            <a:lvl5pPr marL="1828760" indent="0">
              <a:buNone/>
              <a:defRPr sz="2000"/>
            </a:lvl5pPr>
            <a:lvl6pPr marL="2285950" indent="0">
              <a:buNone/>
              <a:defRPr sz="2000"/>
            </a:lvl6pPr>
            <a:lvl7pPr marL="2743140" indent="0">
              <a:buNone/>
              <a:defRPr sz="2000"/>
            </a:lvl7pPr>
            <a:lvl8pPr marL="3200329" indent="0">
              <a:buNone/>
              <a:defRPr sz="2000"/>
            </a:lvl8pPr>
            <a:lvl9pPr marL="3657520" indent="0">
              <a:buNone/>
              <a:defRPr sz="2000"/>
            </a:lvl9pPr>
          </a:lstStyle>
          <a:p>
            <a:pPr lvl="0"/>
            <a:endParaRPr lang="zh-TW" altLang="en-US" noProof="0"/>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190" indent="0">
              <a:buNone/>
              <a:defRPr sz="1200"/>
            </a:lvl2pPr>
            <a:lvl3pPr marL="914380" indent="0">
              <a:buNone/>
              <a:defRPr sz="1000"/>
            </a:lvl3pPr>
            <a:lvl4pPr marL="1371570" indent="0">
              <a:buNone/>
              <a:defRPr sz="900"/>
            </a:lvl4pPr>
            <a:lvl5pPr marL="1828760" indent="0">
              <a:buNone/>
              <a:defRPr sz="900"/>
            </a:lvl5pPr>
            <a:lvl6pPr marL="2285950" indent="0">
              <a:buNone/>
              <a:defRPr sz="900"/>
            </a:lvl6pPr>
            <a:lvl7pPr marL="2743140" indent="0">
              <a:buNone/>
              <a:defRPr sz="900"/>
            </a:lvl7pPr>
            <a:lvl8pPr marL="3200329" indent="0">
              <a:buNone/>
              <a:defRPr sz="900"/>
            </a:lvl8pPr>
            <a:lvl9pPr marL="365752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defTabSz="912793" eaLnBrk="0" hangingPunct="0">
              <a:defRPr/>
            </a:lvl1pPr>
          </a:lstStyle>
          <a:p>
            <a:pPr>
              <a:defRPr/>
            </a:pPr>
            <a:fld id="{88979263-827C-4B9A-8D57-58B9593B43A5}" type="datetime1">
              <a:rPr lang="zh-TW" altLang="en-US" smtClean="0"/>
              <a:t>2023/3/17</a:t>
            </a:fld>
            <a:endParaRPr lang="zh-TW" altLang="en-US"/>
          </a:p>
        </p:txBody>
      </p:sp>
      <p:sp>
        <p:nvSpPr>
          <p:cNvPr id="6" name="頁尾版面配置區 4"/>
          <p:cNvSpPr>
            <a:spLocks noGrp="1"/>
          </p:cNvSpPr>
          <p:nvPr>
            <p:ph type="ftr" sz="quarter" idx="11"/>
          </p:nvPr>
        </p:nvSpPr>
        <p:spPr/>
        <p:txBody>
          <a:bodyPr/>
          <a:lstStyle>
            <a:lvl1pPr defTabSz="912793" eaLnBrk="0" hangingPunct="0">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defTabSz="912793" eaLnBrk="0" hangingPunct="0">
              <a:defRPr/>
            </a:lvl1pPr>
          </a:lstStyle>
          <a:p>
            <a:pPr>
              <a:defRPr/>
            </a:pPr>
            <a:fld id="{54CFBDB4-0D9A-4A9E-83BD-4072DA9D0522}" type="slidenum">
              <a:rPr lang="zh-TW" altLang="en-US"/>
              <a:pPr>
                <a:defRPr/>
              </a:pPr>
              <a:t>‹#›</a:t>
            </a:fld>
            <a:endParaRPr lang="zh-TW" altLang="en-US"/>
          </a:p>
        </p:txBody>
      </p:sp>
    </p:spTree>
    <p:extLst>
      <p:ext uri="{BB962C8B-B14F-4D97-AF65-F5344CB8AC3E}">
        <p14:creationId xmlns:p14="http://schemas.microsoft.com/office/powerpoint/2010/main" val="97842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標題版面配置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zh-TW" altLang="en-US" dirty="0"/>
              <a:t>按一下以編輯母片標題樣式</a:t>
            </a:r>
          </a:p>
        </p:txBody>
      </p:sp>
      <p:sp>
        <p:nvSpPr>
          <p:cNvPr id="15363" name="文字版面配置區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95300" y="6356912"/>
            <a:ext cx="2311400" cy="365125"/>
          </a:xfrm>
          <a:prstGeom prst="rect">
            <a:avLst/>
          </a:prstGeom>
        </p:spPr>
        <p:txBody>
          <a:bodyPr vert="horz" lIns="91438" tIns="45719" rIns="91438" bIns="45719" rtlCol="0" anchor="ctr"/>
          <a:lstStyle>
            <a:lvl1pPr algn="l" defTabSz="914380" eaLnBrk="1" fontAlgn="auto" hangingPunct="1">
              <a:spcBef>
                <a:spcPts val="0"/>
              </a:spcBef>
              <a:spcAft>
                <a:spcPts val="0"/>
              </a:spcAft>
              <a:defRPr kumimoji="0" sz="1200">
                <a:solidFill>
                  <a:prstClr val="black">
                    <a:tint val="75000"/>
                  </a:prstClr>
                </a:solidFill>
                <a:latin typeface="+mn-lt"/>
                <a:ea typeface="+mn-ea"/>
              </a:defRPr>
            </a:lvl1pPr>
          </a:lstStyle>
          <a:p>
            <a:pPr>
              <a:defRPr/>
            </a:pPr>
            <a:fld id="{B15C0044-9434-44DC-A7C5-13DA870CA2EE}" type="datetime1">
              <a:rPr lang="zh-TW" altLang="en-US" smtClean="0"/>
              <a:t>2023/3/17</a:t>
            </a:fld>
            <a:endParaRPr lang="zh-TW" altLang="en-US"/>
          </a:p>
        </p:txBody>
      </p:sp>
      <p:sp>
        <p:nvSpPr>
          <p:cNvPr id="5" name="頁尾版面配置區 4"/>
          <p:cNvSpPr>
            <a:spLocks noGrp="1"/>
          </p:cNvSpPr>
          <p:nvPr>
            <p:ph type="ftr" sz="quarter" idx="3"/>
          </p:nvPr>
        </p:nvSpPr>
        <p:spPr>
          <a:xfrm>
            <a:off x="3384550" y="6356912"/>
            <a:ext cx="3136900" cy="365125"/>
          </a:xfrm>
          <a:prstGeom prst="rect">
            <a:avLst/>
          </a:prstGeom>
        </p:spPr>
        <p:txBody>
          <a:bodyPr vert="horz" lIns="91438" tIns="45719" rIns="91438" bIns="45719" rtlCol="0" anchor="ctr"/>
          <a:lstStyle>
            <a:lvl1pPr algn="ctr" defTabSz="914380" eaLnBrk="1" fontAlgn="auto" hangingPunct="1">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7099300" y="6356912"/>
            <a:ext cx="2311400" cy="365125"/>
          </a:xfrm>
          <a:prstGeom prst="rect">
            <a:avLst/>
          </a:prstGeom>
        </p:spPr>
        <p:txBody>
          <a:bodyPr vert="horz" lIns="91438" tIns="45719" rIns="91438" bIns="45719" rtlCol="0" anchor="ctr"/>
          <a:lstStyle>
            <a:lvl1pPr algn="r" defTabSz="914380" eaLnBrk="1" fontAlgn="auto" hangingPunct="1">
              <a:spcBef>
                <a:spcPts val="0"/>
              </a:spcBef>
              <a:spcAft>
                <a:spcPts val="0"/>
              </a:spcAft>
              <a:defRPr kumimoji="0" sz="1200">
                <a:solidFill>
                  <a:prstClr val="black">
                    <a:tint val="75000"/>
                  </a:prstClr>
                </a:solidFill>
                <a:latin typeface="+mn-lt"/>
                <a:ea typeface="+mn-ea"/>
              </a:defRPr>
            </a:lvl1pPr>
          </a:lstStyle>
          <a:p>
            <a:pPr>
              <a:defRPr/>
            </a:pPr>
            <a:fld id="{1F53B425-C99B-4D05-9687-2B7E36ABD77D}" type="slidenum">
              <a:rPr lang="zh-TW" altLang="en-US"/>
              <a:pPr>
                <a:defRPr/>
              </a:pPr>
              <a:t>‹#›</a:t>
            </a:fld>
            <a:endParaRPr lang="zh-TW" altLang="en-US"/>
          </a:p>
        </p:txBody>
      </p:sp>
    </p:spTree>
    <p:extLst>
      <p:ext uri="{BB962C8B-B14F-4D97-AF65-F5344CB8AC3E}">
        <p14:creationId xmlns:p14="http://schemas.microsoft.com/office/powerpoint/2010/main" val="3665713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190" algn="ctr" rtl="0" fontAlgn="base">
        <a:spcBef>
          <a:spcPct val="0"/>
        </a:spcBef>
        <a:spcAft>
          <a:spcPct val="0"/>
        </a:spcAft>
        <a:defRPr sz="4400">
          <a:solidFill>
            <a:schemeClr val="tx1"/>
          </a:solidFill>
          <a:latin typeface="Calibri" pitchFamily="34" charset="0"/>
          <a:ea typeface="新細明體" pitchFamily="18" charset="-120"/>
        </a:defRPr>
      </a:lvl6pPr>
      <a:lvl7pPr marL="914380" algn="ctr" rtl="0" fontAlgn="base">
        <a:spcBef>
          <a:spcPct val="0"/>
        </a:spcBef>
        <a:spcAft>
          <a:spcPct val="0"/>
        </a:spcAft>
        <a:defRPr sz="4400">
          <a:solidFill>
            <a:schemeClr val="tx1"/>
          </a:solidFill>
          <a:latin typeface="Calibri" pitchFamily="34" charset="0"/>
          <a:ea typeface="新細明體" pitchFamily="18" charset="-120"/>
        </a:defRPr>
      </a:lvl7pPr>
      <a:lvl8pPr marL="1371570" algn="ctr" rtl="0" fontAlgn="base">
        <a:spcBef>
          <a:spcPct val="0"/>
        </a:spcBef>
        <a:spcAft>
          <a:spcPct val="0"/>
        </a:spcAft>
        <a:defRPr sz="4400">
          <a:solidFill>
            <a:schemeClr val="tx1"/>
          </a:solidFill>
          <a:latin typeface="Calibri" pitchFamily="34" charset="0"/>
          <a:ea typeface="新細明體" pitchFamily="18" charset="-120"/>
        </a:defRPr>
      </a:lvl8pPr>
      <a:lvl9pPr marL="182876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893" indent="-34289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34" indent="-285744"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75" indent="-22859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165" indent="-22859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355" indent="-228595"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45" indent="-228595" algn="l" defTabSz="9143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35" indent="-228595" algn="l" defTabSz="9143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25" indent="-228595" algn="l" defTabSz="9143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15" indent="-228595" algn="l" defTabSz="91438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0" y="635637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550EE-7997-4000-A312-38B5995C720B}" type="datetimeFigureOut">
              <a:rPr lang="zh-TW" altLang="en-US" smtClean="0"/>
              <a:t>2023/3/17</a:t>
            </a:fld>
            <a:endParaRPr lang="zh-TW" altLang="en-US"/>
          </a:p>
        </p:txBody>
      </p:sp>
      <p:sp>
        <p:nvSpPr>
          <p:cNvPr id="5" name="頁尾版面配置區 4"/>
          <p:cNvSpPr>
            <a:spLocks noGrp="1"/>
          </p:cNvSpPr>
          <p:nvPr>
            <p:ph type="ftr" sz="quarter" idx="3"/>
          </p:nvPr>
        </p:nvSpPr>
        <p:spPr>
          <a:xfrm>
            <a:off x="3384550" y="635637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099300" y="635637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D20D-6776-4673-9076-F547C6CD8D59}" type="slidenum">
              <a:rPr lang="zh-TW" altLang="en-US" smtClean="0"/>
              <a:t>‹#›</a:t>
            </a:fld>
            <a:endParaRPr lang="zh-TW" altLang="en-US"/>
          </a:p>
        </p:txBody>
      </p:sp>
    </p:spTree>
    <p:extLst>
      <p:ext uri="{BB962C8B-B14F-4D97-AF65-F5344CB8AC3E}">
        <p14:creationId xmlns:p14="http://schemas.microsoft.com/office/powerpoint/2010/main" val="26744571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0" y="635636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3ACD4-5752-4DB6-8244-173BC810B14E}" type="datetime1">
              <a:rPr lang="zh-TW" altLang="en-US" smtClean="0">
                <a:solidFill>
                  <a:prstClr val="black">
                    <a:tint val="75000"/>
                  </a:prstClr>
                </a:solidFill>
              </a:rPr>
              <a:t>2023/3/17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384550" y="635636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7099300" y="635636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12235-95FA-4CE9-8C6F-E1543DDCE0C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753005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71.png"/><Relationship Id="rId5" Type="http://schemas.openxmlformats.org/officeDocument/2006/relationships/chart" Target="../charts/chart1.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jp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108.svg"/><Relationship Id="rId5" Type="http://schemas.openxmlformats.org/officeDocument/2006/relationships/image" Target="../media/image97.png"/><Relationship Id="rId4" Type="http://schemas.openxmlformats.org/officeDocument/2006/relationships/image" Target="../media/image106.sv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6.png"/><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xmlns="" id="{E2FE1C52-CAC4-4F28-A4A6-4526F7A1C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904" y="-18570"/>
            <a:ext cx="12233584" cy="6880943"/>
          </a:xfrm>
          <a:prstGeom prst="rect">
            <a:avLst/>
          </a:prstGeom>
        </p:spPr>
      </p:pic>
      <p:sp>
        <p:nvSpPr>
          <p:cNvPr id="2" name="文字方塊 1"/>
          <p:cNvSpPr txBox="1"/>
          <p:nvPr/>
        </p:nvSpPr>
        <p:spPr>
          <a:xfrm>
            <a:off x="2652632" y="5623445"/>
            <a:ext cx="4608512" cy="523220"/>
          </a:xfrm>
          <a:prstGeom prst="rect">
            <a:avLst/>
          </a:prstGeom>
          <a:noFill/>
        </p:spPr>
        <p:txBody>
          <a:bodyPr wrap="square" rtlCol="0">
            <a:spAutoFit/>
          </a:bodyPr>
          <a:lstStyle/>
          <a:p>
            <a:pPr algn="ctr"/>
            <a:r>
              <a:rPr lang="en-US" altLang="zh-TW" sz="2800" b="1" dirty="0" smtClean="0">
                <a:latin typeface="+mn-ea"/>
              </a:rPr>
              <a:t>112</a:t>
            </a:r>
            <a:r>
              <a:rPr lang="zh-TW" altLang="en-US" sz="2800" b="1" dirty="0" smtClean="0">
                <a:latin typeface="+mn-ea"/>
              </a:rPr>
              <a:t>年</a:t>
            </a:r>
            <a:r>
              <a:rPr lang="en-US" altLang="zh-TW" sz="2800" b="1" dirty="0" smtClean="0">
                <a:latin typeface="+mn-ea"/>
              </a:rPr>
              <a:t>3</a:t>
            </a:r>
            <a:r>
              <a:rPr lang="zh-TW" altLang="en-US" sz="2800" b="1" dirty="0" smtClean="0">
                <a:latin typeface="+mn-ea"/>
              </a:rPr>
              <a:t>月</a:t>
            </a:r>
            <a:r>
              <a:rPr lang="en-US" altLang="zh-TW" sz="2800" b="1" dirty="0" smtClean="0">
                <a:latin typeface="+mn-ea"/>
              </a:rPr>
              <a:t>20</a:t>
            </a:r>
            <a:r>
              <a:rPr lang="zh-TW" altLang="en-US" sz="2800" b="1" dirty="0" smtClean="0">
                <a:latin typeface="+mn-ea"/>
              </a:rPr>
              <a:t>日</a:t>
            </a:r>
            <a:endParaRPr lang="zh-TW" altLang="en-US" sz="2800" b="1" dirty="0">
              <a:latin typeface="+mn-ea"/>
            </a:endParaRPr>
          </a:p>
        </p:txBody>
      </p:sp>
    </p:spTree>
    <p:extLst>
      <p:ext uri="{BB962C8B-B14F-4D97-AF65-F5344CB8AC3E}">
        <p14:creationId xmlns:p14="http://schemas.microsoft.com/office/powerpoint/2010/main" val="750641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內容版面配置區 3">
            <a:extLst>
              <a:ext uri="{FF2B5EF4-FFF2-40B4-BE49-F238E27FC236}">
                <a16:creationId xmlns:a16="http://schemas.microsoft.com/office/drawing/2014/main" xmlns="" id="{0FA23354-3FB6-4E71-B99D-20301B118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22" y="3458800"/>
            <a:ext cx="4449446" cy="2965573"/>
          </a:xfrm>
          <a:prstGeom prst="rect">
            <a:avLst/>
          </a:prstGeom>
        </p:spPr>
      </p:pic>
      <p:sp>
        <p:nvSpPr>
          <p:cNvPr id="22" name="文字方塊 21">
            <a:extLst>
              <a:ext uri="{FF2B5EF4-FFF2-40B4-BE49-F238E27FC236}">
                <a16:creationId xmlns:a16="http://schemas.microsoft.com/office/drawing/2014/main" xmlns="" id="{B2E36B20-F7F6-41B4-9A49-DD8CC3212627}"/>
              </a:ext>
            </a:extLst>
          </p:cNvPr>
          <p:cNvSpPr txBox="1"/>
          <p:nvPr/>
        </p:nvSpPr>
        <p:spPr>
          <a:xfrm>
            <a:off x="454927" y="1291382"/>
            <a:ext cx="4023236" cy="212365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Font typeface="Wingdings" panose="05000000000000000000" pitchFamily="2" charset="2"/>
              <a:buChar char="u"/>
              <a:defRPr/>
            </a:pPr>
            <a:r>
              <a:rPr lang="en-US" altLang="zh-TW" sz="2200" b="1" dirty="0">
                <a:solidFill>
                  <a:schemeClr val="tx1"/>
                </a:solidFill>
                <a:latin typeface="微軟正黑體" pitchFamily="34" charset="-120"/>
                <a:ea typeface="微軟正黑體" pitchFamily="34" charset="-120"/>
              </a:rPr>
              <a:t>110-111</a:t>
            </a:r>
            <a:r>
              <a:rPr lang="zh-TW" altLang="en-US" sz="2200" b="1" dirty="0">
                <a:solidFill>
                  <a:schemeClr val="tx1"/>
                </a:solidFill>
                <a:latin typeface="微軟正黑體" pitchFamily="34" charset="-120"/>
                <a:ea typeface="微軟正黑體" pitchFamily="34" charset="-120"/>
              </a:rPr>
              <a:t>年投入逾</a:t>
            </a:r>
            <a:r>
              <a:rPr lang="en-US" altLang="zh-TW" sz="2200" b="1" u="sng" dirty="0">
                <a:solidFill>
                  <a:srgbClr val="FF0000"/>
                </a:solidFill>
                <a:latin typeface="微軟正黑體" pitchFamily="34" charset="-120"/>
                <a:ea typeface="微軟正黑體" pitchFamily="34" charset="-120"/>
              </a:rPr>
              <a:t>21</a:t>
            </a:r>
            <a:r>
              <a:rPr lang="zh-TW" altLang="en-US" sz="2200" b="1" u="sng" dirty="0">
                <a:solidFill>
                  <a:srgbClr val="FF0000"/>
                </a:solidFill>
                <a:latin typeface="微軟正黑體" pitchFamily="34" charset="-120"/>
                <a:ea typeface="微軟正黑體" pitchFamily="34" charset="-120"/>
              </a:rPr>
              <a:t>億元</a:t>
            </a:r>
            <a:endParaRPr lang="en-US" altLang="zh-TW" sz="2200" b="1" u="sng" dirty="0">
              <a:solidFill>
                <a:srgbClr val="FF0000"/>
              </a:solidFill>
              <a:latin typeface="微軟正黑體" pitchFamily="34" charset="-120"/>
              <a:ea typeface="微軟正黑體" pitchFamily="34" charset="-120"/>
            </a:endParaRPr>
          </a:p>
          <a:p>
            <a:pPr marL="342900" indent="-342900">
              <a:buFont typeface="Wingdings" panose="05000000000000000000" pitchFamily="2" charset="2"/>
              <a:buChar char="u"/>
              <a:defRPr/>
            </a:pPr>
            <a:r>
              <a:rPr lang="zh-TW" altLang="en-US" sz="2200" b="1" dirty="0">
                <a:solidFill>
                  <a:schemeClr val="tx1"/>
                </a:solidFill>
                <a:latin typeface="微軟正黑體" pitchFamily="34" charset="-120"/>
                <a:ea typeface="微軟正黑體" pitchFamily="34" charset="-120"/>
              </a:rPr>
              <a:t>完善南方澳、中芸、興海、烏石、永安、東港鹽埔、蚵子寮等漁港基礎建設，其中南方澳漁港第三泊區延伸段整建工程等已陸續完工。</a:t>
            </a:r>
            <a:endParaRPr lang="en-US" altLang="zh-TW" sz="2200" b="1" u="sng" dirty="0">
              <a:solidFill>
                <a:schemeClr val="tx1"/>
              </a:solidFill>
              <a:latin typeface="微軟正黑體" panose="020B0604030504040204" pitchFamily="34" charset="-120"/>
              <a:ea typeface="微軟正黑體" panose="020B0604030504040204" pitchFamily="34" charset="-120"/>
            </a:endParaRPr>
          </a:p>
        </p:txBody>
      </p:sp>
      <p:sp>
        <p:nvSpPr>
          <p:cNvPr id="23" name="內容版面配置區 2">
            <a:extLst>
              <a:ext uri="{FF2B5EF4-FFF2-40B4-BE49-F238E27FC236}">
                <a16:creationId xmlns:a16="http://schemas.microsoft.com/office/drawing/2014/main" xmlns="" id="{53D64E28-CE87-467E-B833-F177CF0F99F6}"/>
              </a:ext>
            </a:extLst>
          </p:cNvPr>
          <p:cNvSpPr txBox="1">
            <a:spLocks/>
          </p:cNvSpPr>
          <p:nvPr/>
        </p:nvSpPr>
        <p:spPr>
          <a:xfrm>
            <a:off x="5078874" y="1351538"/>
            <a:ext cx="4222172" cy="178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u"/>
            </a:pPr>
            <a:r>
              <a:rPr lang="en-US" altLang="zh-TW" sz="2200" b="1" dirty="0">
                <a:latin typeface="微軟正黑體" panose="020B0604030504040204" pitchFamily="34" charset="-120"/>
                <a:ea typeface="微軟正黑體" panose="020B0604030504040204" pitchFamily="34" charset="-120"/>
              </a:rPr>
              <a:t>110</a:t>
            </a:r>
            <a:r>
              <a:rPr lang="zh-TW" altLang="en-US" sz="2200" b="1" dirty="0">
                <a:latin typeface="微軟正黑體" panose="020B0604030504040204" pitchFamily="34" charset="-120"/>
                <a:ea typeface="微軟正黑體" panose="020B0604030504040204" pitchFamily="34" charset="-120"/>
              </a:rPr>
              <a:t>至</a:t>
            </a:r>
            <a:r>
              <a:rPr lang="en-US" altLang="zh-TW" sz="2200" b="1" dirty="0">
                <a:latin typeface="微軟正黑體" panose="020B0604030504040204" pitchFamily="34" charset="-120"/>
                <a:ea typeface="微軟正黑體" panose="020B0604030504040204" pitchFamily="34" charset="-120"/>
              </a:rPr>
              <a:t>113</a:t>
            </a:r>
            <a:r>
              <a:rPr lang="zh-TW" altLang="en-US" sz="2200" b="1" dirty="0">
                <a:latin typeface="微軟正黑體" panose="020B0604030504040204" pitchFamily="34" charset="-120"/>
                <a:ea typeface="微軟正黑體" panose="020B0604030504040204" pitchFamily="34" charset="-120"/>
              </a:rPr>
              <a:t>年投入</a:t>
            </a:r>
            <a:r>
              <a:rPr lang="en-US" altLang="zh-TW" sz="2200" b="1" u="sng" dirty="0">
                <a:solidFill>
                  <a:srgbClr val="FF0000"/>
                </a:solidFill>
                <a:latin typeface="微軟正黑體" panose="020B0604030504040204" pitchFamily="34" charset="-120"/>
                <a:ea typeface="微軟正黑體" panose="020B0604030504040204" pitchFamily="34" charset="-120"/>
              </a:rPr>
              <a:t>80.47</a:t>
            </a:r>
            <a:r>
              <a:rPr lang="zh-TW" altLang="en-US" sz="2200" b="1" u="sng" dirty="0">
                <a:solidFill>
                  <a:srgbClr val="FF0000"/>
                </a:solidFill>
                <a:latin typeface="微軟正黑體" panose="020B0604030504040204" pitchFamily="34" charset="-120"/>
                <a:ea typeface="微軟正黑體" panose="020B0604030504040204" pitchFamily="34" charset="-120"/>
              </a:rPr>
              <a:t>億元</a:t>
            </a:r>
            <a:endParaRPr lang="en-US" altLang="zh-TW" sz="2200" b="1" u="sng"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sz="2200" b="1" dirty="0">
                <a:latin typeface="微軟正黑體" panose="020B0604030504040204" pitchFamily="34" charset="-120"/>
                <a:ea typeface="微軟正黑體" panose="020B0604030504040204" pitchFamily="34" charset="-120"/>
              </a:rPr>
              <a:t>整建前鎮漁港深水碼頭，新設水產品運銷中心、外籍船員休憩場域、完善下水道系統、整頓道路與景觀環境，提升前鎮漁港整體公共設施服務水準。</a:t>
            </a:r>
            <a:endParaRPr lang="en-US" altLang="zh-TW" sz="2200"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endParaRPr lang="zh-TW" altLang="en-US" sz="2200" b="1" dirty="0">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xmlns="" id="{95E35DFD-225E-43CC-9A9E-0FBA02F9060D}"/>
              </a:ext>
            </a:extLst>
          </p:cNvPr>
          <p:cNvPicPr>
            <a:picLocks noChangeAspect="1"/>
          </p:cNvPicPr>
          <p:nvPr/>
        </p:nvPicPr>
        <p:blipFill>
          <a:blip r:embed="rId4"/>
          <a:stretch>
            <a:fillRect/>
          </a:stretch>
        </p:blipFill>
        <p:spPr>
          <a:xfrm>
            <a:off x="4804578" y="3458800"/>
            <a:ext cx="4851864" cy="2965573"/>
          </a:xfrm>
          <a:prstGeom prst="rect">
            <a:avLst/>
          </a:prstGeom>
        </p:spPr>
      </p:pic>
      <p:sp>
        <p:nvSpPr>
          <p:cNvPr id="11" name="矩形 10">
            <a:extLst>
              <a:ext uri="{FF2B5EF4-FFF2-40B4-BE49-F238E27FC236}">
                <a16:creationId xmlns:a16="http://schemas.microsoft.com/office/drawing/2014/main" xmlns="" id="{7C25912A-30D7-491E-B1D6-632FCE984A51}"/>
              </a:ext>
            </a:extLst>
          </p:cNvPr>
          <p:cNvSpPr/>
          <p:nvPr/>
        </p:nvSpPr>
        <p:spPr>
          <a:xfrm>
            <a:off x="137677" y="136507"/>
            <a:ext cx="9630646" cy="720000"/>
          </a:xfrm>
          <a:prstGeom prst="rect">
            <a:avLst/>
          </a:prstGeom>
          <a:solidFill>
            <a:srgbClr val="FEF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chemeClr val="accent6">
                    <a:lumMod val="50000"/>
                  </a:schemeClr>
                </a:solidFill>
                <a:latin typeface="Microsoft YaHei UI" panose="020B0503020204020204" pitchFamily="34" charset="-122"/>
                <a:ea typeface="Microsoft YaHei UI" panose="020B0503020204020204" pitchFamily="34" charset="-122"/>
                <a:cs typeface="Times New Roman"/>
              </a:rPr>
              <a:t>為漁港投入百億改善環境</a:t>
            </a:r>
          </a:p>
        </p:txBody>
      </p:sp>
      <p:sp>
        <p:nvSpPr>
          <p:cNvPr id="8" name="投影片編號版面配置區 1">
            <a:extLst>
              <a:ext uri="{FF2B5EF4-FFF2-40B4-BE49-F238E27FC236}">
                <a16:creationId xmlns:a16="http://schemas.microsoft.com/office/drawing/2014/main" xmlns="" id="{4EF270CC-FDC7-4F39-9583-C15036AF9F4F}"/>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10</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155453" y="146326"/>
            <a:ext cx="5324527" cy="710181"/>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269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65C6D14F-4150-4503-9DA5-25F7EC4AD4FC}"/>
              </a:ext>
            </a:extLst>
          </p:cNvPr>
          <p:cNvPicPr>
            <a:picLocks noChangeAspect="1"/>
          </p:cNvPicPr>
          <p:nvPr/>
        </p:nvPicPr>
        <p:blipFill>
          <a:blip r:embed="rId4">
            <a:alphaModFix amt="52000"/>
            <a:extLst>
              <a:ext uri="{28A0092B-C50C-407E-A947-70E740481C1C}">
                <a14:useLocalDpi xmlns:a14="http://schemas.microsoft.com/office/drawing/2010/main"/>
              </a:ext>
            </a:extLst>
          </a:blip>
          <a:stretch>
            <a:fillRect/>
          </a:stretch>
        </p:blipFill>
        <p:spPr>
          <a:xfrm>
            <a:off x="-88520" y="4511652"/>
            <a:ext cx="10044246" cy="3564735"/>
          </a:xfrm>
          <a:prstGeom prst="rect">
            <a:avLst/>
          </a:prstGeom>
        </p:spPr>
      </p:pic>
      <p:sp>
        <p:nvSpPr>
          <p:cNvPr id="4" name="矩形 3">
            <a:extLst>
              <a:ext uri="{FF2B5EF4-FFF2-40B4-BE49-F238E27FC236}">
                <a16:creationId xmlns:a16="http://schemas.microsoft.com/office/drawing/2014/main" xmlns="" id="{98815B2A-719E-474B-A05A-733B9A5FD607}"/>
              </a:ext>
            </a:extLst>
          </p:cNvPr>
          <p:cNvSpPr/>
          <p:nvPr/>
        </p:nvSpPr>
        <p:spPr>
          <a:xfrm>
            <a:off x="105917" y="3353323"/>
            <a:ext cx="4689426" cy="1615827"/>
          </a:xfrm>
          <a:prstGeom prst="rect">
            <a:avLst/>
          </a:prstGeom>
          <a:noFill/>
        </p:spPr>
        <p:txBody>
          <a:bodyPr wrap="square" rtlCol="0">
            <a:spAutoFit/>
          </a:bodyPr>
          <a:lstStyle/>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10.</a:t>
            </a:r>
            <a:r>
              <a:rPr kumimoji="0" lang="zh-TW" altLang="en-US" sz="22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食農教育</a:t>
            </a:r>
            <a:r>
              <a:rPr kumimoji="0" lang="zh-TW" altLang="en-US" sz="22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全面啟動</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11.</a:t>
            </a:r>
            <a:r>
              <a:rPr kumimoji="0" lang="zh-TW" altLang="en-US" sz="22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實施</a:t>
            </a:r>
            <a:r>
              <a:rPr kumimoji="0" lang="zh-TW" altLang="en-US" sz="22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綠色環境給付</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12.</a:t>
            </a:r>
            <a:r>
              <a:rPr kumimoji="0" lang="zh-TW" altLang="en-US" sz="22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有機友善耕作</a:t>
            </a:r>
            <a:r>
              <a:rPr kumimoji="0" lang="zh-TW" altLang="en-US" sz="22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覆蓋率亞洲第一</a:t>
            </a:r>
          </a:p>
        </p:txBody>
      </p:sp>
      <p:sp>
        <p:nvSpPr>
          <p:cNvPr id="5" name="圓角矩形 19">
            <a:extLst>
              <a:ext uri="{FF2B5EF4-FFF2-40B4-BE49-F238E27FC236}">
                <a16:creationId xmlns:a16="http://schemas.microsoft.com/office/drawing/2014/main" xmlns="" id="{CDEE78F6-75A4-4F02-A9E0-59016EB79AC0}"/>
              </a:ext>
            </a:extLst>
          </p:cNvPr>
          <p:cNvSpPr/>
          <p:nvPr/>
        </p:nvSpPr>
        <p:spPr>
          <a:xfrm flipV="1">
            <a:off x="128464" y="180985"/>
            <a:ext cx="3361750" cy="2886709"/>
          </a:xfrm>
          <a:custGeom>
            <a:avLst/>
            <a:gdLst>
              <a:gd name="connsiteX0" fmla="*/ 0 w 3361750"/>
              <a:gd name="connsiteY0" fmla="*/ 1443355 h 2886709"/>
              <a:gd name="connsiteX1" fmla="*/ 1443355 w 3361750"/>
              <a:gd name="connsiteY1" fmla="*/ 0 h 2886709"/>
              <a:gd name="connsiteX2" fmla="*/ 1918396 w 3361750"/>
              <a:gd name="connsiteY2" fmla="*/ 0 h 2886709"/>
              <a:gd name="connsiteX3" fmla="*/ 3361751 w 3361750"/>
              <a:gd name="connsiteY3" fmla="*/ 1443355 h 2886709"/>
              <a:gd name="connsiteX4" fmla="*/ 3361750 w 3361750"/>
              <a:gd name="connsiteY4" fmla="*/ 1443355 h 2886709"/>
              <a:gd name="connsiteX5" fmla="*/ 1918395 w 3361750"/>
              <a:gd name="connsiteY5" fmla="*/ 2886710 h 2886709"/>
              <a:gd name="connsiteX6" fmla="*/ 1443355 w 3361750"/>
              <a:gd name="connsiteY6" fmla="*/ 2886709 h 2886709"/>
              <a:gd name="connsiteX7" fmla="*/ 0 w 3361750"/>
              <a:gd name="connsiteY7" fmla="*/ 1443354 h 2886709"/>
              <a:gd name="connsiteX8" fmla="*/ 0 w 3361750"/>
              <a:gd name="connsiteY8" fmla="*/ 1443355 h 288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750" h="2886709" fill="none" extrusionOk="0">
                <a:moveTo>
                  <a:pt x="0" y="1443355"/>
                </a:moveTo>
                <a:cubicBezTo>
                  <a:pt x="-5153" y="553120"/>
                  <a:pt x="687796" y="54068"/>
                  <a:pt x="1443355" y="0"/>
                </a:cubicBezTo>
                <a:cubicBezTo>
                  <a:pt x="1625381" y="-10667"/>
                  <a:pt x="1690826" y="41694"/>
                  <a:pt x="1918396" y="0"/>
                </a:cubicBezTo>
                <a:cubicBezTo>
                  <a:pt x="2546638" y="-19475"/>
                  <a:pt x="3533821" y="692007"/>
                  <a:pt x="3361751" y="1443355"/>
                </a:cubicBezTo>
                <a:lnTo>
                  <a:pt x="3361750" y="1443355"/>
                </a:lnTo>
                <a:cubicBezTo>
                  <a:pt x="3471125" y="2425144"/>
                  <a:pt x="2753088" y="2746641"/>
                  <a:pt x="1918395" y="2886710"/>
                </a:cubicBezTo>
                <a:cubicBezTo>
                  <a:pt x="1784399" y="2911424"/>
                  <a:pt x="1655799" y="2873020"/>
                  <a:pt x="1443355" y="2886709"/>
                </a:cubicBezTo>
                <a:cubicBezTo>
                  <a:pt x="834807" y="2781999"/>
                  <a:pt x="94384" y="2361516"/>
                  <a:pt x="0" y="1443354"/>
                </a:cubicBezTo>
                <a:lnTo>
                  <a:pt x="0" y="1443355"/>
                </a:lnTo>
                <a:close/>
              </a:path>
              <a:path w="3361750" h="2886709" stroke="0" extrusionOk="0">
                <a:moveTo>
                  <a:pt x="0" y="1443355"/>
                </a:moveTo>
                <a:cubicBezTo>
                  <a:pt x="-208725" y="542285"/>
                  <a:pt x="551578" y="93851"/>
                  <a:pt x="1443355" y="0"/>
                </a:cubicBezTo>
                <a:cubicBezTo>
                  <a:pt x="1554402" y="-45331"/>
                  <a:pt x="1686969" y="20005"/>
                  <a:pt x="1918396" y="0"/>
                </a:cubicBezTo>
                <a:cubicBezTo>
                  <a:pt x="2759541" y="-213674"/>
                  <a:pt x="3386636" y="614833"/>
                  <a:pt x="3361751" y="1443355"/>
                </a:cubicBezTo>
                <a:lnTo>
                  <a:pt x="3361750" y="1443355"/>
                </a:lnTo>
                <a:cubicBezTo>
                  <a:pt x="3412095" y="2427229"/>
                  <a:pt x="2860844" y="2948219"/>
                  <a:pt x="1918395" y="2886710"/>
                </a:cubicBezTo>
                <a:cubicBezTo>
                  <a:pt x="1713231" y="2919396"/>
                  <a:pt x="1668265" y="2881462"/>
                  <a:pt x="1443355" y="2886709"/>
                </a:cubicBezTo>
                <a:cubicBezTo>
                  <a:pt x="633825" y="3111615"/>
                  <a:pt x="216393" y="2151522"/>
                  <a:pt x="0" y="1443354"/>
                </a:cubicBezTo>
                <a:lnTo>
                  <a:pt x="0" y="1443355"/>
                </a:lnTo>
                <a:close/>
              </a:path>
            </a:pathLst>
          </a:custGeom>
          <a:solidFill>
            <a:srgbClr val="F2CD5D"/>
          </a:solidFill>
          <a:ln>
            <a:solidFill>
              <a:schemeClr val="bg2">
                <a:lumMod val="75000"/>
              </a:schemeClr>
            </a:solidFill>
            <a:extLst>
              <a:ext uri="{C807C97D-BFC1-408E-A445-0C87EB9F89A2}">
                <ask:lineSketchStyleProps xmlns:ask="http://schemas.microsoft.com/office/drawing/2018/sketchyshapes" xmlns="" sd="2030788464">
                  <a:prstGeom prst="roundRect">
                    <a:avLst>
                      <a:gd name="adj" fmla="val 50000"/>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2866" rtl="0" eaLnBrk="1" fontAlgn="auto" latinLnBrk="0" hangingPunct="1">
              <a:lnSpc>
                <a:spcPct val="100000"/>
              </a:lnSpc>
              <a:spcBef>
                <a:spcPts val="0"/>
              </a:spcBef>
              <a:spcAft>
                <a:spcPts val="0"/>
              </a:spcAft>
              <a:buClrTx/>
              <a:buSzTx/>
              <a:buFontTx/>
              <a:buNone/>
              <a:tabLst/>
              <a:defRPr/>
            </a:pPr>
            <a:endParaRPr kumimoji="0" lang="zh-TW" altLang="en-US" sz="2100" b="0" i="0" u="none" strike="noStrike" kern="1200" cap="none" spc="0" normalizeH="0" baseline="0" noProof="0" dirty="0">
              <a:ln>
                <a:noFill/>
              </a:ln>
              <a:solidFill>
                <a:srgbClr val="00B050"/>
              </a:solidFill>
              <a:effectLst/>
              <a:uLnTx/>
              <a:uFillTx/>
              <a:latin typeface="Arial"/>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xmlns="" id="{7760A781-F442-405E-B224-8D6592E27E91}"/>
              </a:ext>
            </a:extLst>
          </p:cNvPr>
          <p:cNvSpPr txBox="1"/>
          <p:nvPr/>
        </p:nvSpPr>
        <p:spPr>
          <a:xfrm>
            <a:off x="704530" y="932966"/>
            <a:ext cx="2350217" cy="1323438"/>
          </a:xfrm>
          <a:prstGeom prst="rect">
            <a:avLst/>
          </a:prstGeom>
          <a:noFill/>
        </p:spPr>
        <p:txBody>
          <a:bodyPr wrap="square" rtlCol="0">
            <a:spAutoFit/>
          </a:bodyPr>
          <a:lstStyle/>
          <a:p>
            <a:pPr marL="0" marR="0" lvl="0" indent="0" algn="ctr" defTabSz="1072866"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A5B592">
                    <a:lumMod val="50000"/>
                  </a:srgbClr>
                </a:solidFill>
                <a:effectLst/>
                <a:uLnTx/>
                <a:uFillTx/>
                <a:latin typeface="Microsoft YaHei UI" panose="020B0503020204020204" pitchFamily="34" charset="-122"/>
                <a:ea typeface="Microsoft YaHei UI" panose="020B0503020204020204" pitchFamily="34" charset="-122"/>
                <a:cs typeface="+mn-cs"/>
              </a:rPr>
              <a:t>農業環境永續發展</a:t>
            </a:r>
          </a:p>
        </p:txBody>
      </p:sp>
      <p:sp>
        <p:nvSpPr>
          <p:cNvPr id="7" name="文字方塊 6">
            <a:extLst>
              <a:ext uri="{FF2B5EF4-FFF2-40B4-BE49-F238E27FC236}">
                <a16:creationId xmlns:a16="http://schemas.microsoft.com/office/drawing/2014/main" xmlns="" id="{D26D94FC-6CF6-4A5D-B877-89ED3F2088F7}"/>
              </a:ext>
            </a:extLst>
          </p:cNvPr>
          <p:cNvSpPr txBox="1"/>
          <p:nvPr/>
        </p:nvSpPr>
        <p:spPr>
          <a:xfrm>
            <a:off x="4795343" y="2041274"/>
            <a:ext cx="8365786" cy="2631490"/>
          </a:xfrm>
          <a:prstGeom prst="rect">
            <a:avLst/>
          </a:prstGeom>
          <a:noFill/>
        </p:spPr>
        <p:txBody>
          <a:bodyPr wrap="square">
            <a:spAutoFit/>
          </a:bodyPr>
          <a:lstStyle/>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13.</a:t>
            </a:r>
            <a:r>
              <a:rPr kumimoji="0" lang="zh-TW" altLang="en-US"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擴大推動</a:t>
            </a:r>
            <a:r>
              <a:rPr kumimoji="0" lang="zh-TW" altLang="en-US" sz="2200" b="1" i="0" u="none" strike="noStrike" kern="1200" cap="none" spc="0" normalizeH="0" baseline="0" noProof="0" dirty="0" smtClean="0">
                <a:ln>
                  <a:noFill/>
                </a:ln>
                <a:solidFill>
                  <a:srgbClr val="FF5964"/>
                </a:solidFill>
                <a:effectLst/>
                <a:uLnTx/>
                <a:uFillTx/>
                <a:latin typeface="Microsoft YaHei UI" panose="020B0503020204020204" pitchFamily="34" charset="-122"/>
                <a:ea typeface="Microsoft YaHei UI" panose="020B0503020204020204" pitchFamily="34" charset="-122"/>
                <a:cs typeface="+mn-cs"/>
              </a:rPr>
              <a:t>生態服務給付</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14.</a:t>
            </a:r>
            <a:r>
              <a:rPr kumimoji="0" lang="zh-TW" altLang="en-US" sz="22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養殖</a:t>
            </a:r>
            <a:r>
              <a:rPr kumimoji="0" lang="zh-TW" altLang="en-US" sz="22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農業容許</a:t>
            </a:r>
            <a:r>
              <a:rPr kumimoji="0" lang="zh-TW" altLang="en-US"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政策</a:t>
            </a:r>
            <a:endPar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15.</a:t>
            </a:r>
            <a:r>
              <a:rPr kumimoji="0" lang="zh-TW" altLang="en-US"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擴大</a:t>
            </a:r>
            <a:r>
              <a:rPr kumimoji="0" lang="zh-TW" altLang="en-US" sz="2200" b="1" i="0" u="none" strike="noStrike" kern="1200" cap="none" spc="0" normalizeH="0" baseline="0" noProof="0" dirty="0" smtClean="0">
                <a:ln>
                  <a:noFill/>
                </a:ln>
                <a:solidFill>
                  <a:srgbClr val="FF5964"/>
                </a:solidFill>
                <a:effectLst/>
                <a:uLnTx/>
                <a:uFillTx/>
                <a:latin typeface="Microsoft YaHei UI" panose="020B0503020204020204" pitchFamily="34" charset="-122"/>
                <a:ea typeface="Microsoft YaHei UI" panose="020B0503020204020204" pitchFamily="34" charset="-122"/>
                <a:cs typeface="+mn-cs"/>
              </a:rPr>
              <a:t>推動產銷履歷</a:t>
            </a:r>
            <a:r>
              <a:rPr kumimoji="0" lang="zh-TW" altLang="en-US"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面積成長</a:t>
            </a: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38%</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16.</a:t>
            </a:r>
            <a:r>
              <a:rPr kumimoji="0" lang="zh-TW" altLang="en-US"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因應</a:t>
            </a:r>
            <a:r>
              <a:rPr kumimoji="0" lang="zh-TW" altLang="en-US" sz="2200" b="1" i="0" u="none" strike="noStrike" kern="1200" cap="none" spc="0" normalizeH="0" baseline="0" noProof="0" dirty="0" smtClean="0">
                <a:ln>
                  <a:noFill/>
                </a:ln>
                <a:solidFill>
                  <a:srgbClr val="FF5964"/>
                </a:solidFill>
                <a:effectLst/>
                <a:uLnTx/>
                <a:uFillTx/>
                <a:latin typeface="Microsoft YaHei UI" panose="020B0503020204020204" pitchFamily="34" charset="-122"/>
                <a:ea typeface="Microsoft YaHei UI" panose="020B0503020204020204" pitchFamily="34" charset="-122"/>
                <a:cs typeface="+mn-cs"/>
              </a:rPr>
              <a:t>氣候變遷調適與淨零排放</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200" b="1" i="0" u="none" strike="noStrike" kern="1200" cap="none" spc="0" normalizeH="0" baseline="0" noProof="0" dirty="0" smtClean="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17.</a:t>
            </a:r>
            <a:r>
              <a:rPr kumimoji="0" lang="zh-TW" altLang="en-US" sz="22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公私協力</a:t>
            </a:r>
            <a:r>
              <a:rPr kumimoji="0" lang="zh-TW" altLang="en-US" sz="22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農業永續</a:t>
            </a:r>
            <a:r>
              <a:rPr kumimoji="0" lang="en-US" altLang="zh-TW" sz="22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ESG</a:t>
            </a:r>
          </a:p>
        </p:txBody>
      </p:sp>
      <p:sp>
        <p:nvSpPr>
          <p:cNvPr id="8" name="投影片編號版面配置區 1">
            <a:extLst>
              <a:ext uri="{FF2B5EF4-FFF2-40B4-BE49-F238E27FC236}">
                <a16:creationId xmlns:a16="http://schemas.microsoft.com/office/drawing/2014/main" xmlns="" id="{B602ADE6-EF51-4193-B05A-9594D663FF32}"/>
              </a:ext>
            </a:extLst>
          </p:cNvPr>
          <p:cNvSpPr>
            <a:spLocks noGrp="1"/>
          </p:cNvSpPr>
          <p:nvPr>
            <p:ph type="sldNum" sz="quarter" idx="12"/>
          </p:nvPr>
        </p:nvSpPr>
        <p:spPr>
          <a:xfrm>
            <a:off x="9426710" y="6508686"/>
            <a:ext cx="494842" cy="365125"/>
          </a:xfrm>
        </p:spPr>
        <p:txBody>
          <a:bodyPr/>
          <a:lstStyle/>
          <a:p>
            <a:pPr marL="0" marR="0" lvl="0" indent="0" algn="r" defTabSz="912793" rtl="0" eaLnBrk="0" fontAlgn="auto" latinLnBrk="0" hangingPunct="0">
              <a:lnSpc>
                <a:spcPct val="100000"/>
              </a:lnSpc>
              <a:spcBef>
                <a:spcPts val="0"/>
              </a:spcBef>
              <a:spcAft>
                <a:spcPts val="0"/>
              </a:spcAft>
              <a:buClrTx/>
              <a:buSzTx/>
              <a:buFontTx/>
              <a:buNone/>
              <a:tabLst/>
              <a:defRPr/>
            </a:pPr>
            <a:fld id="{2A512235-95FA-4CE9-8C6F-E1543DDCE0CE}" type="slidenum">
              <a:rPr kumimoji="0" lang="zh-TW" altLang="en-US" sz="1600" b="0" i="0" u="none" strike="noStrike" kern="1200" cap="none" spc="0" normalizeH="0" baseline="0" noProof="0">
                <a:ln>
                  <a:noFill/>
                </a:ln>
                <a:solidFill>
                  <a:prstClr val="black">
                    <a:tint val="7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2793" rtl="0" eaLnBrk="0" fontAlgn="auto" latinLnBrk="0" hangingPunct="0">
                <a:lnSpc>
                  <a:spcPct val="100000"/>
                </a:lnSpc>
                <a:spcBef>
                  <a:spcPts val="0"/>
                </a:spcBef>
                <a:spcAft>
                  <a:spcPts val="0"/>
                </a:spcAft>
                <a:buClrTx/>
                <a:buSzTx/>
                <a:buFontTx/>
                <a:buNone/>
                <a:tabLst/>
                <a:defRPr/>
              </a:pPr>
              <a:t>11</a:t>
            </a:fld>
            <a:endParaRPr kumimoji="0" lang="zh-TW" altLang="en-US" sz="1600" b="0" i="0" u="none" strike="noStrike" kern="1200" cap="none" spc="0" normalizeH="0" baseline="0" noProof="0" dirty="0">
              <a:ln>
                <a:noFill/>
              </a:ln>
              <a:solidFill>
                <a:prstClr val="black">
                  <a:tint val="7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059342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xmlns="" id="{AF9CEE8C-1F0A-4BCD-90C7-2F27DF98FDAD}"/>
              </a:ext>
            </a:extLst>
          </p:cNvPr>
          <p:cNvGrpSpPr>
            <a:grpSpLocks/>
          </p:cNvGrpSpPr>
          <p:nvPr/>
        </p:nvGrpSpPr>
        <p:grpSpPr bwMode="auto">
          <a:xfrm>
            <a:off x="-7255" y="1210385"/>
            <a:ext cx="9768323" cy="2622738"/>
            <a:chOff x="295" y="1497"/>
            <a:chExt cx="5258" cy="1479"/>
          </a:xfrm>
        </p:grpSpPr>
        <p:sp>
          <p:nvSpPr>
            <p:cNvPr id="7" name="AutoShape 3">
              <a:extLst>
                <a:ext uri="{FF2B5EF4-FFF2-40B4-BE49-F238E27FC236}">
                  <a16:creationId xmlns:a16="http://schemas.microsoft.com/office/drawing/2014/main" xmlns="" id="{EA34D207-5D21-4AED-88AE-81DE85C07A0E}"/>
                </a:ext>
              </a:extLst>
            </p:cNvPr>
            <p:cNvSpPr>
              <a:spLocks noChangeArrowheads="1"/>
            </p:cNvSpPr>
            <p:nvPr/>
          </p:nvSpPr>
          <p:spPr bwMode="auto">
            <a:xfrm>
              <a:off x="295" y="1497"/>
              <a:ext cx="1180" cy="1122"/>
            </a:xfrm>
            <a:prstGeom prst="pentagon">
              <a:avLst/>
            </a:prstGeom>
            <a:solidFill>
              <a:schemeClr val="accent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zh-TW" altLang="en-US">
                <a:latin typeface="Arial" charset="0"/>
              </a:endParaRPr>
            </a:p>
          </p:txBody>
        </p:sp>
        <p:sp>
          <p:nvSpPr>
            <p:cNvPr id="8" name="AutoShape 4">
              <a:extLst>
                <a:ext uri="{FF2B5EF4-FFF2-40B4-BE49-F238E27FC236}">
                  <a16:creationId xmlns:a16="http://schemas.microsoft.com/office/drawing/2014/main" xmlns="" id="{6C7A4E8E-2C61-4207-9EE4-0F377E00B504}"/>
                </a:ext>
              </a:extLst>
            </p:cNvPr>
            <p:cNvSpPr>
              <a:spLocks noChangeArrowheads="1"/>
            </p:cNvSpPr>
            <p:nvPr/>
          </p:nvSpPr>
          <p:spPr bwMode="gray">
            <a:xfrm rot="-2136230">
              <a:off x="1292" y="1854"/>
              <a:ext cx="1180" cy="1122"/>
            </a:xfrm>
            <a:prstGeom prst="pentagon">
              <a:avLst/>
            </a:prstGeom>
            <a:solidFill>
              <a:srgbClr val="B1A35D"/>
            </a:solidFill>
            <a:ln w="25400" algn="ctr">
              <a:solidFill>
                <a:srgbClr val="FFFFFF"/>
              </a:solid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dirty="0">
                <a:latin typeface="Arial" charset="0"/>
              </a:endParaRPr>
            </a:p>
          </p:txBody>
        </p:sp>
        <p:sp>
          <p:nvSpPr>
            <p:cNvPr id="9" name="AutoShape 5">
              <a:extLst>
                <a:ext uri="{FF2B5EF4-FFF2-40B4-BE49-F238E27FC236}">
                  <a16:creationId xmlns:a16="http://schemas.microsoft.com/office/drawing/2014/main" xmlns="" id="{B3AE41DA-D372-4006-A079-161D143017B2}"/>
                </a:ext>
              </a:extLst>
            </p:cNvPr>
            <p:cNvSpPr>
              <a:spLocks noChangeArrowheads="1"/>
            </p:cNvSpPr>
            <p:nvPr/>
          </p:nvSpPr>
          <p:spPr bwMode="gray">
            <a:xfrm>
              <a:off x="295" y="1497"/>
              <a:ext cx="1180" cy="1122"/>
            </a:xfrm>
            <a:prstGeom prst="pentagon">
              <a:avLst/>
            </a:prstGeom>
            <a:solidFill>
              <a:srgbClr val="6399AB"/>
            </a:solidFill>
            <a:ln w="25400" algn="ctr">
              <a:solidFill>
                <a:srgbClr val="FFFFFF"/>
              </a:solid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dirty="0">
                <a:latin typeface="Arial" charset="0"/>
              </a:endParaRPr>
            </a:p>
          </p:txBody>
        </p:sp>
        <p:sp>
          <p:nvSpPr>
            <p:cNvPr id="10" name="AutoShape 6">
              <a:extLst>
                <a:ext uri="{FF2B5EF4-FFF2-40B4-BE49-F238E27FC236}">
                  <a16:creationId xmlns:a16="http://schemas.microsoft.com/office/drawing/2014/main" xmlns="" id="{9060896F-53D3-4FE0-A176-8DEAB5AB460D}"/>
                </a:ext>
              </a:extLst>
            </p:cNvPr>
            <p:cNvSpPr>
              <a:spLocks noChangeArrowheads="1"/>
            </p:cNvSpPr>
            <p:nvPr/>
          </p:nvSpPr>
          <p:spPr bwMode="gray">
            <a:xfrm rot="19463770">
              <a:off x="3331" y="1854"/>
              <a:ext cx="1180" cy="1122"/>
            </a:xfrm>
            <a:prstGeom prst="pentagon">
              <a:avLst/>
            </a:prstGeom>
            <a:solidFill>
              <a:srgbClr val="A1A646"/>
            </a:solidFill>
            <a:ln w="25400" algn="ctr">
              <a:solidFill>
                <a:srgbClr val="FFFFFF"/>
              </a:solid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sp>
          <p:nvSpPr>
            <p:cNvPr id="11" name="AutoShape 7">
              <a:extLst>
                <a:ext uri="{FF2B5EF4-FFF2-40B4-BE49-F238E27FC236}">
                  <a16:creationId xmlns:a16="http://schemas.microsoft.com/office/drawing/2014/main" xmlns="" id="{A6524D08-BBB8-414C-8C10-EF6FE7C6BBCB}"/>
                </a:ext>
              </a:extLst>
            </p:cNvPr>
            <p:cNvSpPr>
              <a:spLocks noChangeArrowheads="1"/>
            </p:cNvSpPr>
            <p:nvPr/>
          </p:nvSpPr>
          <p:spPr bwMode="gray">
            <a:xfrm>
              <a:off x="2334" y="1497"/>
              <a:ext cx="1180" cy="1122"/>
            </a:xfrm>
            <a:prstGeom prst="pentagon">
              <a:avLst/>
            </a:prstGeom>
            <a:solidFill>
              <a:srgbClr val="E0AD12"/>
            </a:solidFill>
            <a:ln w="25400" algn="ctr">
              <a:solidFill>
                <a:srgbClr val="FFFFFF"/>
              </a:solid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dirty="0">
                <a:latin typeface="Arial" charset="0"/>
              </a:endParaRPr>
            </a:p>
          </p:txBody>
        </p:sp>
        <p:sp>
          <p:nvSpPr>
            <p:cNvPr id="12" name="AutoShape 8">
              <a:extLst>
                <a:ext uri="{FF2B5EF4-FFF2-40B4-BE49-F238E27FC236}">
                  <a16:creationId xmlns:a16="http://schemas.microsoft.com/office/drawing/2014/main" xmlns="" id="{FC644D9F-E4BA-4C07-A0B0-E211C022D220}"/>
                </a:ext>
              </a:extLst>
            </p:cNvPr>
            <p:cNvSpPr>
              <a:spLocks noChangeArrowheads="1"/>
            </p:cNvSpPr>
            <p:nvPr/>
          </p:nvSpPr>
          <p:spPr bwMode="gray">
            <a:xfrm>
              <a:off x="4373" y="1497"/>
              <a:ext cx="1180" cy="1122"/>
            </a:xfrm>
            <a:prstGeom prst="pentagon">
              <a:avLst/>
            </a:prstGeom>
            <a:solidFill>
              <a:srgbClr val="D97300"/>
            </a:solidFill>
            <a:ln w="25400" algn="ctr">
              <a:solidFill>
                <a:srgbClr val="FFFFFF"/>
              </a:solidFill>
              <a:miter lim="800000"/>
              <a:headEnd/>
              <a:tailEnd/>
            </a:ln>
            <a:effectLst>
              <a:outerShdw dist="107763" dir="2700000" algn="ctr" rotWithShape="0">
                <a:schemeClr val="bg2">
                  <a:alpha val="50000"/>
                </a:schemeClr>
              </a:outerShdw>
            </a:effectLst>
          </p:spPr>
          <p:txBody>
            <a:bodyPr lIns="45720" tIns="44450" rIns="45720" bIns="44450" anchor="ctr" anchorCtr="1"/>
            <a:lstStyle/>
            <a:p>
              <a:pPr>
                <a:defRPr/>
              </a:pPr>
              <a:endParaRPr lang="zh-TW" altLang="en-US">
                <a:latin typeface="Arial" charset="0"/>
              </a:endParaRPr>
            </a:p>
          </p:txBody>
        </p:sp>
      </p:grpSp>
      <p:sp>
        <p:nvSpPr>
          <p:cNvPr id="13" name="文字方塊 12">
            <a:extLst>
              <a:ext uri="{FF2B5EF4-FFF2-40B4-BE49-F238E27FC236}">
                <a16:creationId xmlns:a16="http://schemas.microsoft.com/office/drawing/2014/main" xmlns="" id="{3B1C6864-3DA6-4FD5-9D04-EB773C75D5A1}"/>
              </a:ext>
            </a:extLst>
          </p:cNvPr>
          <p:cNvSpPr txBox="1"/>
          <p:nvPr/>
        </p:nvSpPr>
        <p:spPr>
          <a:xfrm>
            <a:off x="317741" y="1817630"/>
            <a:ext cx="1587428" cy="830997"/>
          </a:xfrm>
          <a:prstGeom prst="rect">
            <a:avLst/>
          </a:prstGeom>
          <a:noFill/>
        </p:spPr>
        <p:txBody>
          <a:bodyPr wrap="square">
            <a:spAutoFit/>
          </a:bodyPr>
          <a:lstStyle/>
          <a:p>
            <a:pPr>
              <a:defRPr/>
            </a:pPr>
            <a:r>
              <a:rPr lang="zh-TW" altLang="en-US" sz="2400" b="1" dirty="0">
                <a:solidFill>
                  <a:schemeClr val="bg1">
                    <a:lumMod val="95000"/>
                  </a:schemeClr>
                </a:solidFill>
                <a:latin typeface="思源黑体 CN" panose="020B0500000000000000" pitchFamily="34" charset="-128"/>
                <a:ea typeface="思源黑体 CN" panose="020B0500000000000000" pitchFamily="34" charset="-128"/>
              </a:rPr>
              <a:t>食農教育</a:t>
            </a:r>
            <a:endParaRPr lang="en-US" altLang="zh-TW" sz="2400" b="1" dirty="0">
              <a:solidFill>
                <a:schemeClr val="bg1">
                  <a:lumMod val="95000"/>
                </a:schemeClr>
              </a:solidFill>
              <a:latin typeface="思源黑体 CN" panose="020B0500000000000000" pitchFamily="34" charset="-128"/>
              <a:ea typeface="思源黑体 CN" panose="020B0500000000000000" pitchFamily="34" charset="-128"/>
            </a:endParaRPr>
          </a:p>
          <a:p>
            <a:pPr>
              <a:defRPr/>
            </a:pPr>
            <a:r>
              <a:rPr lang="zh-TW" altLang="en-US" sz="2400" b="1" dirty="0">
                <a:solidFill>
                  <a:schemeClr val="bg1">
                    <a:lumMod val="95000"/>
                  </a:schemeClr>
                </a:solidFill>
                <a:latin typeface="思源黑体 CN" panose="020B0500000000000000" pitchFamily="34" charset="-128"/>
                <a:ea typeface="思源黑体 CN" panose="020B0500000000000000" pitchFamily="34" charset="-128"/>
              </a:rPr>
              <a:t>計畫申請</a:t>
            </a:r>
          </a:p>
        </p:txBody>
      </p:sp>
      <p:sp>
        <p:nvSpPr>
          <p:cNvPr id="14" name="文字方塊 13">
            <a:extLst>
              <a:ext uri="{FF2B5EF4-FFF2-40B4-BE49-F238E27FC236}">
                <a16:creationId xmlns:a16="http://schemas.microsoft.com/office/drawing/2014/main" xmlns="" id="{26C986BA-8229-464B-B9CE-6E7916E117C8}"/>
              </a:ext>
            </a:extLst>
          </p:cNvPr>
          <p:cNvSpPr txBox="1"/>
          <p:nvPr/>
        </p:nvSpPr>
        <p:spPr>
          <a:xfrm>
            <a:off x="2121193" y="2273485"/>
            <a:ext cx="1745774" cy="1200329"/>
          </a:xfrm>
          <a:prstGeom prst="rect">
            <a:avLst/>
          </a:prstGeom>
          <a:noFill/>
        </p:spPr>
        <p:txBody>
          <a:bodyPr wrap="square">
            <a:spAutoFit/>
          </a:bodyPr>
          <a:lstStyle>
            <a:defPPr>
              <a:defRPr lang="zh-TW"/>
            </a:defPPr>
            <a:lvl1pPr>
              <a:defRPr sz="2400">
                <a:solidFill>
                  <a:schemeClr val="bg1">
                    <a:lumMod val="95000"/>
                  </a:schemeClr>
                </a:solidFill>
                <a:latin typeface="思源黑体 CN" panose="020B0500000000000000" pitchFamily="34" charset="-128"/>
                <a:ea typeface="思源黑体 CN" panose="020B0500000000000000" pitchFamily="34" charset="-128"/>
              </a:defRPr>
            </a:lvl1pPr>
          </a:lstStyle>
          <a:p>
            <a:pPr algn="ctr"/>
            <a:r>
              <a:rPr lang="zh-TW" altLang="en-US" b="1" dirty="0"/>
              <a:t>食農教育資訊整合</a:t>
            </a:r>
            <a:endParaRPr lang="en-US" altLang="zh-TW" b="1" dirty="0"/>
          </a:p>
          <a:p>
            <a:pPr algn="ctr"/>
            <a:r>
              <a:rPr lang="zh-TW" altLang="en-US" b="1" dirty="0"/>
              <a:t>平臺</a:t>
            </a:r>
          </a:p>
        </p:txBody>
      </p:sp>
      <p:sp>
        <p:nvSpPr>
          <p:cNvPr id="15" name="文字方塊 14">
            <a:extLst>
              <a:ext uri="{FF2B5EF4-FFF2-40B4-BE49-F238E27FC236}">
                <a16:creationId xmlns:a16="http://schemas.microsoft.com/office/drawing/2014/main" xmlns="" id="{8EA8D2CF-6FCD-4077-8A77-55326BD7A52E}"/>
              </a:ext>
            </a:extLst>
          </p:cNvPr>
          <p:cNvSpPr txBox="1"/>
          <p:nvPr/>
        </p:nvSpPr>
        <p:spPr>
          <a:xfrm>
            <a:off x="4189042" y="1817630"/>
            <a:ext cx="1745774" cy="830997"/>
          </a:xfrm>
          <a:prstGeom prst="rect">
            <a:avLst/>
          </a:prstGeom>
          <a:noFill/>
        </p:spPr>
        <p:txBody>
          <a:bodyPr wrap="square">
            <a:spAutoFit/>
          </a:bodyPr>
          <a:lstStyle>
            <a:defPPr>
              <a:defRPr lang="zh-TW"/>
            </a:defPPr>
            <a:lvl1pPr>
              <a:defRPr sz="2400">
                <a:solidFill>
                  <a:schemeClr val="bg1">
                    <a:lumMod val="95000"/>
                  </a:schemeClr>
                </a:solidFill>
                <a:latin typeface="思源黑体 CN" panose="020B0500000000000000" pitchFamily="34" charset="-128"/>
                <a:ea typeface="思源黑体 CN" panose="020B0500000000000000" pitchFamily="34" charset="-128"/>
              </a:defRPr>
            </a:lvl1pPr>
          </a:lstStyle>
          <a:p>
            <a:r>
              <a:rPr lang="zh-TW" altLang="en-US" b="1" dirty="0"/>
              <a:t>學校戶外</a:t>
            </a:r>
            <a:endParaRPr lang="en-US" altLang="zh-TW" b="1" dirty="0"/>
          </a:p>
          <a:p>
            <a:r>
              <a:rPr lang="zh-TW" altLang="en-US" b="1" dirty="0"/>
              <a:t>食農教育</a:t>
            </a:r>
          </a:p>
        </p:txBody>
      </p:sp>
      <p:sp>
        <p:nvSpPr>
          <p:cNvPr id="16" name="文字方塊 15">
            <a:extLst>
              <a:ext uri="{FF2B5EF4-FFF2-40B4-BE49-F238E27FC236}">
                <a16:creationId xmlns:a16="http://schemas.microsoft.com/office/drawing/2014/main" xmlns="" id="{125DD750-2891-4CCF-88BC-4B81AD6C319A}"/>
              </a:ext>
            </a:extLst>
          </p:cNvPr>
          <p:cNvSpPr txBox="1"/>
          <p:nvPr/>
        </p:nvSpPr>
        <p:spPr>
          <a:xfrm>
            <a:off x="5953883" y="2233703"/>
            <a:ext cx="1745774" cy="1200329"/>
          </a:xfrm>
          <a:prstGeom prst="rect">
            <a:avLst/>
          </a:prstGeom>
          <a:noFill/>
        </p:spPr>
        <p:txBody>
          <a:bodyPr wrap="square">
            <a:spAutoFit/>
          </a:bodyPr>
          <a:lstStyle>
            <a:defPPr>
              <a:defRPr lang="zh-TW"/>
            </a:defPPr>
            <a:lvl1pPr>
              <a:defRPr sz="2400">
                <a:solidFill>
                  <a:schemeClr val="bg1">
                    <a:lumMod val="95000"/>
                  </a:schemeClr>
                </a:solidFill>
                <a:latin typeface="思源黑体 CN" panose="020B0500000000000000" pitchFamily="34" charset="-128"/>
                <a:ea typeface="思源黑体 CN" panose="020B0500000000000000" pitchFamily="34" charset="-128"/>
              </a:defRPr>
            </a:lvl1pPr>
          </a:lstStyle>
          <a:p>
            <a:pPr algn="ctr"/>
            <a:r>
              <a:rPr lang="zh-TW" altLang="en-US" b="1" dirty="0"/>
              <a:t>機關優先採用國產農產品</a:t>
            </a:r>
          </a:p>
        </p:txBody>
      </p:sp>
      <p:sp>
        <p:nvSpPr>
          <p:cNvPr id="17" name="文字方塊 16">
            <a:extLst>
              <a:ext uri="{FF2B5EF4-FFF2-40B4-BE49-F238E27FC236}">
                <a16:creationId xmlns:a16="http://schemas.microsoft.com/office/drawing/2014/main" xmlns="" id="{DF98F755-23BF-4691-A571-5CCEE72CFF2B}"/>
              </a:ext>
            </a:extLst>
          </p:cNvPr>
          <p:cNvSpPr txBox="1"/>
          <p:nvPr/>
        </p:nvSpPr>
        <p:spPr>
          <a:xfrm>
            <a:off x="7757226" y="1727175"/>
            <a:ext cx="1745774" cy="1200329"/>
          </a:xfrm>
          <a:prstGeom prst="rect">
            <a:avLst/>
          </a:prstGeom>
          <a:noFill/>
        </p:spPr>
        <p:txBody>
          <a:bodyPr wrap="square">
            <a:spAutoFit/>
          </a:bodyPr>
          <a:lstStyle>
            <a:defPPr>
              <a:defRPr lang="zh-TW"/>
            </a:defPPr>
            <a:lvl1pPr>
              <a:defRPr sz="2400">
                <a:solidFill>
                  <a:schemeClr val="bg1">
                    <a:lumMod val="95000"/>
                  </a:schemeClr>
                </a:solidFill>
                <a:latin typeface="思源黑体 CN" panose="020B0500000000000000" pitchFamily="34" charset="-128"/>
                <a:ea typeface="思源黑体 CN" panose="020B0500000000000000" pitchFamily="34" charset="-128"/>
              </a:defRPr>
            </a:lvl1pPr>
          </a:lstStyle>
          <a:p>
            <a:pPr algn="ctr"/>
            <a:r>
              <a:rPr lang="zh-TW" altLang="en-US" b="1" dirty="0"/>
              <a:t>發展</a:t>
            </a:r>
            <a:endParaRPr lang="en-US" altLang="zh-TW" b="1" dirty="0"/>
          </a:p>
          <a:p>
            <a:pPr algn="ctr"/>
            <a:r>
              <a:rPr lang="zh-TW" altLang="en-US" b="1" dirty="0"/>
              <a:t>縣市特色食農教育</a:t>
            </a:r>
          </a:p>
        </p:txBody>
      </p:sp>
      <p:pic>
        <p:nvPicPr>
          <p:cNvPr id="18" name="圖片 17">
            <a:extLst>
              <a:ext uri="{FF2B5EF4-FFF2-40B4-BE49-F238E27FC236}">
                <a16:creationId xmlns:a16="http://schemas.microsoft.com/office/drawing/2014/main" xmlns="" id="{9125CC24-1E6B-442B-9356-E1D2C0D64B4A}"/>
              </a:ext>
            </a:extLst>
          </p:cNvPr>
          <p:cNvPicPr>
            <a:picLocks noChangeAspect="1"/>
          </p:cNvPicPr>
          <p:nvPr/>
        </p:nvPicPr>
        <p:blipFill>
          <a:blip r:embed="rId3"/>
          <a:stretch>
            <a:fillRect/>
          </a:stretch>
        </p:blipFill>
        <p:spPr>
          <a:xfrm>
            <a:off x="1753511" y="3155257"/>
            <a:ext cx="5277617" cy="3761480"/>
          </a:xfrm>
          <a:prstGeom prst="rect">
            <a:avLst/>
          </a:prstGeom>
        </p:spPr>
      </p:pic>
      <p:sp>
        <p:nvSpPr>
          <p:cNvPr id="19" name="Google Shape;951;p95">
            <a:extLst>
              <a:ext uri="{FF2B5EF4-FFF2-40B4-BE49-F238E27FC236}">
                <a16:creationId xmlns:a16="http://schemas.microsoft.com/office/drawing/2014/main" xmlns="" id="{2FFB510F-39E0-4B06-BD50-39F0A63332E8}"/>
              </a:ext>
            </a:extLst>
          </p:cNvPr>
          <p:cNvSpPr txBox="1"/>
          <p:nvPr/>
        </p:nvSpPr>
        <p:spPr>
          <a:xfrm>
            <a:off x="7257256" y="6184026"/>
            <a:ext cx="2019738" cy="284031"/>
          </a:xfrm>
          <a:prstGeom prst="rect">
            <a:avLst/>
          </a:prstGeom>
          <a:noFill/>
          <a:ln>
            <a:noFill/>
          </a:ln>
        </p:spPr>
        <p:txBody>
          <a:bodyPr spcFirstLastPara="1" wrap="square" lIns="84392" tIns="42185" rIns="84392" bIns="42185" anchor="t" anchorCtr="0">
            <a:spAutoFit/>
          </a:bodyPr>
          <a:lstStyle/>
          <a:p>
            <a:pPr defTabSz="844083">
              <a:buClr>
                <a:srgbClr val="000000"/>
              </a:buClr>
              <a:defRPr/>
            </a:pPr>
            <a:r>
              <a:rPr lang="en-US" altLang="zh-TW" sz="1292" kern="0" dirty="0">
                <a:solidFill>
                  <a:srgbClr val="000000"/>
                </a:solidFill>
                <a:latin typeface="微軟正黑體" panose="020B0604030504040204" pitchFamily="34" charset="-120"/>
                <a:ea typeface="微軟正黑體" panose="020B0604030504040204" pitchFamily="34" charset="-120"/>
                <a:cs typeface="Arial"/>
                <a:sym typeface="Arial"/>
              </a:rPr>
              <a:t>https://fae.coa.gov.tw/</a:t>
            </a:r>
            <a:endParaRPr sz="1292" kern="0" dirty="0">
              <a:solidFill>
                <a:srgbClr val="000000"/>
              </a:solidFill>
              <a:latin typeface="微軟正黑體" panose="020B0604030504040204" pitchFamily="34" charset="-120"/>
              <a:ea typeface="微軟正黑體" panose="020B0604030504040204" pitchFamily="34" charset="-120"/>
              <a:cs typeface="Arial"/>
              <a:sym typeface="Arial"/>
            </a:endParaRPr>
          </a:p>
        </p:txBody>
      </p:sp>
      <p:pic>
        <p:nvPicPr>
          <p:cNvPr id="20" name="Google Shape;952;p95">
            <a:extLst>
              <a:ext uri="{FF2B5EF4-FFF2-40B4-BE49-F238E27FC236}">
                <a16:creationId xmlns:a16="http://schemas.microsoft.com/office/drawing/2014/main" xmlns="" id="{778BDFB8-845F-49F8-A2CD-FD6A06C95998}"/>
              </a:ext>
            </a:extLst>
          </p:cNvPr>
          <p:cNvPicPr preferRelativeResize="0"/>
          <p:nvPr/>
        </p:nvPicPr>
        <p:blipFill rotWithShape="1">
          <a:blip r:embed="rId4">
            <a:alphaModFix/>
          </a:blip>
          <a:srcRect/>
          <a:stretch/>
        </p:blipFill>
        <p:spPr>
          <a:xfrm>
            <a:off x="7864847" y="5414510"/>
            <a:ext cx="669313" cy="669313"/>
          </a:xfrm>
          <a:prstGeom prst="rect">
            <a:avLst/>
          </a:prstGeom>
          <a:noFill/>
          <a:ln>
            <a:noFill/>
          </a:ln>
        </p:spPr>
      </p:pic>
      <p:sp>
        <p:nvSpPr>
          <p:cNvPr id="22" name="矩形 21">
            <a:extLst>
              <a:ext uri="{FF2B5EF4-FFF2-40B4-BE49-F238E27FC236}">
                <a16:creationId xmlns:a16="http://schemas.microsoft.com/office/drawing/2014/main" xmlns="" id="{172A383D-B207-4713-99E9-DF2EE4F6B713}"/>
              </a:ext>
            </a:extLst>
          </p:cNvPr>
          <p:cNvSpPr/>
          <p:nvPr/>
        </p:nvSpPr>
        <p:spPr>
          <a:xfrm>
            <a:off x="137677" y="136507"/>
            <a:ext cx="9630646" cy="720000"/>
          </a:xfrm>
          <a:prstGeom prst="rect">
            <a:avLst/>
          </a:prstGeom>
          <a:solidFill>
            <a:srgbClr val="F7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rgbClr val="2C5630"/>
                </a:solidFill>
                <a:latin typeface="Microsoft YaHei UI" panose="020B0503020204020204" pitchFamily="34" charset="-122"/>
                <a:ea typeface="Microsoft YaHei UI" panose="020B0503020204020204" pitchFamily="34" charset="-122"/>
                <a:cs typeface="Times New Roman"/>
              </a:rPr>
              <a:t>食農教育全面啟動</a:t>
            </a:r>
          </a:p>
        </p:txBody>
      </p:sp>
      <p:sp>
        <p:nvSpPr>
          <p:cNvPr id="23" name="投影片編號版面配置區 1">
            <a:extLst>
              <a:ext uri="{FF2B5EF4-FFF2-40B4-BE49-F238E27FC236}">
                <a16:creationId xmlns:a16="http://schemas.microsoft.com/office/drawing/2014/main" xmlns="" id="{E328E372-9874-4093-8911-A50DC6C06086}"/>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12</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21" name="圓角矩形 20"/>
          <p:cNvSpPr/>
          <p:nvPr/>
        </p:nvSpPr>
        <p:spPr>
          <a:xfrm>
            <a:off x="148040" y="1391305"/>
            <a:ext cx="9557488" cy="2449179"/>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0738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17"/>
          <p:cNvPicPr preferRelativeResize="0"/>
          <p:nvPr/>
        </p:nvPicPr>
        <p:blipFill rotWithShape="1">
          <a:blip r:embed="rId3">
            <a:alphaModFix/>
          </a:blip>
          <a:srcRect/>
          <a:stretch/>
        </p:blipFill>
        <p:spPr>
          <a:xfrm>
            <a:off x="5453532" y="3119782"/>
            <a:ext cx="4016843" cy="2186357"/>
          </a:xfrm>
          <a:prstGeom prst="rect">
            <a:avLst/>
          </a:prstGeom>
          <a:noFill/>
          <a:ln>
            <a:noFill/>
          </a:ln>
        </p:spPr>
      </p:pic>
      <p:sp>
        <p:nvSpPr>
          <p:cNvPr id="694" name="Google Shape;694;p17"/>
          <p:cNvSpPr/>
          <p:nvPr/>
        </p:nvSpPr>
        <p:spPr>
          <a:xfrm>
            <a:off x="289651" y="1112452"/>
            <a:ext cx="30572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1D321E"/>
                </a:solidFill>
                <a:latin typeface="Microsoft JhengHei"/>
                <a:ea typeface="Microsoft JhengHei"/>
                <a:cs typeface="Microsoft JhengHei"/>
                <a:sym typeface="Microsoft JhengHei"/>
              </a:rPr>
              <a:t>驗證費用補助方式</a:t>
            </a:r>
            <a:endParaRPr/>
          </a:p>
        </p:txBody>
      </p:sp>
      <p:sp>
        <p:nvSpPr>
          <p:cNvPr id="695" name="Google Shape;695;p17"/>
          <p:cNvSpPr/>
          <p:nvPr/>
        </p:nvSpPr>
        <p:spPr>
          <a:xfrm>
            <a:off x="3610905" y="1037427"/>
            <a:ext cx="6295095" cy="1938992"/>
          </a:xfrm>
          <a:prstGeom prst="rect">
            <a:avLst/>
          </a:prstGeom>
          <a:noFill/>
          <a:ln>
            <a:noFill/>
          </a:ln>
        </p:spPr>
        <p:txBody>
          <a:bodyPr spcFirstLastPara="1" wrap="square" lIns="91425" tIns="45700" rIns="91425" bIns="45700" anchor="t" anchorCtr="0">
            <a:spAutoFit/>
          </a:bodyPr>
          <a:lstStyle/>
          <a:p>
            <a:pPr marL="214318" marR="0" lvl="0" indent="-214318" algn="l" rtl="0">
              <a:spcBef>
                <a:spcPts val="0"/>
              </a:spcBef>
              <a:spcAft>
                <a:spcPts val="0"/>
              </a:spcAft>
              <a:buClr>
                <a:srgbClr val="000000"/>
              </a:buClr>
              <a:buSzPts val="2400"/>
              <a:buFont typeface="Arial"/>
              <a:buChar char="•"/>
            </a:pPr>
            <a:r>
              <a:rPr lang="zh-TW" sz="2400" dirty="0">
                <a:solidFill>
                  <a:srgbClr val="000000"/>
                </a:solidFill>
                <a:latin typeface="Microsoft JhengHei"/>
                <a:ea typeface="Microsoft JhengHei"/>
                <a:cs typeface="Microsoft JhengHei"/>
                <a:sym typeface="Microsoft JhengHei"/>
              </a:rPr>
              <a:t>補助對象：養殖個人戶、集團戶及加工廠</a:t>
            </a:r>
            <a:endParaRPr sz="2400" dirty="0">
              <a:solidFill>
                <a:srgbClr val="000000"/>
              </a:solidFill>
              <a:latin typeface="Microsoft JhengHei"/>
              <a:ea typeface="Microsoft JhengHei"/>
              <a:cs typeface="Microsoft JhengHei"/>
              <a:sym typeface="Microsoft JhengHei"/>
            </a:endParaRPr>
          </a:p>
          <a:p>
            <a:pPr marL="750751" marR="0" lvl="1" indent="-214317" algn="l" rtl="0">
              <a:spcBef>
                <a:spcPts val="0"/>
              </a:spcBef>
              <a:spcAft>
                <a:spcPts val="0"/>
              </a:spcAft>
              <a:buClr>
                <a:srgbClr val="343434"/>
              </a:buClr>
              <a:buSzPts val="2000"/>
              <a:buFont typeface="Arial"/>
              <a:buChar char="•"/>
            </a:pPr>
            <a:r>
              <a:rPr lang="zh-TW" sz="2000" b="0" i="0" u="none" strike="noStrike" cap="none" dirty="0">
                <a:solidFill>
                  <a:srgbClr val="343434"/>
                </a:solidFill>
                <a:latin typeface="Arial"/>
                <a:ea typeface="Arial"/>
                <a:cs typeface="Arial"/>
                <a:sym typeface="Arial"/>
              </a:rPr>
              <a:t>生產端個別驗證710戶、生產端集團驗證5戶及加工端個別驗證13戶</a:t>
            </a:r>
            <a:endParaRPr sz="3600" b="0" i="0" u="none" strike="noStrike" cap="none" dirty="0">
              <a:solidFill>
                <a:srgbClr val="000000"/>
              </a:solidFill>
              <a:latin typeface="Microsoft JhengHei"/>
              <a:ea typeface="Microsoft JhengHei"/>
              <a:cs typeface="Microsoft JhengHei"/>
              <a:sym typeface="Microsoft JhengHei"/>
            </a:endParaRPr>
          </a:p>
          <a:p>
            <a:pPr marL="750751" marR="0" lvl="1" indent="-214317" algn="l" rtl="0">
              <a:spcBef>
                <a:spcPts val="0"/>
              </a:spcBef>
              <a:spcAft>
                <a:spcPts val="0"/>
              </a:spcAft>
              <a:buClr>
                <a:srgbClr val="000000"/>
              </a:buClr>
              <a:buSzPts val="2400"/>
              <a:buFont typeface="Arial"/>
              <a:buChar char="•"/>
            </a:pPr>
            <a:r>
              <a:rPr lang="zh-TW" sz="2400" b="0" i="0" u="none" strike="noStrike" cap="none" dirty="0">
                <a:solidFill>
                  <a:srgbClr val="000000"/>
                </a:solidFill>
                <a:latin typeface="Microsoft JhengHei"/>
                <a:ea typeface="Microsoft JhengHei"/>
                <a:cs typeface="Microsoft JhengHei"/>
                <a:sym typeface="Microsoft JhengHei"/>
              </a:rPr>
              <a:t>初次或展延查驗補助上限</a:t>
            </a:r>
            <a:r>
              <a:rPr lang="zh-TW" sz="2800" b="1" i="0" u="sng" strike="noStrike" cap="none" dirty="0">
                <a:solidFill>
                  <a:srgbClr val="FF0000"/>
                </a:solidFill>
                <a:latin typeface="Microsoft JhengHei"/>
                <a:ea typeface="Microsoft JhengHei"/>
                <a:cs typeface="Microsoft JhengHei"/>
                <a:sym typeface="Microsoft JhengHei"/>
              </a:rPr>
              <a:t>5萬元</a:t>
            </a:r>
            <a:endParaRPr sz="3200" b="1" i="0" u="sng" strike="noStrike" cap="none" dirty="0">
              <a:solidFill>
                <a:srgbClr val="FF0000"/>
              </a:solidFill>
              <a:latin typeface="Microsoft JhengHei"/>
              <a:ea typeface="Microsoft JhengHei"/>
              <a:cs typeface="Microsoft JhengHei"/>
              <a:sym typeface="Microsoft JhengHei"/>
            </a:endParaRPr>
          </a:p>
          <a:p>
            <a:pPr marL="750751" marR="0" lvl="1" indent="-214317" algn="l" rtl="0">
              <a:spcBef>
                <a:spcPts val="0"/>
              </a:spcBef>
              <a:spcAft>
                <a:spcPts val="0"/>
              </a:spcAft>
              <a:buClr>
                <a:srgbClr val="000000"/>
              </a:buClr>
              <a:buSzPts val="2400"/>
              <a:buFont typeface="Arial"/>
              <a:buChar char="•"/>
            </a:pPr>
            <a:r>
              <a:rPr lang="zh-TW" sz="2400" b="0" i="0" u="none" strike="noStrike" cap="none" dirty="0">
                <a:solidFill>
                  <a:srgbClr val="000000"/>
                </a:solidFill>
                <a:latin typeface="Microsoft JhengHei"/>
                <a:ea typeface="Microsoft JhengHei"/>
                <a:cs typeface="Microsoft JhengHei"/>
                <a:sym typeface="Microsoft JhengHei"/>
              </a:rPr>
              <a:t>追蹤查驗補助上限</a:t>
            </a:r>
            <a:r>
              <a:rPr lang="zh-TW" sz="2800" b="1" i="0" u="sng" strike="noStrike" cap="none" dirty="0">
                <a:solidFill>
                  <a:srgbClr val="FF0000"/>
                </a:solidFill>
                <a:latin typeface="Microsoft JhengHei"/>
                <a:ea typeface="Microsoft JhengHei"/>
                <a:cs typeface="Microsoft JhengHei"/>
                <a:sym typeface="Microsoft JhengHei"/>
              </a:rPr>
              <a:t>1萬7,000元</a:t>
            </a:r>
            <a:endParaRPr sz="2400" b="0" i="0" u="sng" strike="noStrike" cap="none" dirty="0">
              <a:solidFill>
                <a:srgbClr val="000000"/>
              </a:solidFill>
              <a:latin typeface="Microsoft JhengHei"/>
              <a:ea typeface="Microsoft JhengHei"/>
              <a:cs typeface="Microsoft JhengHei"/>
              <a:sym typeface="Microsoft JhengHei"/>
            </a:endParaRPr>
          </a:p>
        </p:txBody>
      </p:sp>
      <p:sp>
        <p:nvSpPr>
          <p:cNvPr id="696" name="Google Shape;696;p17"/>
          <p:cNvSpPr/>
          <p:nvPr/>
        </p:nvSpPr>
        <p:spPr>
          <a:xfrm>
            <a:off x="502146" y="3115759"/>
            <a:ext cx="4903024" cy="5847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600"/>
              <a:buFont typeface="Noto Sans Symbols"/>
              <a:buChar char="⮚"/>
            </a:pPr>
            <a:r>
              <a:rPr lang="zh-TW" sz="1600">
                <a:solidFill>
                  <a:srgbClr val="000000"/>
                </a:solidFill>
                <a:latin typeface="Microsoft JhengHei"/>
                <a:ea typeface="Microsoft JhengHei"/>
                <a:cs typeface="Microsoft JhengHei"/>
                <a:sym typeface="Microsoft JhengHei"/>
              </a:rPr>
              <a:t>漁民(業)團體申請作為輔導</a:t>
            </a:r>
            <a:r>
              <a:rPr lang="zh-TW" sz="1600" b="1">
                <a:solidFill>
                  <a:srgbClr val="0000CC"/>
                </a:solidFill>
                <a:latin typeface="Microsoft JhengHei"/>
                <a:ea typeface="Microsoft JhengHei"/>
                <a:cs typeface="Microsoft JhengHei"/>
                <a:sym typeface="Microsoft JhengHei"/>
              </a:rPr>
              <a:t>團體</a:t>
            </a:r>
            <a:r>
              <a:rPr lang="zh-TW" sz="1600" b="1">
                <a:solidFill>
                  <a:srgbClr val="000000"/>
                </a:solidFill>
                <a:latin typeface="Microsoft JhengHei"/>
                <a:ea typeface="Microsoft JhengHei"/>
                <a:cs typeface="Microsoft JhengHei"/>
                <a:sym typeface="Microsoft JhengHei"/>
              </a:rPr>
              <a:t>，</a:t>
            </a:r>
            <a:r>
              <a:rPr lang="zh-TW" sz="1600">
                <a:solidFill>
                  <a:srgbClr val="000000"/>
                </a:solidFill>
                <a:latin typeface="Microsoft JhengHei"/>
                <a:ea typeface="Microsoft JhengHei"/>
                <a:cs typeface="Microsoft JhengHei"/>
                <a:sym typeface="Microsoft JhengHei"/>
              </a:rPr>
              <a:t>以每處補助經費</a:t>
            </a:r>
            <a:r>
              <a:rPr lang="zh-TW" sz="1600" b="1">
                <a:solidFill>
                  <a:srgbClr val="FF0000"/>
                </a:solidFill>
                <a:latin typeface="Microsoft JhengHei"/>
                <a:ea typeface="Microsoft JhengHei"/>
                <a:cs typeface="Microsoft JhengHei"/>
                <a:sym typeface="Microsoft JhengHei"/>
              </a:rPr>
              <a:t>30萬元</a:t>
            </a:r>
            <a:r>
              <a:rPr lang="zh-TW" sz="1600">
                <a:solidFill>
                  <a:srgbClr val="000000"/>
                </a:solidFill>
                <a:latin typeface="Microsoft JhengHei"/>
                <a:ea typeface="Microsoft JhengHei"/>
                <a:cs typeface="Microsoft JhengHei"/>
                <a:sym typeface="Microsoft JhengHei"/>
              </a:rPr>
              <a:t>為原則，屆時將依輔導規模按比例調整</a:t>
            </a:r>
            <a:endParaRPr/>
          </a:p>
        </p:txBody>
      </p:sp>
      <p:grpSp>
        <p:nvGrpSpPr>
          <p:cNvPr id="697" name="Google Shape;697;p17"/>
          <p:cNvGrpSpPr/>
          <p:nvPr/>
        </p:nvGrpSpPr>
        <p:grpSpPr>
          <a:xfrm>
            <a:off x="488046" y="4649305"/>
            <a:ext cx="5068957" cy="1709037"/>
            <a:chOff x="722446" y="3744334"/>
            <a:chExt cx="6036163" cy="1596503"/>
          </a:xfrm>
        </p:grpSpPr>
        <p:sp>
          <p:nvSpPr>
            <p:cNvPr id="698" name="Google Shape;698;p17"/>
            <p:cNvSpPr/>
            <p:nvPr/>
          </p:nvSpPr>
          <p:spPr>
            <a:xfrm>
              <a:off x="722446" y="4305269"/>
              <a:ext cx="1323438" cy="4887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a:solidFill>
                    <a:srgbClr val="1D321E"/>
                  </a:solidFill>
                  <a:latin typeface="Microsoft JhengHei"/>
                  <a:ea typeface="Microsoft JhengHei"/>
                  <a:cs typeface="Microsoft JhengHei"/>
                  <a:sym typeface="Microsoft JhengHei"/>
                </a:rPr>
                <a:t>1月6日</a:t>
              </a:r>
              <a:endParaRPr sz="1400" b="1">
                <a:solidFill>
                  <a:srgbClr val="1D321E"/>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400" b="1">
                  <a:solidFill>
                    <a:srgbClr val="1D321E"/>
                  </a:solidFill>
                  <a:latin typeface="Microsoft JhengHei"/>
                  <a:ea typeface="Microsoft JhengHei"/>
                  <a:cs typeface="Microsoft JhengHei"/>
                  <a:sym typeface="Microsoft JhengHei"/>
                </a:rPr>
                <a:t>公告名額</a:t>
              </a:r>
              <a:endParaRPr/>
            </a:p>
          </p:txBody>
        </p:sp>
        <p:sp>
          <p:nvSpPr>
            <p:cNvPr id="699" name="Google Shape;699;p17"/>
            <p:cNvSpPr/>
            <p:nvPr/>
          </p:nvSpPr>
          <p:spPr>
            <a:xfrm>
              <a:off x="2159596" y="4218778"/>
              <a:ext cx="1478821" cy="6900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a:solidFill>
                    <a:srgbClr val="1D321E"/>
                  </a:solidFill>
                  <a:latin typeface="Microsoft JhengHei"/>
                  <a:ea typeface="Microsoft JhengHei"/>
                  <a:cs typeface="Microsoft JhengHei"/>
                  <a:sym typeface="Microsoft JhengHei"/>
                </a:rPr>
                <a:t>2月10日前送申請資料至各地方政府</a:t>
              </a:r>
              <a:endParaRPr/>
            </a:p>
          </p:txBody>
        </p:sp>
        <p:sp>
          <p:nvSpPr>
            <p:cNvPr id="700" name="Google Shape;700;p17"/>
            <p:cNvSpPr/>
            <p:nvPr/>
          </p:nvSpPr>
          <p:spPr>
            <a:xfrm>
              <a:off x="739237" y="3744334"/>
              <a:ext cx="6019372" cy="1596503"/>
            </a:xfrm>
            <a:custGeom>
              <a:avLst/>
              <a:gdLst/>
              <a:ahLst/>
              <a:cxnLst/>
              <a:rect l="l" t="t" r="r" b="b"/>
              <a:pathLst>
                <a:path w="6019372" h="1596503" extrusionOk="0">
                  <a:moveTo>
                    <a:pt x="1006070" y="0"/>
                  </a:moveTo>
                  <a:lnTo>
                    <a:pt x="1458705" y="606139"/>
                  </a:lnTo>
                  <a:lnTo>
                    <a:pt x="1458705" y="496822"/>
                  </a:lnTo>
                  <a:cubicBezTo>
                    <a:pt x="1458705" y="413582"/>
                    <a:pt x="1532434" y="346103"/>
                    <a:pt x="1623383" y="346103"/>
                  </a:cubicBezTo>
                  <a:lnTo>
                    <a:pt x="2464775" y="346103"/>
                  </a:lnTo>
                  <a:lnTo>
                    <a:pt x="2464775" y="0"/>
                  </a:lnTo>
                  <a:lnTo>
                    <a:pt x="2958501" y="661166"/>
                  </a:lnTo>
                  <a:lnTo>
                    <a:pt x="2958501" y="496822"/>
                  </a:lnTo>
                  <a:cubicBezTo>
                    <a:pt x="2958501" y="413582"/>
                    <a:pt x="3032230" y="346103"/>
                    <a:pt x="3123179" y="346103"/>
                  </a:cubicBezTo>
                  <a:lnTo>
                    <a:pt x="3964571" y="346103"/>
                  </a:lnTo>
                  <a:lnTo>
                    <a:pt x="3964571" y="0"/>
                  </a:lnTo>
                  <a:lnTo>
                    <a:pt x="4417206" y="606139"/>
                  </a:lnTo>
                  <a:lnTo>
                    <a:pt x="4417206" y="496822"/>
                  </a:lnTo>
                  <a:cubicBezTo>
                    <a:pt x="4417206" y="413582"/>
                    <a:pt x="4490935" y="346103"/>
                    <a:pt x="4581884" y="346103"/>
                  </a:cubicBezTo>
                  <a:lnTo>
                    <a:pt x="5423276" y="346103"/>
                  </a:lnTo>
                  <a:lnTo>
                    <a:pt x="5423276" y="0"/>
                  </a:lnTo>
                  <a:lnTo>
                    <a:pt x="6019372" y="798253"/>
                  </a:lnTo>
                  <a:lnTo>
                    <a:pt x="5423276" y="1596503"/>
                  </a:lnTo>
                  <a:lnTo>
                    <a:pt x="5423276" y="1250401"/>
                  </a:lnTo>
                  <a:lnTo>
                    <a:pt x="4581884" y="1250401"/>
                  </a:lnTo>
                  <a:cubicBezTo>
                    <a:pt x="4490935" y="1250401"/>
                    <a:pt x="4417206" y="1182922"/>
                    <a:pt x="4417206" y="1099681"/>
                  </a:cubicBezTo>
                  <a:lnTo>
                    <a:pt x="4417206" y="990366"/>
                  </a:lnTo>
                  <a:lnTo>
                    <a:pt x="3964571" y="1596503"/>
                  </a:lnTo>
                  <a:lnTo>
                    <a:pt x="3964571" y="1250401"/>
                  </a:lnTo>
                  <a:lnTo>
                    <a:pt x="3123179" y="1250401"/>
                  </a:lnTo>
                  <a:cubicBezTo>
                    <a:pt x="3032230" y="1250401"/>
                    <a:pt x="2958501" y="1182922"/>
                    <a:pt x="2958501" y="1099681"/>
                  </a:cubicBezTo>
                  <a:lnTo>
                    <a:pt x="2958501" y="935340"/>
                  </a:lnTo>
                  <a:lnTo>
                    <a:pt x="2464775" y="1596503"/>
                  </a:lnTo>
                  <a:lnTo>
                    <a:pt x="2464775" y="1250401"/>
                  </a:lnTo>
                  <a:lnTo>
                    <a:pt x="1623383" y="1250401"/>
                  </a:lnTo>
                  <a:cubicBezTo>
                    <a:pt x="1532434" y="1250401"/>
                    <a:pt x="1458705" y="1182922"/>
                    <a:pt x="1458705" y="1099681"/>
                  </a:cubicBezTo>
                  <a:lnTo>
                    <a:pt x="1458705" y="990366"/>
                  </a:lnTo>
                  <a:lnTo>
                    <a:pt x="1006070" y="1596503"/>
                  </a:lnTo>
                  <a:lnTo>
                    <a:pt x="1006070" y="1250401"/>
                  </a:lnTo>
                  <a:lnTo>
                    <a:pt x="164678" y="1250401"/>
                  </a:lnTo>
                  <a:cubicBezTo>
                    <a:pt x="73729" y="1250401"/>
                    <a:pt x="0" y="1182922"/>
                    <a:pt x="0" y="1099681"/>
                  </a:cubicBezTo>
                  <a:lnTo>
                    <a:pt x="0" y="496822"/>
                  </a:lnTo>
                  <a:cubicBezTo>
                    <a:pt x="0" y="413582"/>
                    <a:pt x="73729" y="346103"/>
                    <a:pt x="164678" y="346103"/>
                  </a:cubicBezTo>
                  <a:lnTo>
                    <a:pt x="1006070" y="346103"/>
                  </a:lnTo>
                  <a:close/>
                </a:path>
              </a:pathLst>
            </a:custGeom>
            <a:noFill/>
            <a:ln w="38100" cap="flat" cmpd="sng">
              <a:solidFill>
                <a:srgbClr val="3D69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Twentieth Century"/>
                <a:ea typeface="Twentieth Century"/>
                <a:cs typeface="Twentieth Century"/>
                <a:sym typeface="Twentieth Century"/>
              </a:endParaRPr>
            </a:p>
          </p:txBody>
        </p:sp>
        <p:sp>
          <p:nvSpPr>
            <p:cNvPr id="701" name="Google Shape;701;p17"/>
            <p:cNvSpPr/>
            <p:nvPr/>
          </p:nvSpPr>
          <p:spPr>
            <a:xfrm>
              <a:off x="3809913" y="4357918"/>
              <a:ext cx="1075077" cy="2875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a:solidFill>
                    <a:srgbClr val="1D321E"/>
                  </a:solidFill>
                  <a:latin typeface="Microsoft JhengHei"/>
                  <a:ea typeface="Microsoft JhengHei"/>
                  <a:cs typeface="Microsoft JhengHei"/>
                  <a:sym typeface="Microsoft JhengHei"/>
                </a:rPr>
                <a:t>辦理評選</a:t>
              </a:r>
              <a:endParaRPr/>
            </a:p>
          </p:txBody>
        </p:sp>
        <p:sp>
          <p:nvSpPr>
            <p:cNvPr id="702" name="Google Shape;702;p17"/>
            <p:cNvSpPr/>
            <p:nvPr/>
          </p:nvSpPr>
          <p:spPr>
            <a:xfrm>
              <a:off x="5245752" y="4286846"/>
              <a:ext cx="1107383" cy="4887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a:solidFill>
                    <a:srgbClr val="1D321E"/>
                  </a:solidFill>
                  <a:latin typeface="Microsoft JhengHei"/>
                  <a:ea typeface="Microsoft JhengHei"/>
                  <a:cs typeface="Microsoft JhengHei"/>
                  <a:sym typeface="Microsoft JhengHei"/>
                </a:rPr>
                <a:t>公告</a:t>
              </a:r>
              <a:endParaRPr sz="1400" b="1">
                <a:solidFill>
                  <a:srgbClr val="1D321E"/>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400" b="1">
                  <a:solidFill>
                    <a:srgbClr val="1D321E"/>
                  </a:solidFill>
                  <a:latin typeface="Microsoft JhengHei"/>
                  <a:ea typeface="Microsoft JhengHei"/>
                  <a:cs typeface="Microsoft JhengHei"/>
                  <a:sym typeface="Microsoft JhengHei"/>
                </a:rPr>
                <a:t>補助名單</a:t>
              </a:r>
              <a:endParaRPr/>
            </a:p>
          </p:txBody>
        </p:sp>
      </p:grpSp>
      <p:pic>
        <p:nvPicPr>
          <p:cNvPr id="703" name="Google Shape;703;p17"/>
          <p:cNvPicPr preferRelativeResize="0"/>
          <p:nvPr/>
        </p:nvPicPr>
        <p:blipFill rotWithShape="1">
          <a:blip r:embed="rId4">
            <a:alphaModFix/>
          </a:blip>
          <a:srcRect/>
          <a:stretch/>
        </p:blipFill>
        <p:spPr>
          <a:xfrm>
            <a:off x="1646553" y="5688041"/>
            <a:ext cx="984629" cy="1156088"/>
          </a:xfrm>
          <a:prstGeom prst="rect">
            <a:avLst/>
          </a:prstGeom>
          <a:noFill/>
          <a:ln>
            <a:noFill/>
          </a:ln>
        </p:spPr>
      </p:pic>
      <p:pic>
        <p:nvPicPr>
          <p:cNvPr id="704" name="Google Shape;704;p17"/>
          <p:cNvPicPr preferRelativeResize="0"/>
          <p:nvPr/>
        </p:nvPicPr>
        <p:blipFill rotWithShape="1">
          <a:blip r:embed="rId5">
            <a:alphaModFix/>
          </a:blip>
          <a:srcRect/>
          <a:stretch/>
        </p:blipFill>
        <p:spPr>
          <a:xfrm rot="-799291">
            <a:off x="135945" y="4162826"/>
            <a:ext cx="1185631" cy="1022405"/>
          </a:xfrm>
          <a:prstGeom prst="rect">
            <a:avLst/>
          </a:prstGeom>
          <a:noFill/>
          <a:ln>
            <a:noFill/>
          </a:ln>
        </p:spPr>
      </p:pic>
      <p:pic>
        <p:nvPicPr>
          <p:cNvPr id="705" name="Google Shape;705;p17"/>
          <p:cNvPicPr preferRelativeResize="0"/>
          <p:nvPr/>
        </p:nvPicPr>
        <p:blipFill rotWithShape="1">
          <a:blip r:embed="rId6">
            <a:alphaModFix/>
          </a:blip>
          <a:srcRect/>
          <a:stretch/>
        </p:blipFill>
        <p:spPr>
          <a:xfrm flipH="1">
            <a:off x="6776805" y="4233934"/>
            <a:ext cx="2641149" cy="2526887"/>
          </a:xfrm>
          <a:prstGeom prst="rect">
            <a:avLst/>
          </a:prstGeom>
          <a:noFill/>
          <a:ln>
            <a:noFill/>
          </a:ln>
        </p:spPr>
      </p:pic>
      <p:sp>
        <p:nvSpPr>
          <p:cNvPr id="706" name="Google Shape;706;p17"/>
          <p:cNvSpPr/>
          <p:nvPr/>
        </p:nvSpPr>
        <p:spPr>
          <a:xfrm>
            <a:off x="137677" y="136507"/>
            <a:ext cx="9630646" cy="720000"/>
          </a:xfrm>
          <a:prstGeom prst="rect">
            <a:avLst/>
          </a:prstGeom>
          <a:solidFill>
            <a:srgbClr val="F7FBF7"/>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dirty="0" smtClean="0">
                <a:solidFill>
                  <a:srgbClr val="2C5630"/>
                </a:solidFill>
                <a:latin typeface="Microsoft YaHei UI" panose="020B0503020204020204" pitchFamily="34" charset="-122"/>
                <a:ea typeface="Microsoft YaHei UI" panose="020B0503020204020204" pitchFamily="34" charset="-122"/>
                <a:cs typeface="Arial"/>
                <a:sym typeface="Arial"/>
              </a:rPr>
              <a:t>產</a:t>
            </a:r>
            <a:r>
              <a:rPr lang="zh-TW" sz="3200" b="1" dirty="0">
                <a:solidFill>
                  <a:srgbClr val="2C5630"/>
                </a:solidFill>
                <a:latin typeface="Microsoft YaHei UI" panose="020B0503020204020204" pitchFamily="34" charset="-122"/>
                <a:ea typeface="Microsoft YaHei UI" panose="020B0503020204020204" pitchFamily="34" charset="-122"/>
                <a:cs typeface="Arial"/>
                <a:sym typeface="Arial"/>
              </a:rPr>
              <a:t>銷履歷養殖水產品驗證相關補助</a:t>
            </a:r>
            <a:endParaRPr dirty="0">
              <a:latin typeface="Microsoft YaHei UI" panose="020B0503020204020204" pitchFamily="34" charset="-122"/>
              <a:ea typeface="Microsoft YaHei UI" panose="020B0503020204020204" pitchFamily="34" charset="-122"/>
            </a:endParaRPr>
          </a:p>
        </p:txBody>
      </p:sp>
      <p:sp>
        <p:nvSpPr>
          <p:cNvPr id="707" name="Google Shape;707;p17"/>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13</a:t>
            </a:fld>
            <a:endParaRPr sz="1600">
              <a:solidFill>
                <a:srgbClr val="888888"/>
              </a:solidFill>
              <a:latin typeface="Microsoft JhengHei"/>
              <a:ea typeface="Microsoft JhengHei"/>
              <a:cs typeface="Microsoft JhengHei"/>
              <a:sym typeface="Microsoft JhengHei"/>
            </a:endParaRPr>
          </a:p>
        </p:txBody>
      </p:sp>
      <p:sp>
        <p:nvSpPr>
          <p:cNvPr id="17" name="橢圓 16"/>
          <p:cNvSpPr/>
          <p:nvPr/>
        </p:nvSpPr>
        <p:spPr>
          <a:xfrm>
            <a:off x="344488" y="1052736"/>
            <a:ext cx="3002410" cy="599612"/>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3983604" y="2059052"/>
            <a:ext cx="5073852" cy="977083"/>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704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8"/>
          <p:cNvSpPr/>
          <p:nvPr/>
        </p:nvSpPr>
        <p:spPr>
          <a:xfrm>
            <a:off x="261826" y="1095045"/>
            <a:ext cx="341632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dirty="0">
                <a:solidFill>
                  <a:srgbClr val="1D321E"/>
                </a:solidFill>
                <a:latin typeface="Microsoft JhengHei"/>
                <a:ea typeface="Microsoft JhengHei"/>
                <a:cs typeface="Microsoft JhengHei"/>
                <a:sym typeface="Microsoft JhengHei"/>
              </a:rPr>
              <a:t>養殖水產品環境獎勵</a:t>
            </a:r>
            <a:endParaRPr dirty="0"/>
          </a:p>
        </p:txBody>
      </p:sp>
      <p:sp>
        <p:nvSpPr>
          <p:cNvPr id="713" name="Google Shape;713;p18"/>
          <p:cNvSpPr/>
          <p:nvPr/>
        </p:nvSpPr>
        <p:spPr>
          <a:xfrm>
            <a:off x="261826" y="1745707"/>
            <a:ext cx="6341677" cy="707886"/>
          </a:xfrm>
          <a:prstGeom prst="rect">
            <a:avLst/>
          </a:prstGeom>
          <a:noFill/>
          <a:ln>
            <a:noFill/>
          </a:ln>
        </p:spPr>
        <p:txBody>
          <a:bodyPr spcFirstLastPara="1" wrap="square" lIns="91425" tIns="45700" rIns="91425" bIns="45700" anchor="t" anchorCtr="0">
            <a:spAutoFit/>
          </a:bodyPr>
          <a:lstStyle/>
          <a:p>
            <a:pPr marL="214318" marR="0" lvl="0" indent="-214318" algn="l" rtl="0">
              <a:spcBef>
                <a:spcPts val="0"/>
              </a:spcBef>
              <a:spcAft>
                <a:spcPts val="0"/>
              </a:spcAft>
              <a:buClr>
                <a:srgbClr val="000000"/>
              </a:buClr>
              <a:buSzPts val="2000"/>
              <a:buFont typeface="Arial"/>
              <a:buChar char="•"/>
            </a:pPr>
            <a:r>
              <a:rPr lang="zh-TW" sz="2000">
                <a:solidFill>
                  <a:srgbClr val="000000"/>
                </a:solidFill>
                <a:latin typeface="Microsoft JhengHei"/>
                <a:ea typeface="Microsoft JhengHei"/>
                <a:cs typeface="Microsoft JhengHei"/>
                <a:sym typeface="Microsoft JhengHei"/>
              </a:rPr>
              <a:t>為擴大推動產銷履歷制度，鼓勵取得產銷履歷驗證，以提升水產品安全及維護漁業生產環境</a:t>
            </a:r>
            <a:endParaRPr/>
          </a:p>
        </p:txBody>
      </p:sp>
      <p:sp>
        <p:nvSpPr>
          <p:cNvPr id="714" name="Google Shape;714;p18"/>
          <p:cNvSpPr/>
          <p:nvPr/>
        </p:nvSpPr>
        <p:spPr>
          <a:xfrm>
            <a:off x="1139182" y="2777195"/>
            <a:ext cx="2534320" cy="1328157"/>
          </a:xfrm>
          <a:prstGeom prst="roundRect">
            <a:avLst>
              <a:gd name="adj" fmla="val 16667"/>
            </a:avLst>
          </a:prstGeom>
          <a:solidFill>
            <a:srgbClr val="F2F2F2"/>
          </a:solidFill>
          <a:ln w="381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每年每公頃</a:t>
            </a:r>
            <a:endParaRPr sz="2000" b="1">
              <a:solidFill>
                <a:srgbClr val="00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補助</a:t>
            </a:r>
            <a:r>
              <a:rPr lang="zh-TW" sz="2800" b="1">
                <a:solidFill>
                  <a:srgbClr val="FF0000"/>
                </a:solidFill>
                <a:latin typeface="Microsoft JhengHei"/>
                <a:ea typeface="Microsoft JhengHei"/>
                <a:cs typeface="Microsoft JhengHei"/>
                <a:sym typeface="Microsoft JhengHei"/>
              </a:rPr>
              <a:t>1.5萬元</a:t>
            </a:r>
            <a:endParaRPr sz="2000" b="1">
              <a:solidFill>
                <a:srgbClr val="FF0000"/>
              </a:solidFill>
              <a:latin typeface="Microsoft JhengHei"/>
              <a:ea typeface="Microsoft JhengHei"/>
              <a:cs typeface="Microsoft JhengHei"/>
              <a:sym typeface="Microsoft JhengHei"/>
            </a:endParaRPr>
          </a:p>
        </p:txBody>
      </p:sp>
      <p:sp>
        <p:nvSpPr>
          <p:cNvPr id="715" name="Google Shape;715;p18"/>
          <p:cNvSpPr/>
          <p:nvPr/>
        </p:nvSpPr>
        <p:spPr>
          <a:xfrm>
            <a:off x="3871343" y="2827700"/>
            <a:ext cx="2534320" cy="1277652"/>
          </a:xfrm>
          <a:prstGeom prst="roundRect">
            <a:avLst>
              <a:gd name="adj" fmla="val 16667"/>
            </a:avLst>
          </a:prstGeom>
          <a:solidFill>
            <a:srgbClr val="F2F2F2"/>
          </a:solidFill>
          <a:ln w="381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申請期間</a:t>
            </a:r>
            <a:r>
              <a:rPr lang="zh-TW" sz="2000" b="1">
                <a:solidFill>
                  <a:srgbClr val="FF0000"/>
                </a:solidFill>
                <a:latin typeface="Microsoft JhengHei"/>
                <a:ea typeface="Microsoft JhengHei"/>
                <a:cs typeface="Microsoft JhengHei"/>
                <a:sym typeface="Microsoft JhengHei"/>
              </a:rPr>
              <a:t>每年</a:t>
            </a:r>
            <a:endParaRPr sz="20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7/1~7/31</a:t>
            </a:r>
            <a:endParaRPr sz="2800" b="1">
              <a:solidFill>
                <a:srgbClr val="FF0000"/>
              </a:solidFill>
              <a:latin typeface="Microsoft JhengHei"/>
              <a:ea typeface="Microsoft JhengHei"/>
              <a:cs typeface="Microsoft JhengHei"/>
              <a:sym typeface="Microsoft JhengHei"/>
            </a:endParaRPr>
          </a:p>
        </p:txBody>
      </p:sp>
      <p:sp>
        <p:nvSpPr>
          <p:cNvPr id="716" name="Google Shape;716;p18"/>
          <p:cNvSpPr/>
          <p:nvPr/>
        </p:nvSpPr>
        <p:spPr>
          <a:xfrm>
            <a:off x="6603504" y="2827700"/>
            <a:ext cx="2534320" cy="1277652"/>
          </a:xfrm>
          <a:prstGeom prst="roundRect">
            <a:avLst>
              <a:gd name="adj" fmla="val 16667"/>
            </a:avLst>
          </a:prstGeom>
          <a:solidFill>
            <a:srgbClr val="F2F2F2"/>
          </a:solidFill>
          <a:ln w="381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受理單位：核發其產銷履歷驗證證書之</a:t>
            </a:r>
            <a:r>
              <a:rPr lang="zh-TW" sz="2800" b="1">
                <a:solidFill>
                  <a:srgbClr val="FF0000"/>
                </a:solidFill>
                <a:latin typeface="Microsoft JhengHei"/>
                <a:ea typeface="Microsoft JhengHei"/>
                <a:cs typeface="Microsoft JhengHei"/>
                <a:sym typeface="Microsoft JhengHei"/>
              </a:rPr>
              <a:t>驗證機構</a:t>
            </a:r>
            <a:endParaRPr/>
          </a:p>
        </p:txBody>
      </p:sp>
      <p:sp>
        <p:nvSpPr>
          <p:cNvPr id="717" name="Google Shape;717;p18"/>
          <p:cNvSpPr/>
          <p:nvPr/>
        </p:nvSpPr>
        <p:spPr>
          <a:xfrm>
            <a:off x="600868" y="4428954"/>
            <a:ext cx="773895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1D321E"/>
                </a:solidFill>
                <a:latin typeface="Microsoft JhengHei"/>
                <a:ea typeface="Microsoft JhengHei"/>
                <a:cs typeface="Microsoft JhengHei"/>
                <a:sym typeface="Microsoft JhengHei"/>
              </a:rPr>
              <a:t>法令及公告訊息可上漁業署網站查詢或點選下列網址：</a:t>
            </a:r>
            <a:endParaRPr sz="1600" b="1">
              <a:solidFill>
                <a:srgbClr val="1D321E"/>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600">
              <a:solidFill>
                <a:srgbClr val="1D321E"/>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1600">
                <a:solidFill>
                  <a:srgbClr val="1D321E"/>
                </a:solidFill>
                <a:latin typeface="Microsoft JhengHei"/>
                <a:ea typeface="Microsoft JhengHei"/>
                <a:cs typeface="Microsoft JhengHei"/>
                <a:sym typeface="Microsoft JhengHei"/>
              </a:rPr>
              <a:t>公告名額：https://reurl.cc/GXWDOp</a:t>
            </a:r>
            <a:endParaRPr/>
          </a:p>
          <a:p>
            <a:pPr marL="0" marR="0" lvl="0" indent="0" algn="l" rtl="0">
              <a:spcBef>
                <a:spcPts val="0"/>
              </a:spcBef>
              <a:spcAft>
                <a:spcPts val="0"/>
              </a:spcAft>
              <a:buNone/>
            </a:pPr>
            <a:r>
              <a:rPr lang="zh-TW" sz="1600">
                <a:solidFill>
                  <a:srgbClr val="1D321E"/>
                </a:solidFill>
                <a:latin typeface="Microsoft JhengHei"/>
                <a:ea typeface="Microsoft JhengHei"/>
                <a:cs typeface="Microsoft JhengHei"/>
                <a:sym typeface="Microsoft JhengHei"/>
              </a:rPr>
              <a:t>驗證費用：https://reurl.cc/58YaE7</a:t>
            </a:r>
            <a:endParaRPr/>
          </a:p>
          <a:p>
            <a:pPr marL="0" marR="0" lvl="0" indent="0" algn="l" rtl="0">
              <a:spcBef>
                <a:spcPts val="0"/>
              </a:spcBef>
              <a:spcAft>
                <a:spcPts val="0"/>
              </a:spcAft>
              <a:buNone/>
            </a:pPr>
            <a:r>
              <a:rPr lang="zh-TW" sz="1600">
                <a:solidFill>
                  <a:srgbClr val="1D321E"/>
                </a:solidFill>
                <a:latin typeface="Microsoft JhengHei"/>
                <a:ea typeface="Microsoft JhengHei"/>
                <a:cs typeface="Microsoft JhengHei"/>
                <a:sym typeface="Microsoft JhengHei"/>
              </a:rPr>
              <a:t>輔導團體：https://reurl.cc/bG0xy6</a:t>
            </a:r>
            <a:endParaRPr/>
          </a:p>
          <a:p>
            <a:pPr marL="0" marR="0" lvl="0" indent="0" algn="l" rtl="0">
              <a:spcBef>
                <a:spcPts val="0"/>
              </a:spcBef>
              <a:spcAft>
                <a:spcPts val="0"/>
              </a:spcAft>
              <a:buNone/>
            </a:pPr>
            <a:r>
              <a:rPr lang="zh-TW" sz="1600">
                <a:solidFill>
                  <a:srgbClr val="1D321E"/>
                </a:solidFill>
                <a:latin typeface="Microsoft JhengHei"/>
                <a:ea typeface="Microsoft JhengHei"/>
                <a:cs typeface="Microsoft JhengHei"/>
                <a:sym typeface="Microsoft JhengHei"/>
              </a:rPr>
              <a:t>環境獎勵：https://reurl.cc/ROxDDz</a:t>
            </a:r>
            <a:endParaRPr sz="1600">
              <a:solidFill>
                <a:srgbClr val="1D321E"/>
              </a:solidFill>
              <a:latin typeface="Microsoft JhengHei"/>
              <a:ea typeface="Microsoft JhengHei"/>
              <a:cs typeface="Microsoft JhengHei"/>
              <a:sym typeface="Microsoft JhengHei"/>
            </a:endParaRPr>
          </a:p>
        </p:txBody>
      </p:sp>
      <p:grpSp>
        <p:nvGrpSpPr>
          <p:cNvPr id="718" name="Google Shape;718;p18"/>
          <p:cNvGrpSpPr/>
          <p:nvPr/>
        </p:nvGrpSpPr>
        <p:grpSpPr>
          <a:xfrm>
            <a:off x="4738411" y="4901375"/>
            <a:ext cx="4645735" cy="1101070"/>
            <a:chOff x="4172772" y="5088143"/>
            <a:chExt cx="4645735" cy="1101070"/>
          </a:xfrm>
        </p:grpSpPr>
        <p:pic>
          <p:nvPicPr>
            <p:cNvPr id="719" name="Google Shape;719;p18"/>
            <p:cNvPicPr preferRelativeResize="0"/>
            <p:nvPr/>
          </p:nvPicPr>
          <p:blipFill rotWithShape="1">
            <a:blip r:embed="rId3">
              <a:alphaModFix/>
            </a:blip>
            <a:srcRect l="9104" t="10688" r="8656" b="9668"/>
            <a:stretch/>
          </p:blipFill>
          <p:spPr>
            <a:xfrm>
              <a:off x="4204869" y="5100390"/>
              <a:ext cx="778433" cy="742585"/>
            </a:xfrm>
            <a:prstGeom prst="rect">
              <a:avLst/>
            </a:prstGeom>
            <a:noFill/>
            <a:ln>
              <a:noFill/>
            </a:ln>
          </p:spPr>
        </p:pic>
        <p:sp>
          <p:nvSpPr>
            <p:cNvPr id="720" name="Google Shape;720;p18"/>
            <p:cNvSpPr/>
            <p:nvPr/>
          </p:nvSpPr>
          <p:spPr>
            <a:xfrm>
              <a:off x="4172772" y="5881436"/>
              <a:ext cx="9165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400">
                  <a:solidFill>
                    <a:srgbClr val="1D321E"/>
                  </a:solidFill>
                  <a:latin typeface="Microsoft JhengHei"/>
                  <a:ea typeface="Microsoft JhengHei"/>
                  <a:cs typeface="Microsoft JhengHei"/>
                  <a:sym typeface="Microsoft JhengHei"/>
                </a:rPr>
                <a:t>公告名額</a:t>
              </a:r>
              <a:endParaRPr sz="1400">
                <a:solidFill>
                  <a:schemeClr val="dk1"/>
                </a:solidFill>
                <a:latin typeface="Twentieth Century"/>
                <a:ea typeface="Twentieth Century"/>
                <a:cs typeface="Twentieth Century"/>
                <a:sym typeface="Twentieth Century"/>
              </a:endParaRPr>
            </a:p>
          </p:txBody>
        </p:sp>
        <p:sp>
          <p:nvSpPr>
            <p:cNvPr id="721" name="Google Shape;721;p18"/>
            <p:cNvSpPr/>
            <p:nvPr/>
          </p:nvSpPr>
          <p:spPr>
            <a:xfrm>
              <a:off x="5418783" y="5872781"/>
              <a:ext cx="9165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400">
                  <a:solidFill>
                    <a:srgbClr val="1D321E"/>
                  </a:solidFill>
                  <a:latin typeface="Microsoft JhengHei"/>
                  <a:ea typeface="Microsoft JhengHei"/>
                  <a:cs typeface="Microsoft JhengHei"/>
                  <a:sym typeface="Microsoft JhengHei"/>
                </a:rPr>
                <a:t>驗證費用</a:t>
              </a:r>
              <a:endParaRPr sz="1400">
                <a:solidFill>
                  <a:schemeClr val="dk1"/>
                </a:solidFill>
                <a:latin typeface="Twentieth Century"/>
                <a:ea typeface="Twentieth Century"/>
                <a:cs typeface="Twentieth Century"/>
                <a:sym typeface="Twentieth Century"/>
              </a:endParaRPr>
            </a:p>
          </p:txBody>
        </p:sp>
        <p:sp>
          <p:nvSpPr>
            <p:cNvPr id="722" name="Google Shape;722;p18"/>
            <p:cNvSpPr/>
            <p:nvPr/>
          </p:nvSpPr>
          <p:spPr>
            <a:xfrm>
              <a:off x="6660391" y="5872781"/>
              <a:ext cx="9165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400">
                  <a:solidFill>
                    <a:srgbClr val="1D321E"/>
                  </a:solidFill>
                  <a:latin typeface="Microsoft JhengHei"/>
                  <a:ea typeface="Microsoft JhengHei"/>
                  <a:cs typeface="Microsoft JhengHei"/>
                  <a:sym typeface="Microsoft JhengHei"/>
                </a:rPr>
                <a:t>輔導團體</a:t>
              </a:r>
              <a:endParaRPr sz="1400">
                <a:solidFill>
                  <a:schemeClr val="dk1"/>
                </a:solidFill>
                <a:latin typeface="Twentieth Century"/>
                <a:ea typeface="Twentieth Century"/>
                <a:cs typeface="Twentieth Century"/>
                <a:sym typeface="Twentieth Century"/>
              </a:endParaRPr>
            </a:p>
          </p:txBody>
        </p:sp>
        <p:sp>
          <p:nvSpPr>
            <p:cNvPr id="723" name="Google Shape;723;p18"/>
            <p:cNvSpPr/>
            <p:nvPr/>
          </p:nvSpPr>
          <p:spPr>
            <a:xfrm>
              <a:off x="7901999" y="5872781"/>
              <a:ext cx="91650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400">
                  <a:solidFill>
                    <a:srgbClr val="1D321E"/>
                  </a:solidFill>
                  <a:latin typeface="Microsoft JhengHei"/>
                  <a:ea typeface="Microsoft JhengHei"/>
                  <a:cs typeface="Microsoft JhengHei"/>
                  <a:sym typeface="Microsoft JhengHei"/>
                </a:rPr>
                <a:t>環境獎勵</a:t>
              </a:r>
              <a:endParaRPr sz="1400">
                <a:solidFill>
                  <a:schemeClr val="dk1"/>
                </a:solidFill>
                <a:latin typeface="Twentieth Century"/>
                <a:ea typeface="Twentieth Century"/>
                <a:cs typeface="Twentieth Century"/>
                <a:sym typeface="Twentieth Century"/>
              </a:endParaRPr>
            </a:p>
          </p:txBody>
        </p:sp>
        <p:pic>
          <p:nvPicPr>
            <p:cNvPr id="724" name="Google Shape;724;p18"/>
            <p:cNvPicPr preferRelativeResize="0"/>
            <p:nvPr/>
          </p:nvPicPr>
          <p:blipFill rotWithShape="1">
            <a:blip r:embed="rId4">
              <a:alphaModFix/>
            </a:blip>
            <a:srcRect l="10206" t="8243" r="8420" b="9515"/>
            <a:stretch/>
          </p:blipFill>
          <p:spPr>
            <a:xfrm>
              <a:off x="5450557" y="5088143"/>
              <a:ext cx="778433" cy="766800"/>
            </a:xfrm>
            <a:prstGeom prst="rect">
              <a:avLst/>
            </a:prstGeom>
            <a:noFill/>
            <a:ln>
              <a:noFill/>
            </a:ln>
          </p:spPr>
        </p:pic>
        <p:pic>
          <p:nvPicPr>
            <p:cNvPr id="725" name="Google Shape;725;p18"/>
            <p:cNvPicPr preferRelativeResize="0"/>
            <p:nvPr/>
          </p:nvPicPr>
          <p:blipFill rotWithShape="1">
            <a:blip r:embed="rId5">
              <a:alphaModFix/>
            </a:blip>
            <a:srcRect l="9247" t="9866" r="9378" b="8761"/>
            <a:stretch/>
          </p:blipFill>
          <p:spPr>
            <a:xfrm>
              <a:off x="6692168" y="5105981"/>
              <a:ext cx="779086" cy="767443"/>
            </a:xfrm>
            <a:prstGeom prst="rect">
              <a:avLst/>
            </a:prstGeom>
            <a:noFill/>
            <a:ln>
              <a:noFill/>
            </a:ln>
          </p:spPr>
        </p:pic>
        <p:pic>
          <p:nvPicPr>
            <p:cNvPr id="726" name="Google Shape;726;p18"/>
            <p:cNvPicPr preferRelativeResize="0"/>
            <p:nvPr/>
          </p:nvPicPr>
          <p:blipFill rotWithShape="1">
            <a:blip r:embed="rId6">
              <a:alphaModFix/>
            </a:blip>
            <a:srcRect l="8812" t="10156" r="9814" b="10200"/>
            <a:stretch/>
          </p:blipFill>
          <p:spPr>
            <a:xfrm>
              <a:off x="7933776" y="5105981"/>
              <a:ext cx="779086" cy="766800"/>
            </a:xfrm>
            <a:prstGeom prst="rect">
              <a:avLst/>
            </a:prstGeom>
            <a:noFill/>
            <a:ln>
              <a:noFill/>
            </a:ln>
          </p:spPr>
        </p:pic>
      </p:grpSp>
      <p:pic>
        <p:nvPicPr>
          <p:cNvPr id="727" name="Google Shape;727;p18"/>
          <p:cNvPicPr preferRelativeResize="0"/>
          <p:nvPr/>
        </p:nvPicPr>
        <p:blipFill rotWithShape="1">
          <a:blip r:embed="rId7">
            <a:alphaModFix/>
          </a:blip>
          <a:srcRect/>
          <a:stretch/>
        </p:blipFill>
        <p:spPr>
          <a:xfrm rot="1494101">
            <a:off x="8079920" y="788238"/>
            <a:ext cx="1315587" cy="1555876"/>
          </a:xfrm>
          <a:prstGeom prst="rect">
            <a:avLst/>
          </a:prstGeom>
          <a:noFill/>
          <a:ln>
            <a:noFill/>
          </a:ln>
        </p:spPr>
      </p:pic>
      <p:pic>
        <p:nvPicPr>
          <p:cNvPr id="728" name="Google Shape;728;p18"/>
          <p:cNvPicPr preferRelativeResize="0"/>
          <p:nvPr/>
        </p:nvPicPr>
        <p:blipFill rotWithShape="1">
          <a:blip r:embed="rId8">
            <a:alphaModFix/>
          </a:blip>
          <a:srcRect/>
          <a:stretch/>
        </p:blipFill>
        <p:spPr>
          <a:xfrm>
            <a:off x="7384296" y="1134653"/>
            <a:ext cx="1894205" cy="1894584"/>
          </a:xfrm>
          <a:prstGeom prst="rect">
            <a:avLst/>
          </a:prstGeom>
          <a:noFill/>
          <a:ln>
            <a:noFill/>
          </a:ln>
        </p:spPr>
      </p:pic>
      <p:pic>
        <p:nvPicPr>
          <p:cNvPr id="729" name="Google Shape;729;p18"/>
          <p:cNvPicPr preferRelativeResize="0"/>
          <p:nvPr/>
        </p:nvPicPr>
        <p:blipFill rotWithShape="1">
          <a:blip r:embed="rId9">
            <a:alphaModFix/>
          </a:blip>
          <a:srcRect/>
          <a:stretch/>
        </p:blipFill>
        <p:spPr>
          <a:xfrm>
            <a:off x="106861" y="2572816"/>
            <a:ext cx="1506761" cy="1787421"/>
          </a:xfrm>
          <a:prstGeom prst="rect">
            <a:avLst/>
          </a:prstGeom>
          <a:noFill/>
          <a:ln>
            <a:noFill/>
          </a:ln>
        </p:spPr>
      </p:pic>
      <p:sp>
        <p:nvSpPr>
          <p:cNvPr id="730" name="Google Shape;730;p18"/>
          <p:cNvSpPr/>
          <p:nvPr/>
        </p:nvSpPr>
        <p:spPr>
          <a:xfrm>
            <a:off x="137677" y="136507"/>
            <a:ext cx="9630646" cy="720000"/>
          </a:xfrm>
          <a:prstGeom prst="rect">
            <a:avLst/>
          </a:prstGeom>
          <a:solidFill>
            <a:srgbClr val="F7FBF7"/>
          </a:solidFill>
          <a:ln>
            <a:noFill/>
          </a:ln>
        </p:spPr>
        <p:txBody>
          <a:bodyPr spcFirstLastPara="1" wrap="square" lIns="91425" tIns="45700" rIns="91425" bIns="45700" anchor="ctr" anchorCtr="0">
            <a:noAutofit/>
          </a:bodyPr>
          <a:lstStyle/>
          <a:p>
            <a:pPr marL="92075"/>
            <a:r>
              <a:rPr lang="zh-TW" sz="3200" b="1" dirty="0">
                <a:solidFill>
                  <a:srgbClr val="2C5630"/>
                </a:solidFill>
                <a:latin typeface="Microsoft YaHei UI" panose="020B0503020204020204" pitchFamily="34" charset="-122"/>
                <a:ea typeface="Microsoft YaHei UI" panose="020B0503020204020204" pitchFamily="34" charset="-122"/>
                <a:cs typeface="Arial"/>
                <a:sym typeface="Arial"/>
              </a:rPr>
              <a:t>112年產銷履歷養殖水產品驗證相關補助</a:t>
            </a:r>
            <a:endParaRPr sz="3200" b="1" dirty="0">
              <a:solidFill>
                <a:srgbClr val="2C5630"/>
              </a:solidFill>
              <a:latin typeface="Microsoft YaHei UI" panose="020B0503020204020204" pitchFamily="34" charset="-122"/>
              <a:ea typeface="Microsoft YaHei UI" panose="020B0503020204020204" pitchFamily="34" charset="-122"/>
              <a:cs typeface="Arial"/>
            </a:endParaRPr>
          </a:p>
        </p:txBody>
      </p:sp>
      <p:sp>
        <p:nvSpPr>
          <p:cNvPr id="731" name="Google Shape;731;p18"/>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14</a:t>
            </a:fld>
            <a:endParaRPr sz="1600">
              <a:solidFill>
                <a:srgbClr val="888888"/>
              </a:solidFill>
              <a:latin typeface="Microsoft JhengHei"/>
              <a:ea typeface="Microsoft JhengHei"/>
              <a:cs typeface="Microsoft JhengHei"/>
              <a:sym typeface="Microsoft JhengHei"/>
            </a:endParaRPr>
          </a:p>
        </p:txBody>
      </p:sp>
      <p:sp>
        <p:nvSpPr>
          <p:cNvPr id="22" name="橢圓 21"/>
          <p:cNvSpPr/>
          <p:nvPr/>
        </p:nvSpPr>
        <p:spPr>
          <a:xfrm>
            <a:off x="261826" y="1009703"/>
            <a:ext cx="3484293" cy="599612"/>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1139182" y="2854251"/>
            <a:ext cx="2534320" cy="1251101"/>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038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a:extLst>
              <a:ext uri="{FF2B5EF4-FFF2-40B4-BE49-F238E27FC236}">
                <a16:creationId xmlns:a16="http://schemas.microsoft.com/office/drawing/2014/main" xmlns="" id="{3ED58CD8-DC95-48E5-B28C-88A70D45463E}"/>
              </a:ext>
            </a:extLst>
          </p:cNvPr>
          <p:cNvSpPr/>
          <p:nvPr/>
        </p:nvSpPr>
        <p:spPr>
          <a:xfrm>
            <a:off x="137677" y="136507"/>
            <a:ext cx="9630646" cy="720000"/>
          </a:xfrm>
          <a:prstGeom prst="rect">
            <a:avLst/>
          </a:prstGeom>
          <a:solidFill>
            <a:srgbClr val="F7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rgbClr val="2C5630"/>
                </a:solidFill>
                <a:latin typeface="Microsoft YaHei UI" panose="020B0503020204020204" pitchFamily="34" charset="-122"/>
                <a:ea typeface="Microsoft YaHei UI" panose="020B0503020204020204" pitchFamily="34" charset="-122"/>
                <a:cs typeface="Times New Roman"/>
              </a:rPr>
              <a:t>農業淨零減碳創造新價值</a:t>
            </a:r>
          </a:p>
        </p:txBody>
      </p:sp>
      <p:grpSp>
        <p:nvGrpSpPr>
          <p:cNvPr id="53" name="群組 52">
            <a:extLst>
              <a:ext uri="{FF2B5EF4-FFF2-40B4-BE49-F238E27FC236}">
                <a16:creationId xmlns:a16="http://schemas.microsoft.com/office/drawing/2014/main" xmlns="" id="{67E88B33-12A6-4C0D-8716-932C8DEE3B28}"/>
              </a:ext>
            </a:extLst>
          </p:cNvPr>
          <p:cNvGrpSpPr/>
          <p:nvPr/>
        </p:nvGrpSpPr>
        <p:grpSpPr>
          <a:xfrm>
            <a:off x="639318" y="1645509"/>
            <a:ext cx="8983341" cy="5311885"/>
            <a:chOff x="639316" y="1310702"/>
            <a:chExt cx="8983341" cy="5311885"/>
          </a:xfrm>
        </p:grpSpPr>
        <p:sp>
          <p:nvSpPr>
            <p:cNvPr id="54" name="Oval 65">
              <a:extLst>
                <a:ext uri="{FF2B5EF4-FFF2-40B4-BE49-F238E27FC236}">
                  <a16:creationId xmlns:a16="http://schemas.microsoft.com/office/drawing/2014/main" xmlns="" id="{E41A51FD-10DA-4F70-A592-DBB939093DAD}"/>
                </a:ext>
              </a:extLst>
            </p:cNvPr>
            <p:cNvSpPr>
              <a:spLocks noChangeArrowheads="1"/>
            </p:cNvSpPr>
            <p:nvPr/>
          </p:nvSpPr>
          <p:spPr bwMode="auto">
            <a:xfrm rot="10424486" flipV="1">
              <a:off x="6101029" y="6230779"/>
              <a:ext cx="3521628" cy="391808"/>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defTabSz="914400">
                <a:defRPr/>
              </a:pPr>
              <a:endParaRPr lang="zh-CN" altLang="en-US" sz="1800" kern="0">
                <a:solidFill>
                  <a:sysClr val="windowText" lastClr="000000"/>
                </a:solidFill>
                <a:latin typeface="Arial" pitchFamily="34" charset="0"/>
                <a:ea typeface="宋体"/>
              </a:endParaRPr>
            </a:p>
          </p:txBody>
        </p:sp>
        <p:sp>
          <p:nvSpPr>
            <p:cNvPr id="55" name="Oval 65">
              <a:extLst>
                <a:ext uri="{FF2B5EF4-FFF2-40B4-BE49-F238E27FC236}">
                  <a16:creationId xmlns:a16="http://schemas.microsoft.com/office/drawing/2014/main" xmlns="" id="{5A78F574-DA23-43C6-993B-36D151C43FAF}"/>
                </a:ext>
              </a:extLst>
            </p:cNvPr>
            <p:cNvSpPr>
              <a:spLocks noChangeArrowheads="1"/>
            </p:cNvSpPr>
            <p:nvPr/>
          </p:nvSpPr>
          <p:spPr bwMode="auto">
            <a:xfrm rot="10424486" flipV="1">
              <a:off x="6457369" y="6269315"/>
              <a:ext cx="1872208" cy="241218"/>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defTabSz="914400">
                <a:defRPr/>
              </a:pPr>
              <a:endParaRPr lang="zh-CN" altLang="en-US" sz="1800" kern="0">
                <a:solidFill>
                  <a:sysClr val="windowText" lastClr="000000"/>
                </a:solidFill>
                <a:latin typeface="Arial" pitchFamily="34" charset="0"/>
                <a:ea typeface="宋体"/>
              </a:endParaRPr>
            </a:p>
          </p:txBody>
        </p:sp>
        <p:pic>
          <p:nvPicPr>
            <p:cNvPr id="56" name="图片 35">
              <a:extLst>
                <a:ext uri="{FF2B5EF4-FFF2-40B4-BE49-F238E27FC236}">
                  <a16:creationId xmlns:a16="http://schemas.microsoft.com/office/drawing/2014/main" xmlns="" id="{DE9C7E11-D4B0-4B1C-9E94-7217CECCF43F}"/>
                </a:ext>
              </a:extLst>
            </p:cNvPr>
            <p:cNvPicPr>
              <a:picLocks noChangeAspect="1"/>
            </p:cNvPicPr>
            <p:nvPr/>
          </p:nvPicPr>
          <p:blipFill>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tretch>
              <a:fillRect/>
            </a:stretch>
          </p:blipFill>
          <p:spPr>
            <a:xfrm>
              <a:off x="7023859" y="4829542"/>
              <a:ext cx="1644016" cy="1610328"/>
            </a:xfrm>
            <a:prstGeom prst="rect">
              <a:avLst/>
            </a:prstGeom>
          </p:spPr>
        </p:pic>
        <p:pic>
          <p:nvPicPr>
            <p:cNvPr id="57" name="图片 36">
              <a:extLst>
                <a:ext uri="{FF2B5EF4-FFF2-40B4-BE49-F238E27FC236}">
                  <a16:creationId xmlns:a16="http://schemas.microsoft.com/office/drawing/2014/main" xmlns="" id="{7C1C8E47-06E5-411A-843E-CDC953C9F0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756" y="2865121"/>
              <a:ext cx="2398647" cy="2486238"/>
            </a:xfrm>
            <a:prstGeom prst="rect">
              <a:avLst/>
            </a:prstGeom>
          </p:spPr>
        </p:pic>
        <p:pic>
          <p:nvPicPr>
            <p:cNvPr id="58" name="图片 37">
              <a:extLst>
                <a:ext uri="{FF2B5EF4-FFF2-40B4-BE49-F238E27FC236}">
                  <a16:creationId xmlns:a16="http://schemas.microsoft.com/office/drawing/2014/main" xmlns="" id="{8BD1A91A-D941-42CD-B3CC-171FF1C73A5B}"/>
                </a:ext>
              </a:extLst>
            </p:cNvPr>
            <p:cNvPicPr>
              <a:picLocks noChangeAspect="1"/>
            </p:cNvPicPr>
            <p:nvPr/>
          </p:nvPicPr>
          <p:blipFill>
            <a:blip r:embed="rId6">
              <a:extLst>
                <a:ext uri="{BEBA8EAE-BF5A-486C-A8C5-ECC9F3942E4B}">
                  <a14:imgProps xmlns:a14="http://schemas.microsoft.com/office/drawing/2010/main">
                    <a14:imgLayer r:embed="rId7">
                      <a14:imgEffect>
                        <a14:saturation sat="80000"/>
                      </a14:imgEffect>
                    </a14:imgLayer>
                  </a14:imgProps>
                </a:ext>
                <a:ext uri="{28A0092B-C50C-407E-A947-70E740481C1C}">
                  <a14:useLocalDpi xmlns:a14="http://schemas.microsoft.com/office/drawing/2010/main" val="0"/>
                </a:ext>
              </a:extLst>
            </a:blip>
            <a:stretch>
              <a:fillRect/>
            </a:stretch>
          </p:blipFill>
          <p:spPr>
            <a:xfrm>
              <a:off x="5351414" y="1310702"/>
              <a:ext cx="2722061" cy="3018522"/>
            </a:xfrm>
            <a:prstGeom prst="rect">
              <a:avLst/>
            </a:prstGeom>
          </p:spPr>
        </p:pic>
        <p:sp>
          <p:nvSpPr>
            <p:cNvPr id="59" name="TextBox 38">
              <a:extLst>
                <a:ext uri="{FF2B5EF4-FFF2-40B4-BE49-F238E27FC236}">
                  <a16:creationId xmlns:a16="http://schemas.microsoft.com/office/drawing/2014/main" xmlns="" id="{0914DB06-20F9-4944-A74B-4BA29BC25275}"/>
                </a:ext>
              </a:extLst>
            </p:cNvPr>
            <p:cNvSpPr txBox="1"/>
            <p:nvPr/>
          </p:nvSpPr>
          <p:spPr>
            <a:xfrm>
              <a:off x="5745088" y="2060848"/>
              <a:ext cx="1580580" cy="1294072"/>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defTabSz="914400">
                <a:defRPr/>
              </a:pPr>
              <a:r>
                <a:rPr lang="zh-TW" altLang="en-US" sz="4800" dirty="0">
                  <a:solidFill>
                    <a:srgbClr val="002060"/>
                  </a:solidFill>
                  <a:effectLst>
                    <a:outerShdw blurRad="50800" dist="38100" dir="5400000" algn="t" rotWithShape="0">
                      <a:sysClr val="window" lastClr="FFFFFF"/>
                    </a:outerShdw>
                  </a:effectLst>
                  <a:latin typeface="Bodoni MT" pitchFamily="18" charset="0"/>
                </a:rPr>
                <a:t>淨零農民</a:t>
              </a:r>
              <a:endParaRPr lang="zh-CN" altLang="en-US" sz="4800" dirty="0">
                <a:solidFill>
                  <a:srgbClr val="002060"/>
                </a:solidFill>
                <a:effectLst>
                  <a:outerShdw blurRad="50800" dist="38100" dir="5400000" algn="t" rotWithShape="0">
                    <a:sysClr val="window" lastClr="FFFFFF"/>
                  </a:outerShdw>
                </a:effectLst>
                <a:latin typeface="Bodoni MT" pitchFamily="18" charset="0"/>
              </a:endParaRPr>
            </a:p>
          </p:txBody>
        </p:sp>
        <p:sp>
          <p:nvSpPr>
            <p:cNvPr id="60" name="TextBox 39">
              <a:extLst>
                <a:ext uri="{FF2B5EF4-FFF2-40B4-BE49-F238E27FC236}">
                  <a16:creationId xmlns:a16="http://schemas.microsoft.com/office/drawing/2014/main" xmlns="" id="{1515EC7C-C213-4F9C-B743-CF3A07EB8CFE}"/>
                </a:ext>
              </a:extLst>
            </p:cNvPr>
            <p:cNvSpPr txBox="1"/>
            <p:nvPr/>
          </p:nvSpPr>
          <p:spPr>
            <a:xfrm>
              <a:off x="7775842" y="3683444"/>
              <a:ext cx="1216079" cy="893514"/>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defTabSz="914400">
                <a:defRPr/>
              </a:pPr>
              <a:r>
                <a:rPr lang="zh-TW" altLang="en-US" sz="3200" dirty="0">
                  <a:solidFill>
                    <a:srgbClr val="002060"/>
                  </a:solidFill>
                  <a:effectLst>
                    <a:outerShdw blurRad="50800" dist="38100" dir="5400000" algn="t" rotWithShape="0">
                      <a:sysClr val="window" lastClr="FFFFFF"/>
                    </a:outerShdw>
                  </a:effectLst>
                  <a:latin typeface="Bodoni MT" pitchFamily="18" charset="0"/>
                </a:rPr>
                <a:t>低碳農民</a:t>
              </a:r>
              <a:endParaRPr lang="zh-CN" altLang="en-US" sz="3200" dirty="0">
                <a:solidFill>
                  <a:srgbClr val="002060"/>
                </a:solidFill>
                <a:effectLst>
                  <a:outerShdw blurRad="50800" dist="38100" dir="5400000" algn="t" rotWithShape="0">
                    <a:sysClr val="window" lastClr="FFFFFF"/>
                  </a:outerShdw>
                </a:effectLst>
                <a:latin typeface="Bodoni MT" pitchFamily="18" charset="0"/>
              </a:endParaRPr>
            </a:p>
          </p:txBody>
        </p:sp>
        <p:sp>
          <p:nvSpPr>
            <p:cNvPr id="61" name="TextBox 40">
              <a:extLst>
                <a:ext uri="{FF2B5EF4-FFF2-40B4-BE49-F238E27FC236}">
                  <a16:creationId xmlns:a16="http://schemas.microsoft.com/office/drawing/2014/main" xmlns="" id="{D9F3C77A-674B-49FA-A40B-EA72CF76568D}"/>
                </a:ext>
              </a:extLst>
            </p:cNvPr>
            <p:cNvSpPr txBox="1"/>
            <p:nvPr/>
          </p:nvSpPr>
          <p:spPr>
            <a:xfrm>
              <a:off x="7079606" y="5425877"/>
              <a:ext cx="910276" cy="793359"/>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defTabSz="914400">
                <a:defRPr/>
              </a:pPr>
              <a:r>
                <a:rPr lang="zh-TW" altLang="en-US" sz="2800" dirty="0">
                  <a:solidFill>
                    <a:srgbClr val="002060"/>
                  </a:solidFill>
                  <a:effectLst>
                    <a:outerShdw blurRad="50800" dist="38100" dir="5400000" algn="t" rotWithShape="0">
                      <a:sysClr val="window" lastClr="FFFFFF"/>
                    </a:outerShdw>
                  </a:effectLst>
                  <a:latin typeface="Bodoni MT" pitchFamily="18" charset="0"/>
                </a:rPr>
                <a:t>一般農民</a:t>
              </a:r>
              <a:endParaRPr lang="zh-CN" altLang="en-US" sz="2800" dirty="0">
                <a:solidFill>
                  <a:srgbClr val="002060"/>
                </a:solidFill>
                <a:effectLst>
                  <a:outerShdw blurRad="50800" dist="38100" dir="5400000" algn="t" rotWithShape="0">
                    <a:sysClr val="window" lastClr="FFFFFF"/>
                  </a:outerShdw>
                </a:effectLst>
                <a:latin typeface="Bodoni MT" pitchFamily="18" charset="0"/>
              </a:endParaRPr>
            </a:p>
          </p:txBody>
        </p:sp>
        <p:sp>
          <p:nvSpPr>
            <p:cNvPr id="62" name="TextBox 49">
              <a:extLst>
                <a:ext uri="{FF2B5EF4-FFF2-40B4-BE49-F238E27FC236}">
                  <a16:creationId xmlns:a16="http://schemas.microsoft.com/office/drawing/2014/main" xmlns="" id="{2B665D9C-0E92-4528-8D75-8AE643B3642C}"/>
                </a:ext>
              </a:extLst>
            </p:cNvPr>
            <p:cNvSpPr txBox="1"/>
            <p:nvPr/>
          </p:nvSpPr>
          <p:spPr>
            <a:xfrm>
              <a:off x="639316" y="2420888"/>
              <a:ext cx="4313684" cy="397738"/>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algn="l" defTabSz="914400">
                <a:defRPr/>
              </a:pPr>
              <a:r>
                <a:rPr lang="zh-TW" altLang="en-US" sz="2400" dirty="0">
                  <a:solidFill>
                    <a:srgbClr val="002060"/>
                  </a:solidFill>
                  <a:effectLst>
                    <a:outerShdw blurRad="50800" dist="38100" dir="5400000" algn="t" rotWithShape="0">
                      <a:sysClr val="window" lastClr="FFFFFF"/>
                    </a:outerShdw>
                  </a:effectLst>
                  <a:latin typeface="Bodoni MT" pitchFamily="18" charset="0"/>
                </a:rPr>
                <a:t>既有補助</a:t>
              </a:r>
              <a:r>
                <a:rPr lang="en-US" altLang="zh-TW" sz="2400" dirty="0">
                  <a:solidFill>
                    <a:srgbClr val="00B050"/>
                  </a:solidFill>
                  <a:effectLst>
                    <a:outerShdw blurRad="50800" dist="38100" dir="5400000" algn="t" rotWithShape="0">
                      <a:sysClr val="window" lastClr="FFFFFF"/>
                    </a:outerShdw>
                  </a:effectLst>
                  <a:latin typeface="Bodoni MT" pitchFamily="18" charset="0"/>
                </a:rPr>
                <a:t>+</a:t>
              </a:r>
              <a:r>
                <a:rPr lang="zh-TW" altLang="en-US" sz="2400" dirty="0">
                  <a:solidFill>
                    <a:srgbClr val="00B050"/>
                  </a:solidFill>
                  <a:effectLst>
                    <a:outerShdw blurRad="50800" dist="38100" dir="5400000" algn="t" rotWithShape="0">
                      <a:sysClr val="window" lastClr="FFFFFF"/>
                    </a:outerShdw>
                  </a:effectLst>
                  <a:latin typeface="Bodoni MT" pitchFamily="18" charset="0"/>
                </a:rPr>
                <a:t>低碳獎勵</a:t>
              </a:r>
              <a:r>
                <a:rPr lang="en-US" altLang="zh-TW" sz="2400" dirty="0">
                  <a:solidFill>
                    <a:srgbClr val="FF0000"/>
                  </a:solidFill>
                  <a:effectLst>
                    <a:outerShdw blurRad="50800" dist="38100" dir="5400000" algn="t" rotWithShape="0">
                      <a:sysClr val="window" lastClr="FFFFFF"/>
                    </a:outerShdw>
                  </a:effectLst>
                  <a:latin typeface="Bodoni MT" pitchFamily="18" charset="0"/>
                </a:rPr>
                <a:t>+</a:t>
              </a:r>
              <a:r>
                <a:rPr lang="zh-TW" altLang="en-US" sz="2400" dirty="0">
                  <a:solidFill>
                    <a:srgbClr val="FF0000"/>
                  </a:solidFill>
                  <a:effectLst>
                    <a:outerShdw blurRad="50800" dist="38100" dir="5400000" algn="t" rotWithShape="0">
                      <a:sysClr val="window" lastClr="FFFFFF"/>
                    </a:outerShdw>
                  </a:effectLst>
                  <a:latin typeface="Bodoni MT" pitchFamily="18" charset="0"/>
                </a:rPr>
                <a:t>汰舊獎勵</a:t>
              </a:r>
              <a:endParaRPr lang="zh-CN" altLang="en-US" sz="2400" dirty="0">
                <a:solidFill>
                  <a:srgbClr val="FF0000"/>
                </a:solidFill>
                <a:effectLst>
                  <a:outerShdw blurRad="50800" dist="38100" dir="5400000" algn="t" rotWithShape="0">
                    <a:sysClr val="window" lastClr="FFFFFF"/>
                  </a:outerShdw>
                </a:effectLst>
                <a:latin typeface="Bodoni MT" pitchFamily="18" charset="0"/>
              </a:endParaRPr>
            </a:p>
          </p:txBody>
        </p:sp>
        <p:sp>
          <p:nvSpPr>
            <p:cNvPr id="63" name="TextBox 51">
              <a:extLst>
                <a:ext uri="{FF2B5EF4-FFF2-40B4-BE49-F238E27FC236}">
                  <a16:creationId xmlns:a16="http://schemas.microsoft.com/office/drawing/2014/main" xmlns="" id="{A3E47398-602F-4E92-A205-0E907FB07D9E}"/>
                </a:ext>
              </a:extLst>
            </p:cNvPr>
            <p:cNvSpPr txBox="1"/>
            <p:nvPr/>
          </p:nvSpPr>
          <p:spPr>
            <a:xfrm>
              <a:off x="2072680" y="4242917"/>
              <a:ext cx="2880320" cy="397738"/>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algn="l" defTabSz="914400">
                <a:defRPr/>
              </a:pPr>
              <a:r>
                <a:rPr lang="zh-TW" altLang="en-US" sz="2400" dirty="0">
                  <a:solidFill>
                    <a:srgbClr val="002060"/>
                  </a:solidFill>
                  <a:effectLst>
                    <a:outerShdw blurRad="50800" dist="38100" dir="5400000" algn="t" rotWithShape="0">
                      <a:sysClr val="window" lastClr="FFFFFF"/>
                    </a:outerShdw>
                  </a:effectLst>
                  <a:latin typeface="Bodoni MT" pitchFamily="18" charset="0"/>
                </a:rPr>
                <a:t>既有補助</a:t>
              </a:r>
              <a:r>
                <a:rPr lang="en-US" altLang="zh-TW" sz="2400" dirty="0">
                  <a:solidFill>
                    <a:srgbClr val="00B050"/>
                  </a:solidFill>
                  <a:effectLst>
                    <a:outerShdw blurRad="50800" dist="38100" dir="5400000" algn="t" rotWithShape="0">
                      <a:sysClr val="window" lastClr="FFFFFF"/>
                    </a:outerShdw>
                  </a:effectLst>
                  <a:latin typeface="Bodoni MT" pitchFamily="18" charset="0"/>
                </a:rPr>
                <a:t>+</a:t>
              </a:r>
              <a:r>
                <a:rPr lang="zh-TW" altLang="en-US" sz="2400" dirty="0">
                  <a:solidFill>
                    <a:srgbClr val="00B050"/>
                  </a:solidFill>
                  <a:effectLst>
                    <a:outerShdw blurRad="50800" dist="38100" dir="5400000" algn="t" rotWithShape="0">
                      <a:sysClr val="window" lastClr="FFFFFF"/>
                    </a:outerShdw>
                  </a:effectLst>
                  <a:latin typeface="Bodoni MT" pitchFamily="18" charset="0"/>
                </a:rPr>
                <a:t>低碳獎勵</a:t>
              </a:r>
              <a:endParaRPr lang="zh-CN" altLang="en-US" sz="2400" dirty="0">
                <a:solidFill>
                  <a:srgbClr val="00B050"/>
                </a:solidFill>
                <a:effectLst>
                  <a:outerShdw blurRad="50800" dist="38100" dir="5400000" algn="t" rotWithShape="0">
                    <a:sysClr val="window" lastClr="FFFFFF"/>
                  </a:outerShdw>
                </a:effectLst>
                <a:latin typeface="Bodoni MT" pitchFamily="18" charset="0"/>
              </a:endParaRPr>
            </a:p>
          </p:txBody>
        </p:sp>
        <p:sp>
          <p:nvSpPr>
            <p:cNvPr id="64" name="TextBox 53">
              <a:extLst>
                <a:ext uri="{FF2B5EF4-FFF2-40B4-BE49-F238E27FC236}">
                  <a16:creationId xmlns:a16="http://schemas.microsoft.com/office/drawing/2014/main" xmlns="" id="{56F11A91-6CD0-4B87-8EB6-6CBE195D8DE0}"/>
                </a:ext>
              </a:extLst>
            </p:cNvPr>
            <p:cNvSpPr txBox="1"/>
            <p:nvPr/>
          </p:nvSpPr>
          <p:spPr>
            <a:xfrm>
              <a:off x="3968278" y="5317536"/>
              <a:ext cx="1649632" cy="400879"/>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defTabSz="914400">
                <a:defRPr/>
              </a:pPr>
              <a:r>
                <a:rPr lang="zh-TW" altLang="en-US" sz="2400" dirty="0">
                  <a:solidFill>
                    <a:srgbClr val="002060"/>
                  </a:solidFill>
                  <a:effectLst>
                    <a:outerShdw blurRad="50800" dist="38100" dir="5400000" algn="t" rotWithShape="0">
                      <a:sysClr val="window" lastClr="FFFFFF"/>
                    </a:outerShdw>
                  </a:effectLst>
                  <a:latin typeface="Bodoni MT" pitchFamily="18" charset="0"/>
                </a:rPr>
                <a:t>既有補助</a:t>
              </a:r>
              <a:endParaRPr lang="zh-CN" altLang="en-US" sz="2400" dirty="0">
                <a:solidFill>
                  <a:srgbClr val="002060"/>
                </a:solidFill>
                <a:effectLst>
                  <a:outerShdw blurRad="50800" dist="38100" dir="5400000" algn="t" rotWithShape="0">
                    <a:sysClr val="window" lastClr="FFFFFF"/>
                  </a:outerShdw>
                </a:effectLst>
                <a:latin typeface="Bodoni MT" pitchFamily="18" charset="0"/>
              </a:endParaRPr>
            </a:p>
          </p:txBody>
        </p:sp>
        <p:cxnSp>
          <p:nvCxnSpPr>
            <p:cNvPr id="65" name="直接连接符 60">
              <a:extLst>
                <a:ext uri="{FF2B5EF4-FFF2-40B4-BE49-F238E27FC236}">
                  <a16:creationId xmlns:a16="http://schemas.microsoft.com/office/drawing/2014/main" xmlns="" id="{5F840549-662F-4B76-9464-0EEBF75B4E84}"/>
                </a:ext>
              </a:extLst>
            </p:cNvPr>
            <p:cNvCxnSpPr/>
            <p:nvPr/>
          </p:nvCxnSpPr>
          <p:spPr>
            <a:xfrm flipH="1">
              <a:off x="4826048" y="2588740"/>
              <a:ext cx="1003181" cy="0"/>
            </a:xfrm>
            <a:prstGeom prst="line">
              <a:avLst/>
            </a:prstGeom>
            <a:noFill/>
            <a:ln w="25400" cap="flat" cmpd="sng" algn="ctr">
              <a:solidFill>
                <a:sysClr val="windowText" lastClr="000000">
                  <a:lumMod val="50000"/>
                  <a:lumOff val="50000"/>
                </a:sysClr>
              </a:solidFill>
              <a:prstDash val="sysDash"/>
              <a:headEnd type="oval" w="med" len="med"/>
              <a:tailEnd type="triangle" w="med" len="med"/>
            </a:ln>
            <a:effectLst/>
          </p:spPr>
        </p:cxnSp>
        <p:cxnSp>
          <p:nvCxnSpPr>
            <p:cNvPr id="66" name="直接连接符 62">
              <a:extLst>
                <a:ext uri="{FF2B5EF4-FFF2-40B4-BE49-F238E27FC236}">
                  <a16:creationId xmlns:a16="http://schemas.microsoft.com/office/drawing/2014/main" xmlns="" id="{1A4895DA-8EF5-4501-B742-C8C2A53192AF}"/>
                </a:ext>
              </a:extLst>
            </p:cNvPr>
            <p:cNvCxnSpPr/>
            <p:nvPr/>
          </p:nvCxnSpPr>
          <p:spPr>
            <a:xfrm flipH="1">
              <a:off x="4826048" y="4407046"/>
              <a:ext cx="2334882" cy="0"/>
            </a:xfrm>
            <a:prstGeom prst="line">
              <a:avLst/>
            </a:prstGeom>
            <a:noFill/>
            <a:ln w="25400" cap="flat" cmpd="sng" algn="ctr">
              <a:solidFill>
                <a:sysClr val="windowText" lastClr="000000">
                  <a:lumMod val="50000"/>
                  <a:lumOff val="50000"/>
                </a:sysClr>
              </a:solidFill>
              <a:prstDash val="sysDash"/>
              <a:headEnd type="oval" w="med" len="med"/>
              <a:tailEnd type="triangle" w="med" len="med"/>
            </a:ln>
            <a:effectLst/>
          </p:spPr>
        </p:cxnSp>
        <p:cxnSp>
          <p:nvCxnSpPr>
            <p:cNvPr id="67" name="直接连接符 64">
              <a:extLst>
                <a:ext uri="{FF2B5EF4-FFF2-40B4-BE49-F238E27FC236}">
                  <a16:creationId xmlns:a16="http://schemas.microsoft.com/office/drawing/2014/main" xmlns="" id="{0DC56996-70F2-4C08-9D82-AAE06DC8D084}"/>
                </a:ext>
              </a:extLst>
            </p:cNvPr>
            <p:cNvCxnSpPr/>
            <p:nvPr/>
          </p:nvCxnSpPr>
          <p:spPr>
            <a:xfrm flipH="1">
              <a:off x="5458166" y="5442577"/>
              <a:ext cx="1719276" cy="0"/>
            </a:xfrm>
            <a:prstGeom prst="line">
              <a:avLst/>
            </a:prstGeom>
            <a:noFill/>
            <a:ln w="25400" cap="flat" cmpd="sng" algn="ctr">
              <a:solidFill>
                <a:sysClr val="windowText" lastClr="000000">
                  <a:lumMod val="50000"/>
                  <a:lumOff val="50000"/>
                </a:sysClr>
              </a:solidFill>
              <a:prstDash val="sysDash"/>
              <a:headEnd type="oval" w="med" len="med"/>
              <a:tailEnd type="triangle" w="med" len="med"/>
            </a:ln>
            <a:effectLst/>
          </p:spPr>
        </p:cxnSp>
      </p:grpSp>
      <p:sp>
        <p:nvSpPr>
          <p:cNvPr id="68" name="矩形: 圓角 67">
            <a:extLst>
              <a:ext uri="{FF2B5EF4-FFF2-40B4-BE49-F238E27FC236}">
                <a16:creationId xmlns:a16="http://schemas.microsoft.com/office/drawing/2014/main" xmlns="" id="{579A9CFD-B8A8-4713-AE6F-A4A23CF820B2}"/>
              </a:ext>
            </a:extLst>
          </p:cNvPr>
          <p:cNvSpPr/>
          <p:nvPr/>
        </p:nvSpPr>
        <p:spPr>
          <a:xfrm>
            <a:off x="495300" y="1052736"/>
            <a:ext cx="4330748" cy="12961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zh-TW" altLang="en-US" sz="2400" b="1" dirty="0">
                <a:solidFill>
                  <a:srgbClr val="002060"/>
                </a:solidFill>
                <a:latin typeface="微軟正黑體" panose="020B0604030504040204" pitchFamily="34" charset="-120"/>
                <a:ea typeface="微軟正黑體" panose="020B0604030504040204" pitchFamily="34" charset="-120"/>
              </a:rPr>
              <a:t>粗糠爐、電動農機、節能水車、漁船</a:t>
            </a:r>
            <a:r>
              <a:rPr lang="en-US" altLang="zh-TW" sz="2400" b="1" dirty="0">
                <a:solidFill>
                  <a:srgbClr val="002060"/>
                </a:solidFill>
                <a:latin typeface="微軟正黑體" panose="020B0604030504040204" pitchFamily="34" charset="-120"/>
                <a:ea typeface="微軟正黑體" panose="020B0604030504040204" pitchFamily="34" charset="-120"/>
              </a:rPr>
              <a:t>LED</a:t>
            </a:r>
            <a:r>
              <a:rPr lang="zh-TW" altLang="en-US" sz="2400" b="1" dirty="0">
                <a:solidFill>
                  <a:srgbClr val="002060"/>
                </a:solidFill>
                <a:latin typeface="微軟正黑體" panose="020B0604030504040204" pitchFamily="34" charset="-120"/>
                <a:ea typeface="微軟正黑體" panose="020B0604030504040204" pitchFamily="34" charset="-120"/>
              </a:rPr>
              <a:t>集魚燈</a:t>
            </a:r>
            <a:endParaRPr lang="en-US" altLang="zh-TW" sz="2400" b="1" dirty="0">
              <a:solidFill>
                <a:srgbClr val="002060"/>
              </a:solidFill>
              <a:latin typeface="微軟正黑體" panose="020B0604030504040204" pitchFamily="34" charset="-120"/>
              <a:ea typeface="微軟正黑體" panose="020B0604030504040204" pitchFamily="34" charset="-120"/>
            </a:endParaRPr>
          </a:p>
          <a:p>
            <a:pPr algn="ctr">
              <a:defRPr/>
            </a:pPr>
            <a:r>
              <a:rPr lang="zh-TW" altLang="en-US" sz="2400" dirty="0">
                <a:solidFill>
                  <a:srgbClr val="002060"/>
                </a:solidFill>
                <a:latin typeface="微軟正黑體" panose="020B0604030504040204" pitchFamily="34" charset="-120"/>
                <a:ea typeface="微軟正黑體" panose="020B0604030504040204" pitchFamily="34" charset="-120"/>
              </a:rPr>
              <a:t>納入環評增量抵換機制</a:t>
            </a:r>
          </a:p>
        </p:txBody>
      </p:sp>
      <p:sp>
        <p:nvSpPr>
          <p:cNvPr id="69" name="文字方塊 68">
            <a:extLst>
              <a:ext uri="{FF2B5EF4-FFF2-40B4-BE49-F238E27FC236}">
                <a16:creationId xmlns:a16="http://schemas.microsoft.com/office/drawing/2014/main" xmlns="" id="{DFFC750D-4886-4DE6-9490-A6AB1580F448}"/>
              </a:ext>
            </a:extLst>
          </p:cNvPr>
          <p:cNvSpPr txBox="1"/>
          <p:nvPr/>
        </p:nvSpPr>
        <p:spPr>
          <a:xfrm>
            <a:off x="5828938" y="847139"/>
            <a:ext cx="3762568" cy="954107"/>
          </a:xfrm>
          <a:prstGeom prst="rect">
            <a:avLst/>
          </a:prstGeom>
          <a:noFill/>
        </p:spPr>
        <p:txBody>
          <a:bodyPr wrap="none" rtlCol="0">
            <a:spAutoFit/>
          </a:bodyPr>
          <a:lstStyle/>
          <a:p>
            <a:pPr algn="ctr">
              <a:defRPr/>
            </a:pPr>
            <a:r>
              <a:rPr lang="zh-TW" altLang="en-US" sz="2800" b="1" dirty="0">
                <a:solidFill>
                  <a:srgbClr val="C00000"/>
                </a:solidFill>
                <a:latin typeface="微軟正黑體" panose="020B0604030504040204" pitchFamily="34" charset="-120"/>
                <a:ea typeface="微軟正黑體" panose="020B0604030504040204" pitchFamily="34" charset="-120"/>
              </a:rPr>
              <a:t>農民獲得實質碳收益</a:t>
            </a:r>
            <a:r>
              <a:rPr lang="en-US" altLang="zh-TW" sz="2800" b="1" dirty="0">
                <a:solidFill>
                  <a:srgbClr val="C00000"/>
                </a:solidFill>
                <a:latin typeface="微軟正黑體" panose="020B0604030504040204" pitchFamily="34" charset="-120"/>
                <a:ea typeface="微軟正黑體" panose="020B0604030504040204" pitchFamily="34" charset="-120"/>
              </a:rPr>
              <a:t>!!</a:t>
            </a:r>
          </a:p>
          <a:p>
            <a:pPr algn="ctr">
              <a:defRPr/>
            </a:pPr>
            <a:r>
              <a:rPr lang="zh-TW" altLang="en-US" sz="2800" b="1" dirty="0">
                <a:solidFill>
                  <a:srgbClr val="C00000"/>
                </a:solidFill>
                <a:latin typeface="微軟正黑體" panose="020B0604030504040204" pitchFamily="34" charset="-120"/>
                <a:ea typeface="微軟正黑體" panose="020B0604030504040204" pitchFamily="34" charset="-120"/>
              </a:rPr>
              <a:t>減得越多，補得越多</a:t>
            </a:r>
            <a:r>
              <a:rPr lang="en-US" altLang="zh-TW" sz="2800" b="1" dirty="0">
                <a:solidFill>
                  <a:srgbClr val="C00000"/>
                </a:solidFill>
                <a:latin typeface="微軟正黑體" panose="020B0604030504040204" pitchFamily="34" charset="-120"/>
                <a:ea typeface="微軟正黑體" panose="020B0604030504040204" pitchFamily="34" charset="-120"/>
              </a:rPr>
              <a:t>!!</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21" name="投影片編號版面配置區 1">
            <a:extLst>
              <a:ext uri="{FF2B5EF4-FFF2-40B4-BE49-F238E27FC236}">
                <a16:creationId xmlns:a16="http://schemas.microsoft.com/office/drawing/2014/main" xmlns="" id="{E51A5EE6-F813-46CC-AB0F-1E97922C58B8}"/>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15</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95300" y="784132"/>
            <a:ext cx="4265536" cy="108012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5367984" y="692696"/>
            <a:ext cx="4265536" cy="1296143"/>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605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CF1998AC-3E8D-486B-8D51-A2C2101BAE32}"/>
              </a:ext>
            </a:extLst>
          </p:cNvPr>
          <p:cNvPicPr>
            <a:picLocks noChangeAspect="1"/>
          </p:cNvPicPr>
          <p:nvPr/>
        </p:nvPicPr>
        <p:blipFill>
          <a:blip r:embed="rId4">
            <a:alphaModFix amt="52000"/>
            <a:extLst>
              <a:ext uri="{28A0092B-C50C-407E-A947-70E740481C1C}">
                <a14:useLocalDpi xmlns:a14="http://schemas.microsoft.com/office/drawing/2010/main"/>
              </a:ext>
            </a:extLst>
          </a:blip>
          <a:stretch>
            <a:fillRect/>
          </a:stretch>
        </p:blipFill>
        <p:spPr>
          <a:xfrm>
            <a:off x="-142686" y="3681720"/>
            <a:ext cx="10044246" cy="3564735"/>
          </a:xfrm>
          <a:prstGeom prst="rect">
            <a:avLst/>
          </a:prstGeom>
        </p:spPr>
      </p:pic>
      <p:sp>
        <p:nvSpPr>
          <p:cNvPr id="4" name="圓角矩形 19">
            <a:extLst>
              <a:ext uri="{FF2B5EF4-FFF2-40B4-BE49-F238E27FC236}">
                <a16:creationId xmlns:a16="http://schemas.microsoft.com/office/drawing/2014/main" xmlns="" id="{F4F72C5E-FB9A-4BA2-92AE-563341E667F4}"/>
              </a:ext>
            </a:extLst>
          </p:cNvPr>
          <p:cNvSpPr/>
          <p:nvPr/>
        </p:nvSpPr>
        <p:spPr>
          <a:xfrm flipV="1">
            <a:off x="200472" y="283941"/>
            <a:ext cx="3312368" cy="2769100"/>
          </a:xfrm>
          <a:custGeom>
            <a:avLst/>
            <a:gdLst>
              <a:gd name="connsiteX0" fmla="*/ 0 w 3312368"/>
              <a:gd name="connsiteY0" fmla="*/ 1384550 h 2769100"/>
              <a:gd name="connsiteX1" fmla="*/ 1384550 w 3312368"/>
              <a:gd name="connsiteY1" fmla="*/ 0 h 2769100"/>
              <a:gd name="connsiteX2" fmla="*/ 1927818 w 3312368"/>
              <a:gd name="connsiteY2" fmla="*/ 0 h 2769100"/>
              <a:gd name="connsiteX3" fmla="*/ 3312368 w 3312368"/>
              <a:gd name="connsiteY3" fmla="*/ 1384550 h 2769100"/>
              <a:gd name="connsiteX4" fmla="*/ 3312368 w 3312368"/>
              <a:gd name="connsiteY4" fmla="*/ 1384550 h 2769100"/>
              <a:gd name="connsiteX5" fmla="*/ 1927818 w 3312368"/>
              <a:gd name="connsiteY5" fmla="*/ 2769100 h 2769100"/>
              <a:gd name="connsiteX6" fmla="*/ 1384550 w 3312368"/>
              <a:gd name="connsiteY6" fmla="*/ 2769100 h 2769100"/>
              <a:gd name="connsiteX7" fmla="*/ 0 w 3312368"/>
              <a:gd name="connsiteY7" fmla="*/ 1384550 h 27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2368" h="2769100" fill="none" extrusionOk="0">
                <a:moveTo>
                  <a:pt x="0" y="1384550"/>
                </a:moveTo>
                <a:cubicBezTo>
                  <a:pt x="-9952" y="440091"/>
                  <a:pt x="716251" y="125297"/>
                  <a:pt x="1384550" y="0"/>
                </a:cubicBezTo>
                <a:cubicBezTo>
                  <a:pt x="1608108" y="-5911"/>
                  <a:pt x="1684213" y="18676"/>
                  <a:pt x="1927818" y="0"/>
                </a:cubicBezTo>
                <a:cubicBezTo>
                  <a:pt x="2506967" y="-21391"/>
                  <a:pt x="3428560" y="650808"/>
                  <a:pt x="3312368" y="1384550"/>
                </a:cubicBezTo>
                <a:lnTo>
                  <a:pt x="3312368" y="1384550"/>
                </a:lnTo>
                <a:cubicBezTo>
                  <a:pt x="3421780" y="2333925"/>
                  <a:pt x="2707283" y="2713896"/>
                  <a:pt x="1927818" y="2769100"/>
                </a:cubicBezTo>
                <a:cubicBezTo>
                  <a:pt x="1696474" y="2774214"/>
                  <a:pt x="1649547" y="2763507"/>
                  <a:pt x="1384550" y="2769100"/>
                </a:cubicBezTo>
                <a:cubicBezTo>
                  <a:pt x="739848" y="2702494"/>
                  <a:pt x="97831" y="2274655"/>
                  <a:pt x="0" y="1384550"/>
                </a:cubicBezTo>
                <a:close/>
              </a:path>
              <a:path w="3312368" h="2769100" stroke="0" extrusionOk="0">
                <a:moveTo>
                  <a:pt x="0" y="1384550"/>
                </a:moveTo>
                <a:cubicBezTo>
                  <a:pt x="-102066" y="569064"/>
                  <a:pt x="534817" y="84363"/>
                  <a:pt x="1384550" y="0"/>
                </a:cubicBezTo>
                <a:cubicBezTo>
                  <a:pt x="1516921" y="-1727"/>
                  <a:pt x="1658012" y="18054"/>
                  <a:pt x="1927818" y="0"/>
                </a:cubicBezTo>
                <a:cubicBezTo>
                  <a:pt x="2736383" y="-213175"/>
                  <a:pt x="3347810" y="575193"/>
                  <a:pt x="3312368" y="1384550"/>
                </a:cubicBezTo>
                <a:lnTo>
                  <a:pt x="3312368" y="1384550"/>
                </a:lnTo>
                <a:cubicBezTo>
                  <a:pt x="3346100" y="2274330"/>
                  <a:pt x="2856564" y="2838557"/>
                  <a:pt x="1927818" y="2769100"/>
                </a:cubicBezTo>
                <a:cubicBezTo>
                  <a:pt x="1795754" y="2824337"/>
                  <a:pt x="1503241" y="2750345"/>
                  <a:pt x="1384550" y="2769100"/>
                </a:cubicBezTo>
                <a:cubicBezTo>
                  <a:pt x="607452" y="2994833"/>
                  <a:pt x="42716" y="2131652"/>
                  <a:pt x="0" y="1384550"/>
                </a:cubicBezTo>
                <a:close/>
              </a:path>
            </a:pathLst>
          </a:custGeom>
          <a:solidFill>
            <a:schemeClr val="accent6">
              <a:lumMod val="75000"/>
            </a:schemeClr>
          </a:solidFill>
          <a:ln>
            <a:solidFill>
              <a:schemeClr val="accent6">
                <a:lumMod val="40000"/>
                <a:lumOff val="60000"/>
              </a:schemeClr>
            </a:solidFill>
            <a:extLst>
              <a:ext uri="{C807C97D-BFC1-408E-A445-0C87EB9F89A2}">
                <ask:lineSketchStyleProps xmlns:ask="http://schemas.microsoft.com/office/drawing/2018/sketchyshapes" xmlns="" sd="2030788464">
                  <a:prstGeom prst="roundRect">
                    <a:avLst>
                      <a:gd name="adj" fmla="val 50000"/>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5" name="文字方塊 4">
            <a:extLst>
              <a:ext uri="{FF2B5EF4-FFF2-40B4-BE49-F238E27FC236}">
                <a16:creationId xmlns:a16="http://schemas.microsoft.com/office/drawing/2014/main" xmlns="" id="{D8B12E68-ABF9-4DD1-A355-21E1238BD90B}"/>
              </a:ext>
            </a:extLst>
          </p:cNvPr>
          <p:cNvSpPr txBox="1"/>
          <p:nvPr/>
        </p:nvSpPr>
        <p:spPr>
          <a:xfrm>
            <a:off x="738401" y="1006773"/>
            <a:ext cx="2236510" cy="1323439"/>
          </a:xfrm>
          <a:prstGeom prst="rect">
            <a:avLst/>
          </a:prstGeom>
          <a:noFill/>
        </p:spPr>
        <p:txBody>
          <a:bodyPr wrap="none" rtlCol="0">
            <a:spAutoFit/>
          </a:bodyPr>
          <a:lstStyle/>
          <a:p>
            <a:pPr algn="ctr"/>
            <a:r>
              <a:rPr lang="zh-TW" altLang="en-US" sz="4000" b="1" dirty="0">
                <a:solidFill>
                  <a:schemeClr val="bg2"/>
                </a:solidFill>
                <a:latin typeface="Microsoft YaHei UI" panose="020B0503020204020204" pitchFamily="34" charset="-122"/>
                <a:ea typeface="Microsoft YaHei UI" panose="020B0503020204020204" pitchFamily="34" charset="-122"/>
              </a:rPr>
              <a:t>產業</a:t>
            </a:r>
            <a:endParaRPr lang="en-US" altLang="zh-TW" sz="4000" b="1" dirty="0">
              <a:solidFill>
                <a:schemeClr val="bg2"/>
              </a:solidFill>
              <a:latin typeface="Microsoft YaHei UI" panose="020B0503020204020204" pitchFamily="34" charset="-122"/>
              <a:ea typeface="Microsoft YaHei UI" panose="020B0503020204020204" pitchFamily="34" charset="-122"/>
            </a:endParaRPr>
          </a:p>
          <a:p>
            <a:pPr algn="ctr"/>
            <a:r>
              <a:rPr lang="zh-TW" altLang="en-US" sz="4000" b="1" dirty="0">
                <a:solidFill>
                  <a:schemeClr val="bg2"/>
                </a:solidFill>
                <a:latin typeface="Microsoft YaHei UI" panose="020B0503020204020204" pitchFamily="34" charset="-122"/>
                <a:ea typeface="Microsoft YaHei UI" panose="020B0503020204020204" pitchFamily="34" charset="-122"/>
              </a:rPr>
              <a:t>創新升級</a:t>
            </a:r>
          </a:p>
        </p:txBody>
      </p:sp>
      <p:sp>
        <p:nvSpPr>
          <p:cNvPr id="6" name="文字方塊 5">
            <a:extLst>
              <a:ext uri="{FF2B5EF4-FFF2-40B4-BE49-F238E27FC236}">
                <a16:creationId xmlns:a16="http://schemas.microsoft.com/office/drawing/2014/main" xmlns="" id="{B4A3DBCA-8C34-47C1-9E66-336F43248398}"/>
              </a:ext>
            </a:extLst>
          </p:cNvPr>
          <p:cNvSpPr txBox="1"/>
          <p:nvPr/>
        </p:nvSpPr>
        <p:spPr>
          <a:xfrm>
            <a:off x="4050769" y="1124885"/>
            <a:ext cx="5609828" cy="3970318"/>
          </a:xfrm>
          <a:prstGeom prst="rect">
            <a:avLst/>
          </a:prstGeom>
          <a:noFill/>
        </p:spPr>
        <p:txBody>
          <a:bodyPr wrap="square" rtlCol="0">
            <a:spAutoFit/>
          </a:bodyPr>
          <a:lstStyle>
            <a:defPPr>
              <a:defRPr lang="zh-TW"/>
            </a:defPPr>
            <a:lvl1pPr>
              <a:lnSpc>
                <a:spcPts val="3200"/>
              </a:lnSpc>
              <a:defRPr sz="1900">
                <a:solidFill>
                  <a:srgbClr val="EF8666"/>
                </a:solidFill>
              </a:defRPr>
            </a:lvl1pPr>
            <a:lvl5pPr marL="0" lvl="4">
              <a:lnSpc>
                <a:spcPts val="3200"/>
              </a:lnSpc>
              <a:defRPr sz="1900" b="1">
                <a:solidFill>
                  <a:srgbClr val="EF8666"/>
                </a:solidFill>
                <a:latin typeface="微軟正黑體" panose="020B0604030504040204" pitchFamily="34" charset="-120"/>
                <a:ea typeface="微軟正黑體" panose="020B0604030504040204" pitchFamily="34" charset="-120"/>
              </a:defRPr>
            </a:lvl5pPr>
          </a:lstStyle>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18.</a:t>
            </a:r>
            <a:r>
              <a:rPr lang="zh-TW" altLang="en-US" sz="2400" b="1" dirty="0">
                <a:solidFill>
                  <a:srgbClr val="FF5964"/>
                </a:solidFill>
                <a:latin typeface="Microsoft YaHei UI" panose="020B0503020204020204" pitchFamily="34" charset="-122"/>
                <a:ea typeface="Microsoft YaHei UI" panose="020B0503020204020204" pitchFamily="34" charset="-122"/>
              </a:rPr>
              <a:t>農村社區企業創新</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升級</a:t>
            </a:r>
          </a:p>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19.</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建構</a:t>
            </a:r>
            <a:r>
              <a:rPr lang="zh-TW" altLang="en-US" sz="2400" b="1" dirty="0">
                <a:solidFill>
                  <a:srgbClr val="FF5964"/>
                </a:solidFill>
                <a:latin typeface="Microsoft YaHei UI" panose="020B0503020204020204" pitchFamily="34" charset="-122"/>
                <a:ea typeface="Microsoft YaHei UI" panose="020B0503020204020204" pitchFamily="34" charset="-122"/>
              </a:rPr>
              <a:t>全國冷鏈物流</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體系</a:t>
            </a:r>
          </a:p>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20.</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農產品</a:t>
            </a:r>
            <a:r>
              <a:rPr lang="zh-TW" altLang="en-US" sz="2400" b="1" dirty="0">
                <a:solidFill>
                  <a:srgbClr val="FF5964"/>
                </a:solidFill>
                <a:latin typeface="Microsoft YaHei UI" panose="020B0503020204020204" pitchFamily="34" charset="-122"/>
                <a:ea typeface="Microsoft YaHei UI" panose="020B0503020204020204" pitchFamily="34" charset="-122"/>
              </a:rPr>
              <a:t>初級加工場</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政策</a:t>
            </a:r>
          </a:p>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21.</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推動</a:t>
            </a:r>
            <a:r>
              <a:rPr lang="zh-TW" altLang="en-US" sz="2400" b="1" dirty="0">
                <a:solidFill>
                  <a:srgbClr val="FF5964"/>
                </a:solidFill>
                <a:latin typeface="Microsoft YaHei UI" panose="020B0503020204020204" pitchFamily="34" charset="-122"/>
                <a:ea typeface="Microsoft YaHei UI" panose="020B0503020204020204" pitchFamily="34" charset="-122"/>
              </a:rPr>
              <a:t>省工機械化</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及</a:t>
            </a:r>
            <a:r>
              <a:rPr lang="zh-TW" altLang="en-US" sz="2400" b="1" dirty="0">
                <a:solidFill>
                  <a:srgbClr val="FF5964"/>
                </a:solidFill>
                <a:latin typeface="Microsoft YaHei UI" panose="020B0503020204020204" pitchFamily="34" charset="-122"/>
                <a:ea typeface="Microsoft YaHei UI" panose="020B0503020204020204" pitchFamily="34" charset="-122"/>
              </a:rPr>
              <a:t>設備現代化</a:t>
            </a:r>
          </a:p>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22.</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養殖</a:t>
            </a:r>
            <a:r>
              <a:rPr lang="zh-TW" altLang="en-US" sz="2400" b="1" dirty="0">
                <a:solidFill>
                  <a:srgbClr val="FF5964"/>
                </a:solidFill>
                <a:latin typeface="Microsoft YaHei UI" panose="020B0503020204020204" pitchFamily="34" charset="-122"/>
                <a:ea typeface="Microsoft YaHei UI" panose="020B0503020204020204" pitchFamily="34" charset="-122"/>
              </a:rPr>
              <a:t>漁業用電</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新優惠</a:t>
            </a:r>
          </a:p>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23.</a:t>
            </a:r>
            <a:r>
              <a:rPr lang="zh-TW" altLang="en-US" sz="2400" b="1" dirty="0">
                <a:solidFill>
                  <a:srgbClr val="FF5964"/>
                </a:solidFill>
                <a:latin typeface="Microsoft YaHei UI" panose="020B0503020204020204" pitchFamily="34" charset="-122"/>
                <a:ea typeface="Microsoft YaHei UI" panose="020B0503020204020204" pitchFamily="34" charset="-122"/>
              </a:rPr>
              <a:t>外籍漁工</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雇主認定資格申請</a:t>
            </a:r>
          </a:p>
          <a:p>
            <a:pPr>
              <a:lnSpc>
                <a:spcPct val="150000"/>
              </a:lnSpc>
            </a:pPr>
            <a:r>
              <a:rPr lang="en-US" altLang="zh-TW" sz="2400" b="1" dirty="0">
                <a:solidFill>
                  <a:schemeClr val="tx1">
                    <a:lumMod val="65000"/>
                    <a:lumOff val="35000"/>
                  </a:schemeClr>
                </a:solidFill>
                <a:latin typeface="Microsoft YaHei UI" panose="020B0503020204020204" pitchFamily="34" charset="-122"/>
                <a:ea typeface="Microsoft YaHei UI" panose="020B0503020204020204" pitchFamily="34" charset="-122"/>
              </a:rPr>
              <a:t>24.</a:t>
            </a:r>
            <a:r>
              <a:rPr lang="zh-TW" altLang="en-US" sz="2400" b="1" dirty="0">
                <a:solidFill>
                  <a:schemeClr val="tx1">
                    <a:lumMod val="65000"/>
                    <a:lumOff val="35000"/>
                  </a:schemeClr>
                </a:solidFill>
                <a:latin typeface="Microsoft YaHei UI" panose="020B0503020204020204" pitchFamily="34" charset="-122"/>
                <a:ea typeface="Microsoft YaHei UI" panose="020B0503020204020204" pitchFamily="34" charset="-122"/>
              </a:rPr>
              <a:t>農產品</a:t>
            </a:r>
            <a:r>
              <a:rPr lang="zh-TW" altLang="en-US" sz="2400" b="1" dirty="0">
                <a:solidFill>
                  <a:srgbClr val="FF5964"/>
                </a:solidFill>
                <a:latin typeface="Microsoft YaHei UI" panose="020B0503020204020204" pitchFamily="34" charset="-122"/>
                <a:ea typeface="Microsoft YaHei UI" panose="020B0503020204020204" pitchFamily="34" charset="-122"/>
              </a:rPr>
              <a:t>出口屢創</a:t>
            </a:r>
            <a:r>
              <a:rPr lang="zh-TW" altLang="en-US" sz="2400" b="1" dirty="0" smtClean="0">
                <a:solidFill>
                  <a:srgbClr val="FF5964"/>
                </a:solidFill>
                <a:latin typeface="Microsoft YaHei UI" panose="020B0503020204020204" pitchFamily="34" charset="-122"/>
                <a:ea typeface="Microsoft YaHei UI" panose="020B0503020204020204" pitchFamily="34" charset="-122"/>
              </a:rPr>
              <a:t>佳績</a:t>
            </a:r>
            <a:endParaRPr lang="zh-TW" altLang="en-US" sz="2400" b="1" dirty="0">
              <a:solidFill>
                <a:srgbClr val="FF5964"/>
              </a:solidFill>
              <a:latin typeface="Microsoft YaHei UI" panose="020B0503020204020204" pitchFamily="34" charset="-122"/>
              <a:ea typeface="Microsoft YaHei UI" panose="020B0503020204020204" pitchFamily="34" charset="-122"/>
            </a:endParaRPr>
          </a:p>
        </p:txBody>
      </p:sp>
      <p:sp>
        <p:nvSpPr>
          <p:cNvPr id="7" name="投影片編號版面配置區 1">
            <a:extLst>
              <a:ext uri="{FF2B5EF4-FFF2-40B4-BE49-F238E27FC236}">
                <a16:creationId xmlns:a16="http://schemas.microsoft.com/office/drawing/2014/main" xmlns="" id="{162BAE23-A391-492A-BC62-E6F2BB14F0C3}"/>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latin typeface="微軟正黑體" panose="020B0604030504040204" pitchFamily="34" charset="-120"/>
                <a:ea typeface="微軟正黑體" panose="020B0604030504040204" pitchFamily="34" charset="-120"/>
              </a:rPr>
              <a:pPr/>
              <a:t>16</a:t>
            </a:fld>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25348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6"/>
          <p:cNvSpPr/>
          <p:nvPr/>
        </p:nvSpPr>
        <p:spPr>
          <a:xfrm>
            <a:off x="-2967880" y="4372045"/>
            <a:ext cx="9144000" cy="531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300" b="1">
              <a:solidFill>
                <a:schemeClr val="dk1"/>
              </a:solidFill>
              <a:latin typeface="Microsoft JhengHei"/>
              <a:ea typeface="Microsoft JhengHei"/>
              <a:cs typeface="Microsoft JhengHei"/>
              <a:sym typeface="Microsoft JhengHei"/>
            </a:endParaRPr>
          </a:p>
        </p:txBody>
      </p:sp>
      <p:sp>
        <p:nvSpPr>
          <p:cNvPr id="907" name="Google Shape;907;p26"/>
          <p:cNvSpPr txBox="1"/>
          <p:nvPr/>
        </p:nvSpPr>
        <p:spPr>
          <a:xfrm>
            <a:off x="526341" y="1266749"/>
            <a:ext cx="4223558" cy="477054"/>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None/>
            </a:pPr>
            <a:r>
              <a:rPr lang="zh-TW" sz="1200">
                <a:solidFill>
                  <a:schemeClr val="dk1"/>
                </a:solidFill>
                <a:latin typeface="Microsoft JhengHei"/>
                <a:ea typeface="Microsoft JhengHei"/>
                <a:cs typeface="Microsoft JhengHei"/>
                <a:sym typeface="Microsoft JhengHei"/>
              </a:rPr>
              <a:t>完善臺灣水產品冷鏈體系不斷鏈</a:t>
            </a:r>
            <a:endParaRPr/>
          </a:p>
          <a:p>
            <a:pPr marL="0" marR="0" lvl="0" indent="0" algn="just" rtl="0">
              <a:lnSpc>
                <a:spcPct val="125000"/>
              </a:lnSpc>
              <a:spcBef>
                <a:spcPts val="0"/>
              </a:spcBef>
              <a:spcAft>
                <a:spcPts val="0"/>
              </a:spcAft>
              <a:buNone/>
            </a:pPr>
            <a:r>
              <a:rPr lang="zh-TW" sz="1200">
                <a:solidFill>
                  <a:schemeClr val="dk1"/>
                </a:solidFill>
                <a:latin typeface="Microsoft JhengHei"/>
                <a:ea typeface="Microsoft JhengHei"/>
                <a:cs typeface="Microsoft JhengHei"/>
                <a:sym typeface="Microsoft JhengHei"/>
              </a:rPr>
              <a:t>提升產銷調節能力及產品品質，促進產業升級</a:t>
            </a:r>
            <a:endParaRPr/>
          </a:p>
        </p:txBody>
      </p:sp>
      <p:pic>
        <p:nvPicPr>
          <p:cNvPr id="908" name="Google Shape;908;p26"/>
          <p:cNvPicPr preferRelativeResize="0"/>
          <p:nvPr/>
        </p:nvPicPr>
        <p:blipFill rotWithShape="1">
          <a:blip r:embed="rId3">
            <a:alphaModFix/>
          </a:blip>
          <a:srcRect/>
          <a:stretch/>
        </p:blipFill>
        <p:spPr>
          <a:xfrm>
            <a:off x="6065223" y="2079628"/>
            <a:ext cx="3125872" cy="3984850"/>
          </a:xfrm>
          <a:prstGeom prst="rect">
            <a:avLst/>
          </a:prstGeom>
          <a:noFill/>
          <a:ln>
            <a:noFill/>
          </a:ln>
        </p:spPr>
      </p:pic>
      <p:sp>
        <p:nvSpPr>
          <p:cNvPr id="909" name="Google Shape;909;p26"/>
          <p:cNvSpPr/>
          <p:nvPr/>
        </p:nvSpPr>
        <p:spPr>
          <a:xfrm>
            <a:off x="6065224" y="1442193"/>
            <a:ext cx="3125871" cy="447815"/>
          </a:xfrm>
          <a:prstGeom prst="rect">
            <a:avLst/>
          </a:prstGeom>
          <a:solidFill>
            <a:srgbClr val="F4B081"/>
          </a:solid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zh-TW" sz="2100" b="1">
                <a:solidFill>
                  <a:srgbClr val="000000"/>
                </a:solidFill>
                <a:latin typeface="Microsoft JhengHei"/>
                <a:ea typeface="Microsoft JhengHei"/>
                <a:cs typeface="Microsoft JhengHei"/>
                <a:sym typeface="Microsoft JhengHei"/>
              </a:rPr>
              <a:t>漁產品冷鏈全貌圖</a:t>
            </a:r>
            <a:endParaRPr sz="2100" b="1">
              <a:solidFill>
                <a:srgbClr val="000000"/>
              </a:solidFill>
              <a:latin typeface="Microsoft JhengHei"/>
              <a:ea typeface="Microsoft JhengHei"/>
              <a:cs typeface="Microsoft JhengHei"/>
              <a:sym typeface="Microsoft JhengHei"/>
            </a:endParaRPr>
          </a:p>
        </p:txBody>
      </p:sp>
      <p:grpSp>
        <p:nvGrpSpPr>
          <p:cNvPr id="910" name="Google Shape;910;p26"/>
          <p:cNvGrpSpPr/>
          <p:nvPr/>
        </p:nvGrpSpPr>
        <p:grpSpPr>
          <a:xfrm>
            <a:off x="2198365" y="4426441"/>
            <a:ext cx="3674795" cy="782409"/>
            <a:chOff x="1817364" y="4426440"/>
            <a:chExt cx="3674795" cy="782409"/>
          </a:xfrm>
        </p:grpSpPr>
        <p:sp>
          <p:nvSpPr>
            <p:cNvPr id="911" name="Google Shape;911;p26"/>
            <p:cNvSpPr/>
            <p:nvPr/>
          </p:nvSpPr>
          <p:spPr>
            <a:xfrm>
              <a:off x="1822006" y="4870295"/>
              <a:ext cx="36701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1D321E"/>
                  </a:solidFill>
                  <a:latin typeface="Microsoft JhengHei"/>
                  <a:ea typeface="Microsoft JhengHei"/>
                  <a:cs typeface="Microsoft JhengHei"/>
                  <a:sym typeface="Microsoft JhengHei"/>
                </a:rPr>
                <a:t>產品凍藏運送延長保鮮，區域物流中心</a:t>
              </a:r>
              <a:endParaRPr sz="1600" b="1">
                <a:solidFill>
                  <a:srgbClr val="1D321E"/>
                </a:solidFill>
                <a:latin typeface="Microsoft JhengHei"/>
                <a:ea typeface="Microsoft JhengHei"/>
                <a:cs typeface="Microsoft JhengHei"/>
                <a:sym typeface="Microsoft JhengHei"/>
              </a:endParaRPr>
            </a:p>
          </p:txBody>
        </p:sp>
        <p:sp>
          <p:nvSpPr>
            <p:cNvPr id="912" name="Google Shape;912;p26"/>
            <p:cNvSpPr/>
            <p:nvPr/>
          </p:nvSpPr>
          <p:spPr>
            <a:xfrm>
              <a:off x="1817364" y="4426440"/>
              <a:ext cx="10855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1D321E"/>
                  </a:solidFill>
                  <a:latin typeface="Microsoft JhengHei"/>
                  <a:ea typeface="Microsoft JhengHei"/>
                  <a:cs typeface="Microsoft JhengHei"/>
                  <a:sym typeface="Microsoft JhengHei"/>
                </a:rPr>
                <a:t>規劃</a:t>
              </a:r>
              <a:r>
                <a:rPr lang="zh-TW" sz="2400" b="1" u="sng">
                  <a:solidFill>
                    <a:srgbClr val="FF0000"/>
                  </a:solidFill>
                  <a:latin typeface="Microsoft JhengHei"/>
                  <a:ea typeface="Microsoft JhengHei"/>
                  <a:cs typeface="Microsoft JhengHei"/>
                  <a:sym typeface="Microsoft JhengHei"/>
                </a:rPr>
                <a:t>3處</a:t>
              </a:r>
              <a:endParaRPr sz="2400">
                <a:solidFill>
                  <a:schemeClr val="dk1"/>
                </a:solidFill>
                <a:latin typeface="Calibri"/>
                <a:ea typeface="Calibri"/>
                <a:cs typeface="Calibri"/>
                <a:sym typeface="Calibri"/>
              </a:endParaRPr>
            </a:p>
          </p:txBody>
        </p:sp>
      </p:grpSp>
      <p:sp>
        <p:nvSpPr>
          <p:cNvPr id="913" name="Google Shape;913;p26"/>
          <p:cNvSpPr/>
          <p:nvPr/>
        </p:nvSpPr>
        <p:spPr>
          <a:xfrm>
            <a:off x="2201397" y="2989613"/>
            <a:ext cx="276229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100" b="1">
                <a:solidFill>
                  <a:srgbClr val="1D321E"/>
                </a:solidFill>
                <a:latin typeface="Microsoft JhengHei"/>
                <a:ea typeface="Microsoft JhengHei"/>
                <a:cs typeface="Microsoft JhengHei"/>
                <a:sym typeface="Microsoft JhengHei"/>
              </a:rPr>
              <a:t>農漁民團體</a:t>
            </a:r>
            <a:r>
              <a:rPr lang="zh-TW" sz="1600" b="1">
                <a:solidFill>
                  <a:srgbClr val="1D321E"/>
                </a:solidFill>
                <a:latin typeface="Microsoft JhengHei"/>
                <a:ea typeface="Microsoft JhengHei"/>
                <a:cs typeface="Microsoft JhengHei"/>
                <a:sym typeface="Microsoft JhengHei"/>
              </a:rPr>
              <a:t>升級冷凍設施</a:t>
            </a:r>
            <a:endParaRPr sz="1600" b="1">
              <a:solidFill>
                <a:srgbClr val="1D321E"/>
              </a:solidFill>
              <a:latin typeface="Microsoft JhengHei"/>
              <a:ea typeface="Microsoft JhengHei"/>
              <a:cs typeface="Microsoft JhengHei"/>
              <a:sym typeface="Microsoft JhengHei"/>
            </a:endParaRPr>
          </a:p>
        </p:txBody>
      </p:sp>
      <p:sp>
        <p:nvSpPr>
          <p:cNvPr id="914" name="Google Shape;914;p26"/>
          <p:cNvSpPr/>
          <p:nvPr/>
        </p:nvSpPr>
        <p:spPr>
          <a:xfrm>
            <a:off x="2201397" y="2540020"/>
            <a:ext cx="14295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1D321E"/>
                </a:solidFill>
                <a:latin typeface="Microsoft JhengHei"/>
                <a:ea typeface="Microsoft JhengHei"/>
                <a:cs typeface="Microsoft JhengHei"/>
                <a:sym typeface="Microsoft JhengHei"/>
              </a:rPr>
              <a:t>輔導</a:t>
            </a:r>
            <a:r>
              <a:rPr lang="zh-TW" sz="2400" b="1" u="sng">
                <a:solidFill>
                  <a:srgbClr val="FF0000"/>
                </a:solidFill>
                <a:latin typeface="Microsoft JhengHei"/>
                <a:ea typeface="Microsoft JhengHei"/>
                <a:cs typeface="Microsoft JhengHei"/>
                <a:sym typeface="Microsoft JhengHei"/>
              </a:rPr>
              <a:t>24處</a:t>
            </a:r>
            <a:endParaRPr sz="2400">
              <a:solidFill>
                <a:schemeClr val="dk1"/>
              </a:solidFill>
              <a:latin typeface="Calibri"/>
              <a:ea typeface="Calibri"/>
              <a:cs typeface="Calibri"/>
              <a:sym typeface="Calibri"/>
            </a:endParaRPr>
          </a:p>
        </p:txBody>
      </p:sp>
      <p:pic>
        <p:nvPicPr>
          <p:cNvPr id="915" name="Google Shape;915;p26"/>
          <p:cNvPicPr preferRelativeResize="0"/>
          <p:nvPr/>
        </p:nvPicPr>
        <p:blipFill rotWithShape="1">
          <a:blip r:embed="rId4">
            <a:alphaModFix/>
          </a:blip>
          <a:srcRect/>
          <a:stretch/>
        </p:blipFill>
        <p:spPr>
          <a:xfrm>
            <a:off x="920280" y="2513434"/>
            <a:ext cx="853874" cy="899972"/>
          </a:xfrm>
          <a:prstGeom prst="rect">
            <a:avLst/>
          </a:prstGeom>
          <a:noFill/>
          <a:ln>
            <a:noFill/>
          </a:ln>
        </p:spPr>
      </p:pic>
      <p:pic>
        <p:nvPicPr>
          <p:cNvPr id="916" name="Google Shape;916;p26"/>
          <p:cNvPicPr preferRelativeResize="0"/>
          <p:nvPr/>
        </p:nvPicPr>
        <p:blipFill rotWithShape="1">
          <a:blip r:embed="rId5">
            <a:alphaModFix/>
          </a:blip>
          <a:srcRect/>
          <a:stretch/>
        </p:blipFill>
        <p:spPr>
          <a:xfrm>
            <a:off x="920281" y="3392446"/>
            <a:ext cx="1012271" cy="1010820"/>
          </a:xfrm>
          <a:prstGeom prst="rect">
            <a:avLst/>
          </a:prstGeom>
          <a:noFill/>
          <a:ln>
            <a:noFill/>
          </a:ln>
        </p:spPr>
      </p:pic>
      <p:grpSp>
        <p:nvGrpSpPr>
          <p:cNvPr id="917" name="Google Shape;917;p26"/>
          <p:cNvGrpSpPr/>
          <p:nvPr/>
        </p:nvGrpSpPr>
        <p:grpSpPr>
          <a:xfrm>
            <a:off x="723637" y="1808277"/>
            <a:ext cx="5235444" cy="584775"/>
            <a:chOff x="4935767" y="3249793"/>
            <a:chExt cx="6562399" cy="642595"/>
          </a:xfrm>
        </p:grpSpPr>
        <p:sp>
          <p:nvSpPr>
            <p:cNvPr id="918" name="Google Shape;918;p26"/>
            <p:cNvSpPr/>
            <p:nvPr/>
          </p:nvSpPr>
          <p:spPr>
            <a:xfrm>
              <a:off x="7408851" y="3344062"/>
              <a:ext cx="4089315" cy="507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1D321E"/>
                  </a:solidFill>
                  <a:latin typeface="Microsoft JhengHei"/>
                  <a:ea typeface="Microsoft JhengHei"/>
                  <a:cs typeface="Microsoft JhengHei"/>
                  <a:sym typeface="Microsoft JhengHei"/>
                </a:rPr>
                <a:t>強化冷鏈原料低溫加工</a:t>
              </a:r>
              <a:endParaRPr sz="2400" b="1">
                <a:solidFill>
                  <a:srgbClr val="1D321E"/>
                </a:solidFill>
                <a:latin typeface="Microsoft JhengHei"/>
                <a:ea typeface="Microsoft JhengHei"/>
                <a:cs typeface="Microsoft JhengHei"/>
                <a:sym typeface="Microsoft JhengHei"/>
              </a:endParaRPr>
            </a:p>
          </p:txBody>
        </p:sp>
        <p:sp>
          <p:nvSpPr>
            <p:cNvPr id="919" name="Google Shape;919;p26"/>
            <p:cNvSpPr/>
            <p:nvPr/>
          </p:nvSpPr>
          <p:spPr>
            <a:xfrm>
              <a:off x="4935767" y="3249793"/>
              <a:ext cx="2775237" cy="6425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1D321E"/>
                  </a:solidFill>
                  <a:latin typeface="Microsoft JhengHei"/>
                  <a:ea typeface="Microsoft JhengHei"/>
                  <a:cs typeface="Microsoft JhengHei"/>
                  <a:sym typeface="Microsoft JhengHei"/>
                </a:rPr>
                <a:t>投入</a:t>
              </a:r>
              <a:r>
                <a:rPr lang="zh-TW" sz="3200" b="1" u="sng">
                  <a:solidFill>
                    <a:srgbClr val="FF0000"/>
                  </a:solidFill>
                  <a:latin typeface="Microsoft JhengHei"/>
                  <a:ea typeface="Microsoft JhengHei"/>
                  <a:cs typeface="Microsoft JhengHei"/>
                  <a:sym typeface="Microsoft JhengHei"/>
                </a:rPr>
                <a:t>18億元</a:t>
              </a:r>
              <a:endParaRPr sz="3200">
                <a:solidFill>
                  <a:srgbClr val="FF0000"/>
                </a:solidFill>
                <a:latin typeface="Calibri"/>
                <a:ea typeface="Calibri"/>
                <a:cs typeface="Calibri"/>
                <a:sym typeface="Calibri"/>
              </a:endParaRPr>
            </a:p>
          </p:txBody>
        </p:sp>
      </p:grpSp>
      <p:pic>
        <p:nvPicPr>
          <p:cNvPr id="920" name="Google Shape;920;p26"/>
          <p:cNvPicPr preferRelativeResize="0"/>
          <p:nvPr/>
        </p:nvPicPr>
        <p:blipFill rotWithShape="1">
          <a:blip r:embed="rId6">
            <a:alphaModFix/>
          </a:blip>
          <a:srcRect t="5634"/>
          <a:stretch/>
        </p:blipFill>
        <p:spPr>
          <a:xfrm>
            <a:off x="4547638" y="5633612"/>
            <a:ext cx="1228500" cy="977347"/>
          </a:xfrm>
          <a:prstGeom prst="rect">
            <a:avLst/>
          </a:prstGeom>
          <a:noFill/>
          <a:ln>
            <a:noFill/>
          </a:ln>
        </p:spPr>
      </p:pic>
      <p:pic>
        <p:nvPicPr>
          <p:cNvPr id="921" name="Google Shape;921;p26"/>
          <p:cNvPicPr preferRelativeResize="0"/>
          <p:nvPr/>
        </p:nvPicPr>
        <p:blipFill rotWithShape="1">
          <a:blip r:embed="rId7">
            <a:alphaModFix/>
          </a:blip>
          <a:srcRect l="2884" r="9482"/>
          <a:stretch/>
        </p:blipFill>
        <p:spPr>
          <a:xfrm>
            <a:off x="914412" y="5633612"/>
            <a:ext cx="1227074" cy="977575"/>
          </a:xfrm>
          <a:prstGeom prst="rect">
            <a:avLst/>
          </a:prstGeom>
          <a:noFill/>
          <a:ln>
            <a:noFill/>
          </a:ln>
        </p:spPr>
      </p:pic>
      <p:pic>
        <p:nvPicPr>
          <p:cNvPr id="922" name="Google Shape;922;p26"/>
          <p:cNvPicPr preferRelativeResize="0"/>
          <p:nvPr/>
        </p:nvPicPr>
        <p:blipFill rotWithShape="1">
          <a:blip r:embed="rId8">
            <a:alphaModFix/>
          </a:blip>
          <a:srcRect l="2087" t="4809" r="11448" b="6158"/>
          <a:stretch/>
        </p:blipFill>
        <p:spPr>
          <a:xfrm>
            <a:off x="2730312" y="5633612"/>
            <a:ext cx="1228500" cy="952715"/>
          </a:xfrm>
          <a:prstGeom prst="rect">
            <a:avLst/>
          </a:prstGeom>
          <a:noFill/>
          <a:ln>
            <a:noFill/>
          </a:ln>
        </p:spPr>
      </p:pic>
      <p:grpSp>
        <p:nvGrpSpPr>
          <p:cNvPr id="923" name="Google Shape;923;p26"/>
          <p:cNvGrpSpPr/>
          <p:nvPr/>
        </p:nvGrpSpPr>
        <p:grpSpPr>
          <a:xfrm>
            <a:off x="2201397" y="3503979"/>
            <a:ext cx="2762295" cy="865092"/>
            <a:chOff x="1820396" y="3371622"/>
            <a:chExt cx="2762295" cy="865092"/>
          </a:xfrm>
        </p:grpSpPr>
        <p:sp>
          <p:nvSpPr>
            <p:cNvPr id="924" name="Google Shape;924;p26"/>
            <p:cNvSpPr/>
            <p:nvPr/>
          </p:nvSpPr>
          <p:spPr>
            <a:xfrm>
              <a:off x="1820396" y="3821216"/>
              <a:ext cx="276229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100" b="1">
                  <a:solidFill>
                    <a:srgbClr val="1D321E"/>
                  </a:solidFill>
                  <a:latin typeface="Microsoft JhengHei"/>
                  <a:ea typeface="Microsoft JhengHei"/>
                  <a:cs typeface="Microsoft JhengHei"/>
                  <a:sym typeface="Microsoft JhengHei"/>
                </a:rPr>
                <a:t>農漁民團體</a:t>
              </a:r>
              <a:r>
                <a:rPr lang="zh-TW" sz="1600" b="1">
                  <a:solidFill>
                    <a:srgbClr val="1D321E"/>
                  </a:solidFill>
                  <a:latin typeface="Microsoft JhengHei"/>
                  <a:ea typeface="Microsoft JhengHei"/>
                  <a:cs typeface="Microsoft JhengHei"/>
                  <a:sym typeface="Microsoft JhengHei"/>
                </a:rPr>
                <a:t>升級加工設施</a:t>
              </a:r>
              <a:endParaRPr sz="1600" b="1">
                <a:solidFill>
                  <a:srgbClr val="1D321E"/>
                </a:solidFill>
                <a:latin typeface="Microsoft JhengHei"/>
                <a:ea typeface="Microsoft JhengHei"/>
                <a:cs typeface="Microsoft JhengHei"/>
                <a:sym typeface="Microsoft JhengHei"/>
              </a:endParaRPr>
            </a:p>
          </p:txBody>
        </p:sp>
        <p:sp>
          <p:nvSpPr>
            <p:cNvPr id="925" name="Google Shape;925;p26"/>
            <p:cNvSpPr/>
            <p:nvPr/>
          </p:nvSpPr>
          <p:spPr>
            <a:xfrm>
              <a:off x="1820396" y="3371622"/>
              <a:ext cx="14295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1D321E"/>
                  </a:solidFill>
                  <a:latin typeface="Microsoft JhengHei"/>
                  <a:ea typeface="Microsoft JhengHei"/>
                  <a:cs typeface="Microsoft JhengHei"/>
                  <a:sym typeface="Microsoft JhengHei"/>
                </a:rPr>
                <a:t>輔導</a:t>
              </a:r>
              <a:r>
                <a:rPr lang="zh-TW" sz="2400" b="1" u="sng">
                  <a:solidFill>
                    <a:srgbClr val="FF0000"/>
                  </a:solidFill>
                  <a:latin typeface="Microsoft JhengHei"/>
                  <a:ea typeface="Microsoft JhengHei"/>
                  <a:cs typeface="Microsoft JhengHei"/>
                  <a:sym typeface="Microsoft JhengHei"/>
                </a:rPr>
                <a:t>8處</a:t>
              </a:r>
              <a:endParaRPr sz="2400">
                <a:solidFill>
                  <a:schemeClr val="dk1"/>
                </a:solidFill>
                <a:latin typeface="Calibri"/>
                <a:ea typeface="Calibri"/>
                <a:cs typeface="Calibri"/>
                <a:sym typeface="Calibri"/>
              </a:endParaRPr>
            </a:p>
          </p:txBody>
        </p:sp>
      </p:grpSp>
      <p:pic>
        <p:nvPicPr>
          <p:cNvPr id="926" name="Google Shape;926;p26"/>
          <p:cNvPicPr preferRelativeResize="0"/>
          <p:nvPr/>
        </p:nvPicPr>
        <p:blipFill rotWithShape="1">
          <a:blip r:embed="rId9">
            <a:alphaModFix/>
          </a:blip>
          <a:srcRect/>
          <a:stretch/>
        </p:blipFill>
        <p:spPr>
          <a:xfrm>
            <a:off x="920280" y="4382305"/>
            <a:ext cx="1011600" cy="1011600"/>
          </a:xfrm>
          <a:prstGeom prst="rect">
            <a:avLst/>
          </a:prstGeom>
          <a:noFill/>
          <a:ln>
            <a:noFill/>
          </a:ln>
        </p:spPr>
      </p:pic>
      <p:sp>
        <p:nvSpPr>
          <p:cNvPr id="927" name="Google Shape;927;p26"/>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Microsoft YaHei UI" panose="020B0503020204020204" pitchFamily="34" charset="-122"/>
                <a:ea typeface="Microsoft YaHei UI" panose="020B0503020204020204" pitchFamily="34" charset="-122"/>
                <a:cs typeface="Arial"/>
                <a:sym typeface="Arial"/>
              </a:rPr>
              <a:t>漁產品冷鏈設施(備)</a:t>
            </a:r>
            <a:endParaRPr>
              <a:latin typeface="Microsoft YaHei UI" panose="020B0503020204020204" pitchFamily="34" charset="-122"/>
              <a:ea typeface="Microsoft YaHei UI" panose="020B0503020204020204" pitchFamily="34" charset="-122"/>
            </a:endParaRPr>
          </a:p>
        </p:txBody>
      </p:sp>
      <p:pic>
        <p:nvPicPr>
          <p:cNvPr id="928" name="Google Shape;928;p26"/>
          <p:cNvPicPr preferRelativeResize="0"/>
          <p:nvPr/>
        </p:nvPicPr>
        <p:blipFill rotWithShape="1">
          <a:blip r:embed="rId10">
            <a:alphaModFix/>
          </a:blip>
          <a:srcRect/>
          <a:stretch/>
        </p:blipFill>
        <p:spPr>
          <a:xfrm rot="-2040937">
            <a:off x="3749230" y="56777"/>
            <a:ext cx="1562702" cy="1353507"/>
          </a:xfrm>
          <a:prstGeom prst="rect">
            <a:avLst/>
          </a:prstGeom>
          <a:noFill/>
          <a:ln>
            <a:noFill/>
          </a:ln>
        </p:spPr>
      </p:pic>
      <p:sp>
        <p:nvSpPr>
          <p:cNvPr id="929" name="Google Shape;929;p26"/>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17</a:t>
            </a:fld>
            <a:endParaRPr sz="1600">
              <a:solidFill>
                <a:srgbClr val="888888"/>
              </a:solidFill>
              <a:latin typeface="Microsoft JhengHei"/>
              <a:ea typeface="Microsoft JhengHei"/>
              <a:cs typeface="Microsoft JhengHei"/>
              <a:sym typeface="Microsoft JhengHei"/>
            </a:endParaRPr>
          </a:p>
        </p:txBody>
      </p:sp>
      <p:sp>
        <p:nvSpPr>
          <p:cNvPr id="26" name="橢圓 25"/>
          <p:cNvSpPr/>
          <p:nvPr/>
        </p:nvSpPr>
        <p:spPr>
          <a:xfrm>
            <a:off x="723638" y="1830451"/>
            <a:ext cx="2214068" cy="658483"/>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403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p27"/>
          <p:cNvPicPr preferRelativeResize="0"/>
          <p:nvPr/>
        </p:nvPicPr>
        <p:blipFill rotWithShape="1">
          <a:blip r:embed="rId3">
            <a:alphaModFix/>
          </a:blip>
          <a:srcRect/>
          <a:stretch/>
        </p:blipFill>
        <p:spPr>
          <a:xfrm>
            <a:off x="495322" y="1758783"/>
            <a:ext cx="9047248" cy="4816257"/>
          </a:xfrm>
          <a:prstGeom prst="rect">
            <a:avLst/>
          </a:prstGeom>
          <a:noFill/>
          <a:ln>
            <a:noFill/>
          </a:ln>
        </p:spPr>
      </p:pic>
      <p:sp>
        <p:nvSpPr>
          <p:cNvPr id="935" name="Google Shape;935;p27"/>
          <p:cNvSpPr txBox="1"/>
          <p:nvPr/>
        </p:nvSpPr>
        <p:spPr>
          <a:xfrm>
            <a:off x="494835" y="1081710"/>
            <a:ext cx="4463349" cy="477054"/>
          </a:xfrm>
          <a:prstGeom prst="rect">
            <a:avLst/>
          </a:prstGeom>
          <a:noFill/>
          <a:ln>
            <a:noFill/>
          </a:ln>
        </p:spPr>
        <p:txBody>
          <a:bodyPr spcFirstLastPara="1" wrap="square" lIns="91425" tIns="45700" rIns="91425" bIns="45700" anchor="t" anchorCtr="0">
            <a:spAutoFit/>
          </a:bodyPr>
          <a:lstStyle/>
          <a:p>
            <a:pPr marL="0" marR="0" lvl="0" indent="0" algn="just" rtl="0">
              <a:lnSpc>
                <a:spcPct val="125000"/>
              </a:lnSpc>
              <a:spcBef>
                <a:spcPts val="0"/>
              </a:spcBef>
              <a:spcAft>
                <a:spcPts val="0"/>
              </a:spcAft>
              <a:buNone/>
            </a:pPr>
            <a:r>
              <a:rPr lang="zh-TW" sz="1200">
                <a:solidFill>
                  <a:schemeClr val="dk1"/>
                </a:solidFill>
                <a:latin typeface="Microsoft JhengHei"/>
                <a:ea typeface="Microsoft JhengHei"/>
                <a:cs typeface="Microsoft JhengHei"/>
                <a:sym typeface="Microsoft JhengHei"/>
              </a:rPr>
              <a:t>前置作業：土地取得及地目使用符合規定；計畫配合款籌措無虞。</a:t>
            </a:r>
            <a:endParaRPr/>
          </a:p>
          <a:p>
            <a:pPr marL="0" marR="0" lvl="0" indent="0" algn="just" rtl="0">
              <a:lnSpc>
                <a:spcPct val="125000"/>
              </a:lnSpc>
              <a:spcBef>
                <a:spcPts val="0"/>
              </a:spcBef>
              <a:spcAft>
                <a:spcPts val="0"/>
              </a:spcAft>
              <a:buNone/>
            </a:pPr>
            <a:r>
              <a:rPr lang="zh-TW" sz="1200">
                <a:solidFill>
                  <a:schemeClr val="dk1"/>
                </a:solidFill>
                <a:latin typeface="Microsoft JhengHei"/>
                <a:ea typeface="Microsoft JhengHei"/>
                <a:cs typeface="Microsoft JhengHei"/>
                <a:sym typeface="Microsoft JhengHei"/>
              </a:rPr>
              <a:t>研提計畫：於「農業計畫管理系統」研提並備文向本署提出申請。</a:t>
            </a:r>
            <a:endParaRPr/>
          </a:p>
        </p:txBody>
      </p:sp>
      <p:sp>
        <p:nvSpPr>
          <p:cNvPr id="936" name="Google Shape;936;p27"/>
          <p:cNvSpPr/>
          <p:nvPr/>
        </p:nvSpPr>
        <p:spPr>
          <a:xfrm>
            <a:off x="-2967880" y="3206917"/>
            <a:ext cx="9144000" cy="531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chemeClr val="dk1"/>
              </a:solidFill>
              <a:latin typeface="Microsoft JhengHei"/>
              <a:ea typeface="Microsoft JhengHei"/>
              <a:cs typeface="Microsoft JhengHei"/>
              <a:sym typeface="Microsoft JhengHei"/>
            </a:endParaRPr>
          </a:p>
        </p:txBody>
      </p:sp>
      <p:sp>
        <p:nvSpPr>
          <p:cNvPr id="937" name="Google Shape;937;p27"/>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Microsoft YaHei UI" panose="020B0503020204020204" pitchFamily="34" charset="-122"/>
                <a:ea typeface="Microsoft YaHei UI" panose="020B0503020204020204" pitchFamily="34" charset="-122"/>
                <a:cs typeface="Arial"/>
                <a:sym typeface="Arial"/>
              </a:rPr>
              <a:t>漁產品冷鏈設施(備) -</a:t>
            </a:r>
            <a:r>
              <a:rPr lang="zh-TW" sz="2000" b="1">
                <a:solidFill>
                  <a:srgbClr val="632423"/>
                </a:solidFill>
                <a:latin typeface="Microsoft YaHei UI" panose="020B0503020204020204" pitchFamily="34" charset="-122"/>
                <a:ea typeface="Microsoft YaHei UI" panose="020B0503020204020204" pitchFamily="34" charset="-122"/>
                <a:cs typeface="Arial"/>
                <a:sym typeface="Arial"/>
              </a:rPr>
              <a:t>補助對象及基準</a:t>
            </a:r>
            <a:endParaRPr sz="3200" b="1">
              <a:solidFill>
                <a:srgbClr val="632423"/>
              </a:solidFill>
              <a:latin typeface="Microsoft YaHei UI" panose="020B0503020204020204" pitchFamily="34" charset="-122"/>
              <a:ea typeface="Microsoft YaHei UI" panose="020B0503020204020204" pitchFamily="34" charset="-122"/>
              <a:cs typeface="Arial"/>
              <a:sym typeface="Arial"/>
            </a:endParaRPr>
          </a:p>
        </p:txBody>
      </p:sp>
      <p:pic>
        <p:nvPicPr>
          <p:cNvPr id="938" name="Google Shape;938;p27"/>
          <p:cNvPicPr preferRelativeResize="0"/>
          <p:nvPr/>
        </p:nvPicPr>
        <p:blipFill rotWithShape="1">
          <a:blip r:embed="rId4">
            <a:alphaModFix/>
          </a:blip>
          <a:srcRect/>
          <a:stretch/>
        </p:blipFill>
        <p:spPr>
          <a:xfrm flipH="1">
            <a:off x="7419246" y="110630"/>
            <a:ext cx="2171700" cy="1942160"/>
          </a:xfrm>
          <a:prstGeom prst="rect">
            <a:avLst/>
          </a:prstGeom>
          <a:noFill/>
          <a:ln>
            <a:noFill/>
          </a:ln>
        </p:spPr>
      </p:pic>
      <p:sp>
        <p:nvSpPr>
          <p:cNvPr id="939" name="Google Shape;939;p27"/>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18</a:t>
            </a:fld>
            <a:endParaRPr sz="1600">
              <a:solidFill>
                <a:srgbClr val="888888"/>
              </a:solidFill>
              <a:latin typeface="Microsoft JhengHei"/>
              <a:ea typeface="Microsoft JhengHei"/>
              <a:cs typeface="Microsoft JhengHei"/>
              <a:sym typeface="Microsoft JhengHei"/>
            </a:endParaRPr>
          </a:p>
        </p:txBody>
      </p:sp>
      <p:sp>
        <p:nvSpPr>
          <p:cNvPr id="9" name="圓角矩形 8"/>
          <p:cNvSpPr/>
          <p:nvPr/>
        </p:nvSpPr>
        <p:spPr>
          <a:xfrm>
            <a:off x="488504" y="1783967"/>
            <a:ext cx="9054066" cy="4724717"/>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684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65"/>
          <p:cNvSpPr/>
          <p:nvPr/>
        </p:nvSpPr>
        <p:spPr>
          <a:xfrm>
            <a:off x="5059328" y="6239327"/>
            <a:ext cx="9144000" cy="531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300" b="1">
              <a:solidFill>
                <a:schemeClr val="dk1"/>
              </a:solidFill>
              <a:latin typeface="Microsoft JhengHei"/>
              <a:ea typeface="Microsoft JhengHei"/>
              <a:cs typeface="Microsoft JhengHei"/>
              <a:sym typeface="Microsoft JhengHei"/>
            </a:endParaRPr>
          </a:p>
        </p:txBody>
      </p:sp>
      <p:cxnSp>
        <p:nvCxnSpPr>
          <p:cNvPr id="945" name="Google Shape;945;p65"/>
          <p:cNvCxnSpPr/>
          <p:nvPr/>
        </p:nvCxnSpPr>
        <p:spPr>
          <a:xfrm rot="10800000" flipH="1">
            <a:off x="1287272" y="3346644"/>
            <a:ext cx="7506600" cy="781800"/>
          </a:xfrm>
          <a:prstGeom prst="bentConnector3">
            <a:avLst>
              <a:gd name="adj1" fmla="val 50000"/>
            </a:avLst>
          </a:prstGeom>
          <a:noFill/>
          <a:ln w="57150" cap="flat" cmpd="sng">
            <a:solidFill>
              <a:srgbClr val="658367"/>
            </a:solidFill>
            <a:prstDash val="solid"/>
            <a:round/>
            <a:headEnd type="none" w="sm" len="sm"/>
            <a:tailEnd type="triangle" w="med" len="med"/>
          </a:ln>
        </p:spPr>
      </p:cxnSp>
      <p:sp>
        <p:nvSpPr>
          <p:cNvPr id="946" name="Google Shape;946;p65"/>
          <p:cNvSpPr/>
          <p:nvPr/>
        </p:nvSpPr>
        <p:spPr>
          <a:xfrm>
            <a:off x="1898358" y="3482114"/>
            <a:ext cx="2646293"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zh-TW" sz="3600" b="1">
                <a:solidFill>
                  <a:srgbClr val="1D321E"/>
                </a:solidFill>
                <a:latin typeface="Microsoft JhengHei"/>
                <a:ea typeface="Microsoft JhengHei"/>
                <a:cs typeface="Microsoft JhengHei"/>
                <a:sym typeface="Microsoft JhengHei"/>
              </a:rPr>
              <a:t>管理模式</a:t>
            </a:r>
            <a:endParaRPr/>
          </a:p>
        </p:txBody>
      </p:sp>
      <p:sp>
        <p:nvSpPr>
          <p:cNvPr id="947" name="Google Shape;947;p65"/>
          <p:cNvSpPr/>
          <p:nvPr/>
        </p:nvSpPr>
        <p:spPr>
          <a:xfrm>
            <a:off x="5228836" y="2780928"/>
            <a:ext cx="3450085"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zh-TW" sz="3600" b="1">
                <a:solidFill>
                  <a:srgbClr val="1D321E"/>
                </a:solidFill>
                <a:latin typeface="Microsoft JhengHei"/>
                <a:ea typeface="Microsoft JhengHei"/>
                <a:cs typeface="Microsoft JhengHei"/>
                <a:sym typeface="Microsoft JhengHei"/>
              </a:rPr>
              <a:t>農業用地合法性</a:t>
            </a:r>
            <a:endParaRPr/>
          </a:p>
        </p:txBody>
      </p:sp>
      <p:sp>
        <p:nvSpPr>
          <p:cNvPr id="948" name="Google Shape;948;p65"/>
          <p:cNvSpPr/>
          <p:nvPr/>
        </p:nvSpPr>
        <p:spPr>
          <a:xfrm>
            <a:off x="533239" y="3847207"/>
            <a:ext cx="552767"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生產</a:t>
            </a:r>
            <a:endParaRPr sz="2800">
              <a:solidFill>
                <a:schemeClr val="dk1"/>
              </a:solidFill>
              <a:latin typeface="Calibri"/>
              <a:ea typeface="Calibri"/>
              <a:cs typeface="Calibri"/>
              <a:sym typeface="Calibri"/>
            </a:endParaRPr>
          </a:p>
        </p:txBody>
      </p:sp>
      <p:sp>
        <p:nvSpPr>
          <p:cNvPr id="949" name="Google Shape;949;p65"/>
          <p:cNvSpPr/>
          <p:nvPr/>
        </p:nvSpPr>
        <p:spPr>
          <a:xfrm>
            <a:off x="9002153" y="2849463"/>
            <a:ext cx="333933" cy="18158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800" b="1">
                <a:solidFill>
                  <a:srgbClr val="FF0000"/>
                </a:solidFill>
                <a:latin typeface="Microsoft JhengHei"/>
                <a:ea typeface="Microsoft JhengHei"/>
                <a:cs typeface="Microsoft JhengHei"/>
                <a:sym typeface="Microsoft JhengHei"/>
              </a:rPr>
              <a:t>初級加工</a:t>
            </a:r>
            <a:endParaRPr sz="2800">
              <a:solidFill>
                <a:schemeClr val="dk1"/>
              </a:solidFill>
              <a:latin typeface="Calibri"/>
              <a:ea typeface="Calibri"/>
              <a:cs typeface="Calibri"/>
              <a:sym typeface="Calibri"/>
            </a:endParaRPr>
          </a:p>
        </p:txBody>
      </p:sp>
      <p:sp>
        <p:nvSpPr>
          <p:cNvPr id="950" name="Google Shape;950;p65"/>
          <p:cNvSpPr/>
          <p:nvPr/>
        </p:nvSpPr>
        <p:spPr>
          <a:xfrm>
            <a:off x="1535039" y="4432125"/>
            <a:ext cx="3372928" cy="2339102"/>
          </a:xfrm>
          <a:prstGeom prst="rect">
            <a:avLst/>
          </a:prstGeom>
          <a:noFill/>
          <a:ln w="38100" cap="flat" cmpd="sng">
            <a:solidFill>
              <a:srgbClr val="FFC952"/>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214318" marR="0" lvl="0" indent="-214318" algn="l" rtl="0">
              <a:spcBef>
                <a:spcPts val="0"/>
              </a:spcBef>
              <a:spcAft>
                <a:spcPts val="0"/>
              </a:spcAft>
              <a:buClr>
                <a:schemeClr val="dk1"/>
              </a:buClr>
              <a:buSzPts val="2100"/>
              <a:buFont typeface="Noto Sans Symbols"/>
              <a:buChar char="✔"/>
            </a:pPr>
            <a:r>
              <a:rPr lang="zh-TW" sz="2100" b="1">
                <a:solidFill>
                  <a:schemeClr val="dk1"/>
                </a:solidFill>
                <a:latin typeface="Microsoft JhengHei"/>
                <a:ea typeface="Microsoft JhengHei"/>
                <a:cs typeface="Microsoft JhengHei"/>
                <a:sym typeface="Microsoft JhengHei"/>
              </a:rPr>
              <a:t>區隔一般食品工廠，分級管理</a:t>
            </a:r>
            <a:endParaRPr sz="2100" b="1">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100"/>
              <a:buFont typeface="Noto Sans Symbols"/>
              <a:buChar char="✔"/>
            </a:pPr>
            <a:r>
              <a:rPr lang="zh-TW" sz="2100" b="1">
                <a:solidFill>
                  <a:schemeClr val="dk1"/>
                </a:solidFill>
                <a:latin typeface="Microsoft JhengHei"/>
                <a:ea typeface="Microsoft JhengHei"/>
                <a:cs typeface="Microsoft JhengHei"/>
                <a:sym typeface="Microsoft JhengHei"/>
              </a:rPr>
              <a:t>國產溯源原料</a:t>
            </a:r>
            <a:endParaRPr sz="2100" b="1">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100"/>
              <a:buFont typeface="Noto Sans Symbols"/>
              <a:buChar char="✔"/>
            </a:pPr>
            <a:r>
              <a:rPr lang="zh-TW" sz="2100" b="1">
                <a:solidFill>
                  <a:schemeClr val="dk1"/>
                </a:solidFill>
                <a:latin typeface="Microsoft JhengHei"/>
                <a:ea typeface="Microsoft JhengHei"/>
                <a:cs typeface="Microsoft JhengHei"/>
                <a:sym typeface="Microsoft JhengHei"/>
              </a:rPr>
              <a:t>規模限制200m</a:t>
            </a:r>
            <a:r>
              <a:rPr lang="zh-TW" sz="2100" b="1" baseline="30000">
                <a:solidFill>
                  <a:schemeClr val="dk1"/>
                </a:solidFill>
                <a:latin typeface="Microsoft JhengHei"/>
                <a:ea typeface="Microsoft JhengHei"/>
                <a:cs typeface="Microsoft JhengHei"/>
                <a:sym typeface="Microsoft JhengHei"/>
              </a:rPr>
              <a:t>2</a:t>
            </a:r>
            <a:r>
              <a:rPr lang="zh-TW" sz="2100" b="1">
                <a:solidFill>
                  <a:schemeClr val="dk1"/>
                </a:solidFill>
                <a:latin typeface="Microsoft JhengHei"/>
                <a:ea typeface="Microsoft JhengHei"/>
                <a:cs typeface="Microsoft JhengHei"/>
                <a:sym typeface="Microsoft JhengHei"/>
              </a:rPr>
              <a:t>以下</a:t>
            </a:r>
            <a:endParaRPr sz="2100" b="1">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100"/>
              <a:buFont typeface="Noto Sans Symbols"/>
              <a:buChar char="✔"/>
            </a:pPr>
            <a:r>
              <a:rPr lang="zh-TW" sz="2100" b="1">
                <a:solidFill>
                  <a:schemeClr val="dk1"/>
                </a:solidFill>
                <a:latin typeface="Microsoft JhengHei"/>
                <a:ea typeface="Microsoft JhengHei"/>
                <a:cs typeface="Microsoft JhengHei"/>
                <a:sym typeface="Microsoft JhengHei"/>
              </a:rPr>
              <a:t>符合食安法規，食安不降級</a:t>
            </a:r>
            <a:endParaRPr/>
          </a:p>
        </p:txBody>
      </p:sp>
      <p:sp>
        <p:nvSpPr>
          <p:cNvPr id="951" name="Google Shape;951;p65"/>
          <p:cNvSpPr/>
          <p:nvPr/>
        </p:nvSpPr>
        <p:spPr>
          <a:xfrm>
            <a:off x="5268459" y="3666038"/>
            <a:ext cx="3373200" cy="2067218"/>
          </a:xfrm>
          <a:prstGeom prst="rect">
            <a:avLst/>
          </a:prstGeom>
          <a:noFill/>
          <a:ln w="38100" cap="flat" cmpd="sng">
            <a:solidFill>
              <a:srgbClr val="FFC952"/>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214318" marR="0" lvl="0" indent="-214318" algn="l" rtl="0">
              <a:spcBef>
                <a:spcPts val="0"/>
              </a:spcBef>
              <a:spcAft>
                <a:spcPts val="0"/>
              </a:spcAft>
              <a:buClr>
                <a:schemeClr val="dk1"/>
              </a:buClr>
              <a:buSzPts val="2100"/>
              <a:buFont typeface="Noto Sans Symbols"/>
              <a:buChar char="✔"/>
            </a:pPr>
            <a:r>
              <a:rPr lang="zh-TW" sz="2100" b="1" dirty="0">
                <a:solidFill>
                  <a:schemeClr val="dk1"/>
                </a:solidFill>
                <a:latin typeface="Microsoft JhengHei"/>
                <a:ea typeface="Microsoft JhengHei"/>
                <a:cs typeface="Microsoft JhengHei"/>
                <a:sym typeface="Microsoft JhengHei"/>
              </a:rPr>
              <a:t>農民或農民團體為申請人</a:t>
            </a:r>
            <a:endParaRPr sz="2100" b="1" dirty="0">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100"/>
              <a:buFont typeface="Noto Sans Symbols"/>
              <a:buChar char="✔"/>
            </a:pPr>
            <a:r>
              <a:rPr lang="zh-TW" sz="2100" b="1" dirty="0">
                <a:solidFill>
                  <a:schemeClr val="dk1"/>
                </a:solidFill>
                <a:latin typeface="Microsoft JhengHei"/>
                <a:ea typeface="Microsoft JhengHei"/>
                <a:cs typeface="Microsoft JhengHei"/>
                <a:sym typeface="Microsoft JhengHei"/>
              </a:rPr>
              <a:t>合法農產品加工設施</a:t>
            </a:r>
            <a:endParaRPr sz="2100" b="1" dirty="0">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100"/>
              <a:buFont typeface="Noto Sans Symbols"/>
              <a:buChar char="✔"/>
            </a:pPr>
            <a:r>
              <a:rPr lang="zh-TW" sz="2100" b="1" dirty="0">
                <a:solidFill>
                  <a:schemeClr val="dk1"/>
                </a:solidFill>
                <a:latin typeface="Microsoft JhengHei"/>
                <a:ea typeface="Microsoft JhengHei"/>
                <a:cs typeface="Microsoft JhengHei"/>
                <a:sym typeface="Microsoft JhengHei"/>
              </a:rPr>
              <a:t>提升農產品附加價值</a:t>
            </a:r>
            <a:endParaRPr sz="2100" b="1" dirty="0">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100"/>
              <a:buFont typeface="Noto Sans Symbols"/>
              <a:buChar char="✔"/>
            </a:pPr>
            <a:r>
              <a:rPr lang="zh-TW" sz="2100" b="1" dirty="0">
                <a:solidFill>
                  <a:schemeClr val="dk1"/>
                </a:solidFill>
                <a:latin typeface="Microsoft JhengHei"/>
                <a:ea typeface="Microsoft JhengHei"/>
                <a:cs typeface="Microsoft JhengHei"/>
                <a:sym typeface="Microsoft JhengHei"/>
              </a:rPr>
              <a:t>小型、無公害設施</a:t>
            </a:r>
            <a:endParaRPr dirty="0"/>
          </a:p>
        </p:txBody>
      </p:sp>
      <p:sp>
        <p:nvSpPr>
          <p:cNvPr id="952" name="Google Shape;952;p65"/>
          <p:cNvSpPr/>
          <p:nvPr/>
        </p:nvSpPr>
        <p:spPr>
          <a:xfrm>
            <a:off x="442408" y="1465296"/>
            <a:ext cx="6128344" cy="361637"/>
          </a:xfrm>
          <a:prstGeom prst="rect">
            <a:avLst/>
          </a:prstGeom>
          <a:noFill/>
          <a:ln>
            <a:noFill/>
          </a:ln>
        </p:spPr>
        <p:txBody>
          <a:bodyPr spcFirstLastPara="1" wrap="square" lIns="91425" tIns="45700" rIns="91425" bIns="45700" anchor="t" anchorCtr="0">
            <a:noAutofit/>
          </a:bodyPr>
          <a:lstStyle/>
          <a:p>
            <a:pPr marL="0" marR="0" lvl="0" indent="-101600" algn="l" rtl="0">
              <a:lnSpc>
                <a:spcPct val="131250"/>
              </a:lnSpc>
              <a:spcBef>
                <a:spcPts val="0"/>
              </a:spcBef>
              <a:spcAft>
                <a:spcPts val="0"/>
              </a:spcAft>
              <a:buClr>
                <a:srgbClr val="1D321E"/>
              </a:buClr>
              <a:buSzPts val="1600"/>
              <a:buFont typeface="Noto Sans Symbols"/>
              <a:buChar char="◆"/>
            </a:pPr>
            <a:r>
              <a:rPr lang="zh-TW" sz="1600" b="1">
                <a:solidFill>
                  <a:srgbClr val="1D321E"/>
                </a:solidFill>
                <a:latin typeface="Microsoft JhengHei"/>
                <a:ea typeface="Microsoft JhengHei"/>
                <a:cs typeface="Microsoft JhengHei"/>
                <a:sym typeface="Microsoft JhengHei"/>
              </a:rPr>
              <a:t>提升農產品</a:t>
            </a:r>
            <a:r>
              <a:rPr lang="zh-TW" sz="1600" b="1" u="sng">
                <a:solidFill>
                  <a:srgbClr val="FF0000"/>
                </a:solidFill>
                <a:latin typeface="Microsoft JhengHei"/>
                <a:ea typeface="Microsoft JhengHei"/>
                <a:cs typeface="Microsoft JhengHei"/>
                <a:sym typeface="Microsoft JhengHei"/>
              </a:rPr>
              <a:t>附加價值</a:t>
            </a:r>
            <a:r>
              <a:rPr lang="zh-TW" sz="1600" b="1">
                <a:solidFill>
                  <a:srgbClr val="1D321E"/>
                </a:solidFill>
                <a:latin typeface="Microsoft JhengHei"/>
                <a:ea typeface="Microsoft JhengHei"/>
                <a:cs typeface="Microsoft JhengHei"/>
                <a:sym typeface="Microsoft JhengHei"/>
              </a:rPr>
              <a:t>，強化農產加工品衛生安全，確保農家收益</a:t>
            </a:r>
            <a:endParaRPr sz="1600">
              <a:solidFill>
                <a:srgbClr val="1D321E"/>
              </a:solidFill>
              <a:latin typeface="Microsoft JhengHei"/>
              <a:ea typeface="Microsoft JhengHei"/>
              <a:cs typeface="Microsoft JhengHei"/>
              <a:sym typeface="Microsoft JhengHei"/>
            </a:endParaRPr>
          </a:p>
        </p:txBody>
      </p:sp>
      <p:sp>
        <p:nvSpPr>
          <p:cNvPr id="953" name="Google Shape;953;p65"/>
          <p:cNvSpPr/>
          <p:nvPr/>
        </p:nvSpPr>
        <p:spPr>
          <a:xfrm>
            <a:off x="442408" y="1061338"/>
            <a:ext cx="6031661" cy="361637"/>
          </a:xfrm>
          <a:prstGeom prst="rect">
            <a:avLst/>
          </a:prstGeom>
          <a:noFill/>
          <a:ln>
            <a:noFill/>
          </a:ln>
        </p:spPr>
        <p:txBody>
          <a:bodyPr spcFirstLastPara="1" wrap="square" lIns="91425" tIns="45700" rIns="91425" bIns="45700" anchor="t" anchorCtr="0">
            <a:noAutofit/>
          </a:bodyPr>
          <a:lstStyle/>
          <a:p>
            <a:pPr marL="0" marR="0" lvl="0" indent="-101600" algn="l" rtl="0">
              <a:lnSpc>
                <a:spcPct val="131250"/>
              </a:lnSpc>
              <a:spcBef>
                <a:spcPts val="0"/>
              </a:spcBef>
              <a:spcAft>
                <a:spcPts val="0"/>
              </a:spcAft>
              <a:buClr>
                <a:srgbClr val="1D321E"/>
              </a:buClr>
              <a:buSzPts val="1600"/>
              <a:buFont typeface="Noto Sans Symbols"/>
              <a:buChar char="◆"/>
            </a:pPr>
            <a:r>
              <a:rPr lang="zh-TW" sz="1600" b="1">
                <a:solidFill>
                  <a:srgbClr val="1D321E"/>
                </a:solidFill>
                <a:latin typeface="Microsoft JhengHei"/>
                <a:ea typeface="Microsoft JhengHei"/>
                <a:cs typeface="Microsoft JhengHei"/>
                <a:sym typeface="Microsoft JhengHei"/>
              </a:rPr>
              <a:t>分級管理，</a:t>
            </a:r>
            <a:r>
              <a:rPr lang="zh-TW" sz="1600" b="1" u="sng">
                <a:solidFill>
                  <a:srgbClr val="FF0000"/>
                </a:solidFill>
                <a:latin typeface="Microsoft JhengHei"/>
                <a:ea typeface="Microsoft JhengHei"/>
                <a:cs typeface="Microsoft JhengHei"/>
                <a:sym typeface="Microsoft JhengHei"/>
              </a:rPr>
              <a:t>衛生安全不降級</a:t>
            </a:r>
            <a:r>
              <a:rPr lang="zh-TW" sz="1600" b="1">
                <a:solidFill>
                  <a:srgbClr val="1D321E"/>
                </a:solidFill>
                <a:latin typeface="Microsoft JhengHei"/>
                <a:ea typeface="Microsoft JhengHei"/>
                <a:cs typeface="Microsoft JhengHei"/>
                <a:sym typeface="Microsoft JhengHei"/>
              </a:rPr>
              <a:t>，完善管理體系，提高市場接受度</a:t>
            </a:r>
            <a:endParaRPr sz="1600" b="1">
              <a:solidFill>
                <a:srgbClr val="1D321E"/>
              </a:solidFill>
              <a:latin typeface="Microsoft JhengHei"/>
              <a:ea typeface="Microsoft JhengHei"/>
              <a:cs typeface="Microsoft JhengHei"/>
              <a:sym typeface="Microsoft JhengHei"/>
            </a:endParaRPr>
          </a:p>
        </p:txBody>
      </p:sp>
      <p:sp>
        <p:nvSpPr>
          <p:cNvPr id="954" name="Google Shape;954;p65"/>
          <p:cNvSpPr/>
          <p:nvPr/>
        </p:nvSpPr>
        <p:spPr>
          <a:xfrm>
            <a:off x="442408" y="1826933"/>
            <a:ext cx="6128344" cy="361637"/>
          </a:xfrm>
          <a:prstGeom prst="rect">
            <a:avLst/>
          </a:prstGeom>
          <a:noFill/>
          <a:ln>
            <a:noFill/>
          </a:ln>
        </p:spPr>
        <p:txBody>
          <a:bodyPr spcFirstLastPara="1" wrap="square" lIns="91425" tIns="45700" rIns="91425" bIns="45700" anchor="t" anchorCtr="0">
            <a:noAutofit/>
          </a:bodyPr>
          <a:lstStyle/>
          <a:p>
            <a:pPr marL="0" marR="0" lvl="0" indent="-101600" algn="l" rtl="0">
              <a:lnSpc>
                <a:spcPct val="131250"/>
              </a:lnSpc>
              <a:spcBef>
                <a:spcPts val="0"/>
              </a:spcBef>
              <a:spcAft>
                <a:spcPts val="0"/>
              </a:spcAft>
              <a:buClr>
                <a:srgbClr val="1D321E"/>
              </a:buClr>
              <a:buSzPts val="1600"/>
              <a:buFont typeface="Noto Sans Symbols"/>
              <a:buChar char="◆"/>
            </a:pPr>
            <a:r>
              <a:rPr lang="zh-TW" sz="1600" b="1">
                <a:solidFill>
                  <a:srgbClr val="1D321E"/>
                </a:solidFill>
                <a:latin typeface="Microsoft JhengHei"/>
                <a:ea typeface="Microsoft JhengHei"/>
                <a:cs typeface="Microsoft JhengHei"/>
                <a:sym typeface="Microsoft JhengHei"/>
              </a:rPr>
              <a:t>不易取得工廠登記，</a:t>
            </a:r>
            <a:r>
              <a:rPr lang="zh-TW" sz="1600" b="1" u="sng">
                <a:solidFill>
                  <a:srgbClr val="FF0000"/>
                </a:solidFill>
                <a:latin typeface="Microsoft JhengHei"/>
                <a:ea typeface="Microsoft JhengHei"/>
                <a:cs typeface="Microsoft JhengHei"/>
                <a:sym typeface="Microsoft JhengHei"/>
              </a:rPr>
              <a:t>輔導納入</a:t>
            </a:r>
            <a:r>
              <a:rPr lang="zh-TW" sz="1600" b="1">
                <a:solidFill>
                  <a:srgbClr val="1D321E"/>
                </a:solidFill>
                <a:latin typeface="Microsoft JhengHei"/>
                <a:ea typeface="Microsoft JhengHei"/>
                <a:cs typeface="Microsoft JhengHei"/>
                <a:sym typeface="Microsoft JhengHei"/>
              </a:rPr>
              <a:t>「農產品初級加工場」管理</a:t>
            </a:r>
            <a:endParaRPr sz="1600">
              <a:solidFill>
                <a:srgbClr val="1D321E"/>
              </a:solidFill>
              <a:latin typeface="Microsoft JhengHei"/>
              <a:ea typeface="Microsoft JhengHei"/>
              <a:cs typeface="Microsoft JhengHei"/>
              <a:sym typeface="Microsoft JhengHei"/>
            </a:endParaRPr>
          </a:p>
        </p:txBody>
      </p:sp>
      <p:pic>
        <p:nvPicPr>
          <p:cNvPr id="955" name="Google Shape;955;p65"/>
          <p:cNvPicPr preferRelativeResize="0"/>
          <p:nvPr/>
        </p:nvPicPr>
        <p:blipFill rotWithShape="1">
          <a:blip r:embed="rId3">
            <a:alphaModFix/>
          </a:blip>
          <a:srcRect/>
          <a:stretch/>
        </p:blipFill>
        <p:spPr>
          <a:xfrm>
            <a:off x="-9427" y="1821864"/>
            <a:ext cx="2292167" cy="2292624"/>
          </a:xfrm>
          <a:prstGeom prst="rect">
            <a:avLst/>
          </a:prstGeom>
          <a:noFill/>
          <a:ln>
            <a:noFill/>
          </a:ln>
        </p:spPr>
      </p:pic>
      <p:sp>
        <p:nvSpPr>
          <p:cNvPr id="956" name="Google Shape;956;p65"/>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Arial"/>
                <a:ea typeface="Arial"/>
                <a:cs typeface="Arial"/>
                <a:sym typeface="Arial"/>
              </a:rPr>
              <a:t>農產品初級加工場政策</a:t>
            </a:r>
            <a:endParaRPr/>
          </a:p>
        </p:txBody>
      </p:sp>
      <p:grpSp>
        <p:nvGrpSpPr>
          <p:cNvPr id="957" name="Google Shape;957;p65"/>
          <p:cNvGrpSpPr/>
          <p:nvPr/>
        </p:nvGrpSpPr>
        <p:grpSpPr>
          <a:xfrm>
            <a:off x="6531761" y="432164"/>
            <a:ext cx="2659922" cy="1739668"/>
            <a:chOff x="2741053" y="4397308"/>
            <a:chExt cx="2480113" cy="2286349"/>
          </a:xfrm>
        </p:grpSpPr>
        <p:sp>
          <p:nvSpPr>
            <p:cNvPr id="958" name="Google Shape;958;p65"/>
            <p:cNvSpPr/>
            <p:nvPr/>
          </p:nvSpPr>
          <p:spPr>
            <a:xfrm>
              <a:off x="2826310" y="5254565"/>
              <a:ext cx="2394856" cy="1429092"/>
            </a:xfrm>
            <a:prstGeom prst="rect">
              <a:avLst/>
            </a:prstGeom>
            <a:solidFill>
              <a:srgbClr val="D6E3BC"/>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endParaRPr sz="1351" b="1">
                <a:solidFill>
                  <a:srgbClr val="3F3F3F"/>
                </a:solidFill>
                <a:latin typeface="Microsoft JhengHei"/>
                <a:ea typeface="Microsoft JhengHei"/>
                <a:cs typeface="Microsoft JhengHei"/>
                <a:sym typeface="Microsoft JhengHei"/>
              </a:endParaRPr>
            </a:p>
          </p:txBody>
        </p:sp>
        <p:sp>
          <p:nvSpPr>
            <p:cNvPr id="959" name="Google Shape;959;p65"/>
            <p:cNvSpPr/>
            <p:nvPr/>
          </p:nvSpPr>
          <p:spPr>
            <a:xfrm>
              <a:off x="2826138" y="4397308"/>
              <a:ext cx="2394856" cy="857256"/>
            </a:xfrm>
            <a:prstGeom prst="rect">
              <a:avLst/>
            </a:prstGeom>
            <a:solidFill>
              <a:srgbClr val="00B050"/>
            </a:solidFill>
            <a:ln w="25400" cap="flat" cmpd="sng">
              <a:solidFill>
                <a:srgbClr val="009900"/>
              </a:solidFill>
              <a:prstDash val="solid"/>
              <a:round/>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zh-TW" sz="1725" b="1">
                  <a:solidFill>
                    <a:schemeClr val="lt1"/>
                  </a:solidFill>
                  <a:latin typeface="Microsoft JhengHei"/>
                  <a:ea typeface="Microsoft JhengHei"/>
                  <a:cs typeface="Microsoft JhengHei"/>
                  <a:sym typeface="Microsoft JhengHei"/>
                </a:rPr>
                <a:t>農產品初級加工場</a:t>
              </a:r>
              <a:endParaRPr sz="1725" b="1">
                <a:solidFill>
                  <a:schemeClr val="lt1"/>
                </a:solidFill>
                <a:latin typeface="Calibri"/>
                <a:ea typeface="Calibri"/>
                <a:cs typeface="Calibri"/>
                <a:sym typeface="Calibri"/>
              </a:endParaRPr>
            </a:p>
          </p:txBody>
        </p:sp>
        <p:grpSp>
          <p:nvGrpSpPr>
            <p:cNvPr id="960" name="Google Shape;960;p65"/>
            <p:cNvGrpSpPr/>
            <p:nvPr/>
          </p:nvGrpSpPr>
          <p:grpSpPr>
            <a:xfrm>
              <a:off x="2741053" y="5307250"/>
              <a:ext cx="2466294" cy="1191136"/>
              <a:chOff x="3959888" y="7836904"/>
              <a:chExt cx="4710650" cy="1276350"/>
            </a:xfrm>
          </p:grpSpPr>
          <p:pic>
            <p:nvPicPr>
              <p:cNvPr id="961" name="Google Shape;961;p65"/>
              <p:cNvPicPr preferRelativeResize="0"/>
              <p:nvPr/>
            </p:nvPicPr>
            <p:blipFill rotWithShape="1">
              <a:blip r:embed="rId4">
                <a:alphaModFix/>
              </a:blip>
              <a:srcRect t="49830" b="28836"/>
              <a:stretch/>
            </p:blipFill>
            <p:spPr>
              <a:xfrm>
                <a:off x="5484908" y="8357465"/>
                <a:ext cx="3185630" cy="679589"/>
              </a:xfrm>
              <a:prstGeom prst="rect">
                <a:avLst/>
              </a:prstGeom>
              <a:noFill/>
              <a:ln>
                <a:noFill/>
              </a:ln>
            </p:spPr>
          </p:pic>
          <p:pic>
            <p:nvPicPr>
              <p:cNvPr id="962" name="Google Shape;962;p65"/>
              <p:cNvPicPr preferRelativeResize="0"/>
              <p:nvPr/>
            </p:nvPicPr>
            <p:blipFill rotWithShape="1">
              <a:blip r:embed="rId4">
                <a:alphaModFix/>
              </a:blip>
              <a:srcRect l="26800" t="19251" r="30998" b="49677"/>
              <a:stretch/>
            </p:blipFill>
            <p:spPr>
              <a:xfrm>
                <a:off x="3959888" y="7836904"/>
                <a:ext cx="1733550" cy="1276350"/>
              </a:xfrm>
              <a:prstGeom prst="rect">
                <a:avLst/>
              </a:prstGeom>
              <a:noFill/>
              <a:ln>
                <a:noFill/>
              </a:ln>
            </p:spPr>
          </p:pic>
        </p:grpSp>
      </p:grpSp>
      <p:sp>
        <p:nvSpPr>
          <p:cNvPr id="963" name="Google Shape;963;p65"/>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19</a:t>
            </a:fld>
            <a:endParaRPr sz="1600">
              <a:solidFill>
                <a:srgbClr val="888888"/>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980951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p:nvPr/>
        </p:nvSpPr>
        <p:spPr>
          <a:xfrm>
            <a:off x="6558432" y="4953017"/>
            <a:ext cx="3329505" cy="3023660"/>
          </a:xfrm>
          <a:prstGeom prst="ellipse">
            <a:avLst/>
          </a:prstGeom>
          <a:solidFill>
            <a:srgbClr val="7030A0">
              <a:alpha val="1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Arial"/>
              <a:ea typeface="Arial"/>
              <a:cs typeface="Arial"/>
              <a:sym typeface="Arial"/>
            </a:endParaRPr>
          </a:p>
        </p:txBody>
      </p:sp>
      <p:sp>
        <p:nvSpPr>
          <p:cNvPr id="261" name="Google Shape;261;p39"/>
          <p:cNvSpPr/>
          <p:nvPr/>
        </p:nvSpPr>
        <p:spPr>
          <a:xfrm>
            <a:off x="2192407" y="1268218"/>
            <a:ext cx="2143126" cy="2009752"/>
          </a:xfrm>
          <a:prstGeom prst="ellipse">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Arial"/>
              <a:ea typeface="Arial"/>
              <a:cs typeface="Arial"/>
              <a:sym typeface="Arial"/>
            </a:endParaRPr>
          </a:p>
        </p:txBody>
      </p:sp>
      <p:sp>
        <p:nvSpPr>
          <p:cNvPr id="262" name="Google Shape;262;p39"/>
          <p:cNvSpPr/>
          <p:nvPr/>
        </p:nvSpPr>
        <p:spPr>
          <a:xfrm>
            <a:off x="841263" y="4187972"/>
            <a:ext cx="4879093" cy="4763208"/>
          </a:xfrm>
          <a:prstGeom prst="ellipse">
            <a:avLst/>
          </a:prstGeom>
          <a:solidFill>
            <a:srgbClr val="FFDCDE">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Arial"/>
              <a:ea typeface="Arial"/>
              <a:cs typeface="Arial"/>
              <a:sym typeface="Arial"/>
            </a:endParaRPr>
          </a:p>
        </p:txBody>
      </p:sp>
      <p:sp>
        <p:nvSpPr>
          <p:cNvPr id="263" name="Google Shape;263;p39"/>
          <p:cNvSpPr/>
          <p:nvPr/>
        </p:nvSpPr>
        <p:spPr>
          <a:xfrm>
            <a:off x="3857345" y="1793060"/>
            <a:ext cx="2843541" cy="2785599"/>
          </a:xfrm>
          <a:prstGeom prst="ellipse">
            <a:avLst/>
          </a:prstGeom>
          <a:solidFill>
            <a:srgbClr val="C8D2BC">
              <a:alpha val="4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Arial"/>
              <a:ea typeface="Arial"/>
              <a:cs typeface="Arial"/>
              <a:sym typeface="Arial"/>
            </a:endParaRPr>
          </a:p>
        </p:txBody>
      </p:sp>
      <p:sp>
        <p:nvSpPr>
          <p:cNvPr id="264" name="Google Shape;264;p39"/>
          <p:cNvSpPr/>
          <p:nvPr/>
        </p:nvSpPr>
        <p:spPr>
          <a:xfrm>
            <a:off x="600131" y="4392465"/>
            <a:ext cx="3437159"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600" b="1">
                <a:solidFill>
                  <a:schemeClr val="dk1"/>
                </a:solidFill>
                <a:latin typeface="Arial"/>
                <a:ea typeface="Arial"/>
                <a:cs typeface="Arial"/>
                <a:sym typeface="Arial"/>
              </a:rPr>
              <a:t>7.</a:t>
            </a:r>
            <a:r>
              <a:rPr lang="zh-TW" sz="1600" b="1">
                <a:solidFill>
                  <a:srgbClr val="C00000"/>
                </a:solidFill>
                <a:latin typeface="Arial"/>
                <a:ea typeface="Arial"/>
                <a:cs typeface="Arial"/>
                <a:sym typeface="Arial"/>
              </a:rPr>
              <a:t>改善</a:t>
            </a:r>
            <a:r>
              <a:rPr lang="zh-TW" sz="1600" b="1">
                <a:solidFill>
                  <a:schemeClr val="dk1"/>
                </a:solidFill>
                <a:latin typeface="Arial"/>
                <a:ea typeface="Arial"/>
                <a:cs typeface="Arial"/>
                <a:sym typeface="Arial"/>
              </a:rPr>
              <a:t>超過千頃</a:t>
            </a:r>
            <a:r>
              <a:rPr lang="zh-TW" sz="1600" b="1">
                <a:solidFill>
                  <a:srgbClr val="C00000"/>
                </a:solidFill>
                <a:latin typeface="Arial"/>
                <a:ea typeface="Arial"/>
                <a:cs typeface="Arial"/>
                <a:sym typeface="Arial"/>
              </a:rPr>
              <a:t>養殖漁戶環境</a:t>
            </a:r>
            <a:endParaRPr/>
          </a:p>
          <a:p>
            <a:pPr marL="0" marR="0" lvl="0" indent="0" algn="l" rtl="0">
              <a:spcBef>
                <a:spcPts val="0"/>
              </a:spcBef>
              <a:spcAft>
                <a:spcPts val="0"/>
              </a:spcAft>
              <a:buNone/>
            </a:pPr>
            <a:r>
              <a:rPr lang="zh-TW" sz="1600" b="1">
                <a:solidFill>
                  <a:schemeClr val="dk1"/>
                </a:solidFill>
                <a:latin typeface="Arial"/>
                <a:ea typeface="Arial"/>
                <a:cs typeface="Arial"/>
                <a:sym typeface="Arial"/>
              </a:rPr>
              <a:t>8.為</a:t>
            </a:r>
            <a:r>
              <a:rPr lang="zh-TW" sz="1600" b="1">
                <a:solidFill>
                  <a:srgbClr val="C00000"/>
                </a:solidFill>
                <a:latin typeface="Arial"/>
                <a:ea typeface="Arial"/>
                <a:cs typeface="Arial"/>
                <a:sym typeface="Arial"/>
              </a:rPr>
              <a:t>漁港</a:t>
            </a:r>
            <a:r>
              <a:rPr lang="zh-TW" sz="1600" b="1">
                <a:solidFill>
                  <a:schemeClr val="dk1"/>
                </a:solidFill>
                <a:latin typeface="Arial"/>
                <a:ea typeface="Arial"/>
                <a:cs typeface="Arial"/>
                <a:sym typeface="Arial"/>
              </a:rPr>
              <a:t>投入百億</a:t>
            </a:r>
            <a:r>
              <a:rPr lang="zh-TW" sz="1600" b="1">
                <a:solidFill>
                  <a:srgbClr val="C00000"/>
                </a:solidFill>
                <a:latin typeface="Arial"/>
                <a:ea typeface="Arial"/>
                <a:cs typeface="Arial"/>
                <a:sym typeface="Arial"/>
              </a:rPr>
              <a:t>改善環境</a:t>
            </a:r>
            <a:endParaRPr sz="1600" b="1">
              <a:solidFill>
                <a:srgbClr val="C00000"/>
              </a:solidFill>
              <a:latin typeface="Arial"/>
              <a:ea typeface="Arial"/>
              <a:cs typeface="Arial"/>
              <a:sym typeface="Arial"/>
            </a:endParaRPr>
          </a:p>
          <a:p>
            <a:pPr marL="0" marR="0" lvl="0" indent="0" algn="l" rtl="0">
              <a:spcBef>
                <a:spcPts val="0"/>
              </a:spcBef>
              <a:spcAft>
                <a:spcPts val="0"/>
              </a:spcAft>
              <a:buNone/>
            </a:pPr>
            <a:r>
              <a:rPr lang="zh-TW" sz="1600" b="1">
                <a:solidFill>
                  <a:schemeClr val="dk1"/>
                </a:solidFill>
                <a:latin typeface="Arial"/>
                <a:ea typeface="Arial"/>
                <a:cs typeface="Arial"/>
                <a:sym typeface="Arial"/>
              </a:rPr>
              <a:t>9.為</a:t>
            </a:r>
            <a:r>
              <a:rPr lang="zh-TW" sz="1600" b="1">
                <a:solidFill>
                  <a:srgbClr val="C00000"/>
                </a:solidFill>
                <a:latin typeface="Arial"/>
                <a:ea typeface="Arial"/>
                <a:cs typeface="Arial"/>
                <a:sym typeface="Arial"/>
              </a:rPr>
              <a:t>保護漁民安全</a:t>
            </a:r>
            <a:r>
              <a:rPr lang="zh-TW" sz="1600" b="1">
                <a:solidFill>
                  <a:schemeClr val="dk1"/>
                </a:solidFill>
                <a:latin typeface="Arial"/>
                <a:ea typeface="Arial"/>
                <a:cs typeface="Arial"/>
                <a:sym typeface="Arial"/>
              </a:rPr>
              <a:t>投入三億補助設備</a:t>
            </a:r>
            <a:endParaRPr sz="1600" b="1">
              <a:solidFill>
                <a:srgbClr val="C00000"/>
              </a:solidFill>
              <a:latin typeface="Arial"/>
              <a:ea typeface="Arial"/>
              <a:cs typeface="Arial"/>
              <a:sym typeface="Arial"/>
            </a:endParaRPr>
          </a:p>
        </p:txBody>
      </p:sp>
      <p:sp>
        <p:nvSpPr>
          <p:cNvPr id="265" name="Google Shape;265;p39"/>
          <p:cNvSpPr txBox="1"/>
          <p:nvPr/>
        </p:nvSpPr>
        <p:spPr>
          <a:xfrm>
            <a:off x="6249144" y="4648138"/>
            <a:ext cx="3972797" cy="2144177"/>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18.</a:t>
            </a:r>
            <a:r>
              <a:rPr lang="zh-TW" sz="1600" b="1">
                <a:solidFill>
                  <a:srgbClr val="C00000"/>
                </a:solidFill>
                <a:latin typeface="Microsoft JhengHei"/>
                <a:ea typeface="Microsoft JhengHei"/>
                <a:cs typeface="Microsoft JhengHei"/>
                <a:sym typeface="Microsoft JhengHei"/>
              </a:rPr>
              <a:t>農村社區企業</a:t>
            </a:r>
            <a:r>
              <a:rPr lang="zh-TW" sz="1600" b="1">
                <a:solidFill>
                  <a:schemeClr val="dk1"/>
                </a:solidFill>
                <a:latin typeface="Microsoft JhengHei"/>
                <a:ea typeface="Microsoft JhengHei"/>
                <a:cs typeface="Microsoft JhengHei"/>
                <a:sym typeface="Microsoft JhengHei"/>
              </a:rPr>
              <a:t>創新升級</a:t>
            </a:r>
            <a:endParaRPr/>
          </a:p>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19.建構全國</a:t>
            </a:r>
            <a:r>
              <a:rPr lang="zh-TW" sz="1600" b="1">
                <a:solidFill>
                  <a:srgbClr val="C00000"/>
                </a:solidFill>
                <a:latin typeface="Microsoft JhengHei"/>
                <a:ea typeface="Microsoft JhengHei"/>
                <a:cs typeface="Microsoft JhengHei"/>
                <a:sym typeface="Microsoft JhengHei"/>
              </a:rPr>
              <a:t>冷鏈物流</a:t>
            </a:r>
            <a:r>
              <a:rPr lang="zh-TW" sz="1600" b="1">
                <a:solidFill>
                  <a:schemeClr val="dk1"/>
                </a:solidFill>
                <a:latin typeface="Microsoft JhengHei"/>
                <a:ea typeface="Microsoft JhengHei"/>
                <a:cs typeface="Microsoft JhengHei"/>
                <a:sym typeface="Microsoft JhengHei"/>
              </a:rPr>
              <a:t>體系</a:t>
            </a:r>
            <a:endParaRPr/>
          </a:p>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20.農產品</a:t>
            </a:r>
            <a:r>
              <a:rPr lang="zh-TW" sz="1600" b="1">
                <a:solidFill>
                  <a:srgbClr val="C00000"/>
                </a:solidFill>
                <a:latin typeface="Microsoft JhengHei"/>
                <a:ea typeface="Microsoft JhengHei"/>
                <a:cs typeface="Microsoft JhengHei"/>
                <a:sym typeface="Microsoft JhengHei"/>
              </a:rPr>
              <a:t>初級加工場</a:t>
            </a:r>
            <a:r>
              <a:rPr lang="zh-TW" sz="1600" b="1">
                <a:solidFill>
                  <a:schemeClr val="dk1"/>
                </a:solidFill>
                <a:latin typeface="Microsoft JhengHei"/>
                <a:ea typeface="Microsoft JhengHei"/>
                <a:cs typeface="Microsoft JhengHei"/>
                <a:sym typeface="Microsoft JhengHei"/>
              </a:rPr>
              <a:t>政策</a:t>
            </a:r>
            <a:endParaRPr sz="1600" b="1">
              <a:solidFill>
                <a:schemeClr val="dk1"/>
              </a:solidFill>
              <a:latin typeface="Microsoft JhengHei"/>
              <a:ea typeface="Microsoft JhengHei"/>
              <a:cs typeface="Microsoft JhengHei"/>
              <a:sym typeface="Microsoft JhengHei"/>
            </a:endParaRPr>
          </a:p>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21.推動</a:t>
            </a:r>
            <a:r>
              <a:rPr lang="zh-TW" sz="1600" b="1">
                <a:solidFill>
                  <a:srgbClr val="C00000"/>
                </a:solidFill>
                <a:latin typeface="Microsoft JhengHei"/>
                <a:ea typeface="Microsoft JhengHei"/>
                <a:cs typeface="Microsoft JhengHei"/>
                <a:sym typeface="Microsoft JhengHei"/>
              </a:rPr>
              <a:t>省工機械化</a:t>
            </a:r>
            <a:r>
              <a:rPr lang="zh-TW" sz="1600" b="1">
                <a:solidFill>
                  <a:schemeClr val="dk1"/>
                </a:solidFill>
                <a:latin typeface="Microsoft JhengHei"/>
                <a:ea typeface="Microsoft JhengHei"/>
                <a:cs typeface="Microsoft JhengHei"/>
                <a:sym typeface="Microsoft JhengHei"/>
              </a:rPr>
              <a:t>及</a:t>
            </a:r>
            <a:r>
              <a:rPr lang="zh-TW" sz="1600" b="1">
                <a:solidFill>
                  <a:srgbClr val="C00000"/>
                </a:solidFill>
                <a:latin typeface="Microsoft JhengHei"/>
                <a:ea typeface="Microsoft JhengHei"/>
                <a:cs typeface="Microsoft JhengHei"/>
                <a:sym typeface="Microsoft JhengHei"/>
              </a:rPr>
              <a:t>設備現代化</a:t>
            </a:r>
            <a:endParaRPr/>
          </a:p>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22.養殖漁業用電新優惠</a:t>
            </a:r>
            <a:endParaRPr sz="1600" b="1">
              <a:solidFill>
                <a:schemeClr val="dk1"/>
              </a:solidFill>
              <a:latin typeface="Microsoft JhengHei"/>
              <a:ea typeface="Microsoft JhengHei"/>
              <a:cs typeface="Microsoft JhengHei"/>
              <a:sym typeface="Microsoft JhengHei"/>
            </a:endParaRPr>
          </a:p>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23.外籍漁工雇主認定資格申請</a:t>
            </a:r>
            <a:endParaRPr sz="1600" b="1">
              <a:solidFill>
                <a:schemeClr val="dk1"/>
              </a:solidFill>
              <a:latin typeface="Microsoft JhengHei"/>
              <a:ea typeface="Microsoft JhengHei"/>
              <a:cs typeface="Microsoft JhengHei"/>
              <a:sym typeface="Microsoft JhengHei"/>
            </a:endParaRPr>
          </a:p>
          <a:p>
            <a:pPr marL="0" marR="0" lvl="0" indent="0" algn="l" rtl="0">
              <a:lnSpc>
                <a:spcPct val="125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24.農產品</a:t>
            </a:r>
            <a:r>
              <a:rPr lang="zh-TW" sz="1600" b="1">
                <a:solidFill>
                  <a:srgbClr val="C00000"/>
                </a:solidFill>
                <a:latin typeface="Microsoft JhengHei"/>
                <a:ea typeface="Microsoft JhengHei"/>
                <a:cs typeface="Microsoft JhengHei"/>
                <a:sym typeface="Microsoft JhengHei"/>
              </a:rPr>
              <a:t>出口</a:t>
            </a:r>
            <a:r>
              <a:rPr lang="zh-TW" sz="1600" b="1">
                <a:solidFill>
                  <a:schemeClr val="dk1"/>
                </a:solidFill>
                <a:latin typeface="Microsoft JhengHei"/>
                <a:ea typeface="Microsoft JhengHei"/>
                <a:cs typeface="Microsoft JhengHei"/>
                <a:sym typeface="Microsoft JhengHei"/>
              </a:rPr>
              <a:t>屢創佳績</a:t>
            </a:r>
            <a:endParaRPr/>
          </a:p>
          <a:p>
            <a:pPr marL="0" marR="0" lvl="0" indent="0" algn="l" rtl="0">
              <a:lnSpc>
                <a:spcPct val="125000"/>
              </a:lnSpc>
              <a:spcBef>
                <a:spcPts val="0"/>
              </a:spcBef>
              <a:spcAft>
                <a:spcPts val="0"/>
              </a:spcAft>
              <a:buNone/>
            </a:pPr>
            <a:endParaRPr sz="1600" b="1">
              <a:solidFill>
                <a:schemeClr val="dk1"/>
              </a:solidFill>
              <a:latin typeface="Microsoft JhengHei"/>
              <a:ea typeface="Microsoft JhengHei"/>
              <a:cs typeface="Microsoft JhengHei"/>
              <a:sym typeface="Microsoft JhengHei"/>
            </a:endParaRPr>
          </a:p>
        </p:txBody>
      </p:sp>
      <p:sp>
        <p:nvSpPr>
          <p:cNvPr id="266" name="Google Shape;266;p39"/>
          <p:cNvSpPr/>
          <p:nvPr/>
        </p:nvSpPr>
        <p:spPr>
          <a:xfrm>
            <a:off x="373316" y="1430416"/>
            <a:ext cx="4265310" cy="161416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zh-TW" sz="1600" b="1">
                <a:solidFill>
                  <a:schemeClr val="dk1"/>
                </a:solidFill>
                <a:latin typeface="Arial"/>
                <a:ea typeface="Arial"/>
                <a:cs typeface="Arial"/>
                <a:sym typeface="Arial"/>
              </a:rPr>
              <a:t>1.讓每位農民都能參加</a:t>
            </a:r>
            <a:r>
              <a:rPr lang="zh-TW" sz="1600" b="1">
                <a:solidFill>
                  <a:srgbClr val="C00000"/>
                </a:solidFill>
                <a:latin typeface="Arial"/>
                <a:ea typeface="Arial"/>
                <a:cs typeface="Arial"/>
                <a:sym typeface="Arial"/>
              </a:rPr>
              <a:t>農保</a:t>
            </a:r>
            <a:endParaRPr/>
          </a:p>
          <a:p>
            <a:pPr marL="0" marR="0" lvl="0" indent="0" algn="l" rtl="0">
              <a:lnSpc>
                <a:spcPct val="125000"/>
              </a:lnSpc>
              <a:spcBef>
                <a:spcPts val="0"/>
              </a:spcBef>
              <a:spcAft>
                <a:spcPts val="0"/>
              </a:spcAft>
              <a:buNone/>
            </a:pPr>
            <a:r>
              <a:rPr lang="zh-TW" sz="1600" b="1">
                <a:solidFill>
                  <a:schemeClr val="dk1"/>
                </a:solidFill>
                <a:latin typeface="Arial"/>
                <a:ea typeface="Arial"/>
                <a:cs typeface="Arial"/>
                <a:sym typeface="Arial"/>
              </a:rPr>
              <a:t>2.讓每位農民都能領</a:t>
            </a:r>
            <a:r>
              <a:rPr lang="zh-TW" sz="1600" b="1">
                <a:solidFill>
                  <a:srgbClr val="C00000"/>
                </a:solidFill>
                <a:latin typeface="Arial"/>
                <a:ea typeface="Arial"/>
                <a:cs typeface="Arial"/>
                <a:sym typeface="Arial"/>
              </a:rPr>
              <a:t>退休金</a:t>
            </a:r>
            <a:endParaRPr/>
          </a:p>
          <a:p>
            <a:pPr marL="0" marR="0" lvl="0" indent="0" algn="l" rtl="0">
              <a:lnSpc>
                <a:spcPct val="125000"/>
              </a:lnSpc>
              <a:spcBef>
                <a:spcPts val="0"/>
              </a:spcBef>
              <a:spcAft>
                <a:spcPts val="0"/>
              </a:spcAft>
              <a:buNone/>
            </a:pPr>
            <a:r>
              <a:rPr lang="zh-TW" sz="1600" b="1">
                <a:solidFill>
                  <a:schemeClr val="dk1"/>
                </a:solidFill>
                <a:latin typeface="Arial"/>
                <a:ea typeface="Arial"/>
                <a:cs typeface="Arial"/>
                <a:sym typeface="Arial"/>
              </a:rPr>
              <a:t>3.讓農民享有農民</a:t>
            </a:r>
            <a:r>
              <a:rPr lang="zh-TW" sz="1600" b="1">
                <a:solidFill>
                  <a:srgbClr val="C00000"/>
                </a:solidFill>
                <a:latin typeface="Arial"/>
                <a:ea typeface="Arial"/>
                <a:cs typeface="Arial"/>
                <a:sym typeface="Arial"/>
              </a:rPr>
              <a:t>職災保險</a:t>
            </a:r>
            <a:endParaRPr/>
          </a:p>
          <a:p>
            <a:pPr marL="0" marR="0" lvl="0" indent="0" algn="l" rtl="0">
              <a:lnSpc>
                <a:spcPct val="125000"/>
              </a:lnSpc>
              <a:spcBef>
                <a:spcPts val="0"/>
              </a:spcBef>
              <a:spcAft>
                <a:spcPts val="0"/>
              </a:spcAft>
              <a:buNone/>
            </a:pPr>
            <a:r>
              <a:rPr lang="zh-TW" sz="1600" b="1">
                <a:solidFill>
                  <a:schemeClr val="dk1"/>
                </a:solidFill>
                <a:latin typeface="Arial"/>
                <a:ea typeface="Arial"/>
                <a:cs typeface="Arial"/>
                <a:sym typeface="Arial"/>
              </a:rPr>
              <a:t>4.讓農民不用再看天吃飯，擴大推動</a:t>
            </a:r>
            <a:r>
              <a:rPr lang="zh-TW" sz="1600" b="1">
                <a:solidFill>
                  <a:srgbClr val="C00000"/>
                </a:solidFill>
                <a:latin typeface="Arial"/>
                <a:ea typeface="Arial"/>
                <a:cs typeface="Arial"/>
                <a:sym typeface="Arial"/>
              </a:rPr>
              <a:t>農業保險</a:t>
            </a:r>
            <a:endParaRPr/>
          </a:p>
          <a:p>
            <a:pPr marL="0" marR="0" lvl="0" indent="0" algn="l" rtl="0">
              <a:lnSpc>
                <a:spcPct val="125000"/>
              </a:lnSpc>
              <a:spcBef>
                <a:spcPts val="0"/>
              </a:spcBef>
              <a:spcAft>
                <a:spcPts val="0"/>
              </a:spcAft>
              <a:buNone/>
            </a:pPr>
            <a:r>
              <a:rPr lang="zh-TW" sz="1600" b="1">
                <a:solidFill>
                  <a:schemeClr val="dk1"/>
                </a:solidFill>
                <a:latin typeface="Arial"/>
                <a:ea typeface="Arial"/>
                <a:cs typeface="Arial"/>
                <a:sym typeface="Arial"/>
              </a:rPr>
              <a:t>5.讓農漁民享有</a:t>
            </a:r>
            <a:r>
              <a:rPr lang="zh-TW" sz="1600" b="1">
                <a:solidFill>
                  <a:srgbClr val="C00000"/>
                </a:solidFill>
                <a:latin typeface="Arial"/>
                <a:ea typeface="Arial"/>
                <a:cs typeface="Arial"/>
                <a:sym typeface="Arial"/>
              </a:rPr>
              <a:t>19種低利貸款</a:t>
            </a:r>
            <a:endParaRPr/>
          </a:p>
          <a:p>
            <a:pPr marL="0" marR="0" lvl="0" indent="0" algn="l" rtl="0">
              <a:lnSpc>
                <a:spcPct val="125000"/>
              </a:lnSpc>
              <a:spcBef>
                <a:spcPts val="0"/>
              </a:spcBef>
              <a:spcAft>
                <a:spcPts val="0"/>
              </a:spcAft>
              <a:buNone/>
            </a:pPr>
            <a:r>
              <a:rPr lang="zh-TW" sz="1600" b="1">
                <a:solidFill>
                  <a:schemeClr val="dk1"/>
                </a:solidFill>
                <a:latin typeface="Arial"/>
                <a:ea typeface="Arial"/>
                <a:cs typeface="Arial"/>
                <a:sym typeface="Arial"/>
              </a:rPr>
              <a:t>6.為農漁村推動</a:t>
            </a:r>
            <a:r>
              <a:rPr lang="zh-TW" sz="1600" b="1">
                <a:solidFill>
                  <a:srgbClr val="C00000"/>
                </a:solidFill>
                <a:latin typeface="Arial"/>
                <a:ea typeface="Arial"/>
                <a:cs typeface="Arial"/>
                <a:sym typeface="Arial"/>
              </a:rPr>
              <a:t>綠色照顧實踐零飢餓</a:t>
            </a:r>
            <a:endParaRPr/>
          </a:p>
        </p:txBody>
      </p:sp>
      <p:pic>
        <p:nvPicPr>
          <p:cNvPr id="267" name="Google Shape;267;p39"/>
          <p:cNvPicPr preferRelativeResize="0"/>
          <p:nvPr/>
        </p:nvPicPr>
        <p:blipFill rotWithShape="1">
          <a:blip r:embed="rId3">
            <a:alphaModFix/>
          </a:blip>
          <a:srcRect/>
          <a:stretch/>
        </p:blipFill>
        <p:spPr>
          <a:xfrm>
            <a:off x="346500" y="887452"/>
            <a:ext cx="2126250" cy="529200"/>
          </a:xfrm>
          <a:prstGeom prst="rect">
            <a:avLst/>
          </a:prstGeom>
          <a:noFill/>
          <a:ln>
            <a:noFill/>
          </a:ln>
        </p:spPr>
      </p:pic>
      <p:pic>
        <p:nvPicPr>
          <p:cNvPr id="268" name="Google Shape;268;p39"/>
          <p:cNvPicPr preferRelativeResize="0"/>
          <p:nvPr/>
        </p:nvPicPr>
        <p:blipFill rotWithShape="1">
          <a:blip r:embed="rId4">
            <a:alphaModFix/>
          </a:blip>
          <a:srcRect/>
          <a:stretch/>
        </p:blipFill>
        <p:spPr>
          <a:xfrm>
            <a:off x="384364" y="3759643"/>
            <a:ext cx="2124075" cy="533400"/>
          </a:xfrm>
          <a:prstGeom prst="rect">
            <a:avLst/>
          </a:prstGeom>
          <a:noFill/>
          <a:ln>
            <a:noFill/>
          </a:ln>
        </p:spPr>
      </p:pic>
      <p:pic>
        <p:nvPicPr>
          <p:cNvPr id="269" name="Google Shape;269;p39"/>
          <p:cNvPicPr preferRelativeResize="0"/>
          <p:nvPr/>
        </p:nvPicPr>
        <p:blipFill rotWithShape="1">
          <a:blip r:embed="rId5">
            <a:alphaModFix/>
          </a:blip>
          <a:srcRect/>
          <a:stretch/>
        </p:blipFill>
        <p:spPr>
          <a:xfrm>
            <a:off x="5727527" y="1202573"/>
            <a:ext cx="2533650" cy="495300"/>
          </a:xfrm>
          <a:prstGeom prst="rect">
            <a:avLst/>
          </a:prstGeom>
          <a:noFill/>
          <a:ln>
            <a:noFill/>
          </a:ln>
        </p:spPr>
      </p:pic>
      <p:pic>
        <p:nvPicPr>
          <p:cNvPr id="270" name="Google Shape;270;p39"/>
          <p:cNvPicPr preferRelativeResize="0"/>
          <p:nvPr/>
        </p:nvPicPr>
        <p:blipFill rotWithShape="1">
          <a:blip r:embed="rId6">
            <a:alphaModFix/>
          </a:blip>
          <a:srcRect/>
          <a:stretch/>
        </p:blipFill>
        <p:spPr>
          <a:xfrm>
            <a:off x="6294094" y="4204653"/>
            <a:ext cx="1914525" cy="485775"/>
          </a:xfrm>
          <a:prstGeom prst="rect">
            <a:avLst/>
          </a:prstGeom>
          <a:noFill/>
          <a:ln>
            <a:noFill/>
          </a:ln>
        </p:spPr>
      </p:pic>
      <p:sp>
        <p:nvSpPr>
          <p:cNvPr id="271" name="Google Shape;271;p39"/>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a:t>
            </a:fld>
            <a:endParaRPr sz="1600">
              <a:solidFill>
                <a:srgbClr val="888888"/>
              </a:solidFill>
              <a:latin typeface="Microsoft JhengHei"/>
              <a:ea typeface="Microsoft JhengHei"/>
              <a:cs typeface="Microsoft JhengHei"/>
              <a:sym typeface="Microsoft JhengHei"/>
            </a:endParaRPr>
          </a:p>
        </p:txBody>
      </p:sp>
      <p:grpSp>
        <p:nvGrpSpPr>
          <p:cNvPr id="272" name="Google Shape;272;p39"/>
          <p:cNvGrpSpPr/>
          <p:nvPr/>
        </p:nvGrpSpPr>
        <p:grpSpPr>
          <a:xfrm>
            <a:off x="-1844054" y="-254834"/>
            <a:ext cx="5976664" cy="1374725"/>
            <a:chOff x="-601070" y="820346"/>
            <a:chExt cx="8593604" cy="2148401"/>
          </a:xfrm>
        </p:grpSpPr>
        <p:pic>
          <p:nvPicPr>
            <p:cNvPr id="273" name="Google Shape;273;p39"/>
            <p:cNvPicPr preferRelativeResize="0"/>
            <p:nvPr/>
          </p:nvPicPr>
          <p:blipFill rotWithShape="1">
            <a:blip r:embed="rId7">
              <a:alphaModFix/>
            </a:blip>
            <a:srcRect/>
            <a:stretch/>
          </p:blipFill>
          <p:spPr>
            <a:xfrm>
              <a:off x="335404" y="933248"/>
              <a:ext cx="7620000" cy="1905000"/>
            </a:xfrm>
            <a:prstGeom prst="rect">
              <a:avLst/>
            </a:prstGeom>
            <a:noFill/>
            <a:ln>
              <a:noFill/>
            </a:ln>
          </p:spPr>
        </p:pic>
        <p:sp>
          <p:nvSpPr>
            <p:cNvPr id="274" name="Google Shape;274;p39"/>
            <p:cNvSpPr/>
            <p:nvPr/>
          </p:nvSpPr>
          <p:spPr>
            <a:xfrm>
              <a:off x="3295659" y="1422846"/>
              <a:ext cx="803837" cy="9194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Arial"/>
                <a:ea typeface="Arial"/>
                <a:cs typeface="Arial"/>
                <a:sym typeface="Arial"/>
              </a:endParaRPr>
            </a:p>
          </p:txBody>
        </p:sp>
        <p:pic>
          <p:nvPicPr>
            <p:cNvPr id="275" name="Google Shape;275;p39"/>
            <p:cNvPicPr preferRelativeResize="0"/>
            <p:nvPr/>
          </p:nvPicPr>
          <p:blipFill rotWithShape="1">
            <a:blip r:embed="rId8">
              <a:alphaModFix/>
            </a:blip>
            <a:srcRect/>
            <a:stretch/>
          </p:blipFill>
          <p:spPr>
            <a:xfrm>
              <a:off x="-601070" y="820346"/>
              <a:ext cx="8593604" cy="2148401"/>
            </a:xfrm>
            <a:prstGeom prst="rect">
              <a:avLst/>
            </a:prstGeom>
            <a:noFill/>
            <a:ln>
              <a:noFill/>
            </a:ln>
          </p:spPr>
        </p:pic>
      </p:grpSp>
      <p:pic>
        <p:nvPicPr>
          <p:cNvPr id="276" name="Google Shape;276;p39"/>
          <p:cNvPicPr preferRelativeResize="0"/>
          <p:nvPr/>
        </p:nvPicPr>
        <p:blipFill rotWithShape="1">
          <a:blip r:embed="rId9">
            <a:alphaModFix/>
          </a:blip>
          <a:srcRect/>
          <a:stretch/>
        </p:blipFill>
        <p:spPr>
          <a:xfrm>
            <a:off x="1817514" y="-3585"/>
            <a:ext cx="3546573" cy="886643"/>
          </a:xfrm>
          <a:prstGeom prst="rect">
            <a:avLst/>
          </a:prstGeom>
          <a:noFill/>
          <a:ln>
            <a:noFill/>
          </a:ln>
        </p:spPr>
      </p:pic>
      <p:pic>
        <p:nvPicPr>
          <p:cNvPr id="277" name="Google Shape;277;p39"/>
          <p:cNvPicPr preferRelativeResize="0"/>
          <p:nvPr/>
        </p:nvPicPr>
        <p:blipFill rotWithShape="1">
          <a:blip r:embed="rId10">
            <a:alphaModFix/>
          </a:blip>
          <a:srcRect/>
          <a:stretch/>
        </p:blipFill>
        <p:spPr>
          <a:xfrm>
            <a:off x="4244114" y="-3585"/>
            <a:ext cx="3542400" cy="885600"/>
          </a:xfrm>
          <a:prstGeom prst="rect">
            <a:avLst/>
          </a:prstGeom>
          <a:noFill/>
          <a:ln>
            <a:noFill/>
          </a:ln>
        </p:spPr>
      </p:pic>
      <p:sp>
        <p:nvSpPr>
          <p:cNvPr id="278" name="Google Shape;278;p39"/>
          <p:cNvSpPr txBox="1"/>
          <p:nvPr/>
        </p:nvSpPr>
        <p:spPr>
          <a:xfrm>
            <a:off x="4198224" y="134119"/>
            <a:ext cx="8771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dirty="0">
                <a:solidFill>
                  <a:srgbClr val="FF0000"/>
                </a:solidFill>
                <a:latin typeface="+mn-ea"/>
                <a:cs typeface="Dancing Script"/>
                <a:sym typeface="Dancing Script"/>
              </a:rPr>
              <a:t>24</a:t>
            </a:r>
            <a:endParaRPr sz="4000" b="1" dirty="0">
              <a:solidFill>
                <a:srgbClr val="FF0000"/>
              </a:solidFill>
              <a:latin typeface="+mn-ea"/>
              <a:cs typeface="Dancing Script"/>
              <a:sym typeface="Dancing Script"/>
            </a:endParaRPr>
          </a:p>
        </p:txBody>
      </p:sp>
      <p:sp>
        <p:nvSpPr>
          <p:cNvPr id="279" name="Google Shape;279;p39"/>
          <p:cNvSpPr txBox="1"/>
          <p:nvPr/>
        </p:nvSpPr>
        <p:spPr>
          <a:xfrm rot="439451">
            <a:off x="2479186" y="132097"/>
            <a:ext cx="6463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chemeClr val="dk1"/>
                </a:solidFill>
                <a:latin typeface="Corben"/>
                <a:ea typeface="Corben"/>
                <a:cs typeface="Corben"/>
                <a:sym typeface="Corben"/>
              </a:rPr>
              <a:t>！</a:t>
            </a:r>
            <a:endParaRPr sz="1600" b="1">
              <a:solidFill>
                <a:schemeClr val="dk1"/>
              </a:solidFill>
              <a:latin typeface="Corben"/>
              <a:ea typeface="Corben"/>
              <a:cs typeface="Corben"/>
              <a:sym typeface="Corben"/>
            </a:endParaRPr>
          </a:p>
        </p:txBody>
      </p:sp>
      <p:sp>
        <p:nvSpPr>
          <p:cNvPr id="280" name="Google Shape;280;p39"/>
          <p:cNvSpPr/>
          <p:nvPr/>
        </p:nvSpPr>
        <p:spPr>
          <a:xfrm>
            <a:off x="5681466" y="1788046"/>
            <a:ext cx="3812753"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600" b="1" dirty="0">
                <a:solidFill>
                  <a:schemeClr val="dk1"/>
                </a:solidFill>
                <a:latin typeface="Arial"/>
                <a:ea typeface="Arial"/>
                <a:cs typeface="Arial"/>
                <a:sym typeface="Arial"/>
              </a:rPr>
              <a:t>10.</a:t>
            </a:r>
            <a:r>
              <a:rPr lang="zh-TW" sz="1600" b="1" dirty="0">
                <a:solidFill>
                  <a:srgbClr val="C00000"/>
                </a:solidFill>
                <a:latin typeface="Arial"/>
                <a:ea typeface="Arial"/>
                <a:cs typeface="Arial"/>
                <a:sym typeface="Arial"/>
              </a:rPr>
              <a:t>食農教育</a:t>
            </a:r>
            <a:r>
              <a:rPr lang="zh-TW" sz="1600" b="1" dirty="0">
                <a:solidFill>
                  <a:schemeClr val="dk1"/>
                </a:solidFill>
                <a:latin typeface="Arial"/>
                <a:ea typeface="Arial"/>
                <a:cs typeface="Arial"/>
                <a:sym typeface="Arial"/>
              </a:rPr>
              <a:t>全面啟動</a:t>
            </a:r>
            <a:endParaRPr dirty="0"/>
          </a:p>
          <a:p>
            <a:pPr marL="0" marR="0" lvl="0" indent="0" algn="l" rtl="0">
              <a:spcBef>
                <a:spcPts val="0"/>
              </a:spcBef>
              <a:spcAft>
                <a:spcPts val="0"/>
              </a:spcAft>
              <a:buNone/>
            </a:pPr>
            <a:r>
              <a:rPr lang="zh-TW" sz="1600" b="1" dirty="0">
                <a:solidFill>
                  <a:schemeClr val="dk1"/>
                </a:solidFill>
                <a:latin typeface="Arial"/>
                <a:ea typeface="Arial"/>
                <a:cs typeface="Arial"/>
                <a:sym typeface="Arial"/>
              </a:rPr>
              <a:t>11.實施</a:t>
            </a:r>
            <a:r>
              <a:rPr lang="zh-TW" sz="1600" b="1" dirty="0">
                <a:solidFill>
                  <a:srgbClr val="C00000"/>
                </a:solidFill>
                <a:latin typeface="Arial"/>
                <a:ea typeface="Arial"/>
                <a:cs typeface="Arial"/>
                <a:sym typeface="Arial"/>
              </a:rPr>
              <a:t>綠色環境給付</a:t>
            </a:r>
            <a:endParaRPr dirty="0"/>
          </a:p>
          <a:p>
            <a:pPr marL="0" marR="0" lvl="0" indent="0" algn="l" rtl="0">
              <a:spcBef>
                <a:spcPts val="0"/>
              </a:spcBef>
              <a:spcAft>
                <a:spcPts val="0"/>
              </a:spcAft>
              <a:buNone/>
            </a:pPr>
            <a:r>
              <a:rPr lang="zh-TW" sz="1600" b="1" dirty="0">
                <a:solidFill>
                  <a:schemeClr val="dk1"/>
                </a:solidFill>
                <a:latin typeface="Arial"/>
                <a:ea typeface="Arial"/>
                <a:cs typeface="Arial"/>
                <a:sym typeface="Arial"/>
              </a:rPr>
              <a:t>12.</a:t>
            </a:r>
            <a:r>
              <a:rPr lang="zh-TW" sz="1600" b="1" dirty="0">
                <a:solidFill>
                  <a:srgbClr val="C00000"/>
                </a:solidFill>
                <a:latin typeface="Arial"/>
                <a:ea typeface="Arial"/>
                <a:cs typeface="Arial"/>
                <a:sym typeface="Arial"/>
              </a:rPr>
              <a:t>有機友善耕作</a:t>
            </a:r>
            <a:r>
              <a:rPr lang="zh-TW" sz="1600" b="1" dirty="0">
                <a:solidFill>
                  <a:schemeClr val="dk1"/>
                </a:solidFill>
                <a:latin typeface="Arial"/>
                <a:ea typeface="Arial"/>
                <a:cs typeface="Arial"/>
                <a:sym typeface="Arial"/>
              </a:rPr>
              <a:t>覆蓋率亞洲第一</a:t>
            </a:r>
            <a:endParaRPr dirty="0"/>
          </a:p>
          <a:p>
            <a:pPr marL="0" marR="0" lvl="0" indent="0" algn="l" rtl="0">
              <a:spcBef>
                <a:spcPts val="0"/>
              </a:spcBef>
              <a:spcAft>
                <a:spcPts val="0"/>
              </a:spcAft>
              <a:buNone/>
            </a:pPr>
            <a:r>
              <a:rPr lang="zh-TW" sz="1600" b="1" dirty="0">
                <a:solidFill>
                  <a:schemeClr val="dk1"/>
                </a:solidFill>
                <a:latin typeface="Arial"/>
                <a:ea typeface="Arial"/>
                <a:cs typeface="Arial"/>
                <a:sym typeface="Arial"/>
              </a:rPr>
              <a:t>13.擴大推動</a:t>
            </a:r>
            <a:r>
              <a:rPr lang="zh-TW" sz="1600" b="1" dirty="0">
                <a:solidFill>
                  <a:srgbClr val="C00000"/>
                </a:solidFill>
                <a:latin typeface="Arial"/>
                <a:ea typeface="Arial"/>
                <a:cs typeface="Arial"/>
                <a:sym typeface="Arial"/>
              </a:rPr>
              <a:t>生態服務</a:t>
            </a:r>
            <a:r>
              <a:rPr lang="zh-TW" sz="1600" b="1" dirty="0">
                <a:solidFill>
                  <a:schemeClr val="dk1"/>
                </a:solidFill>
                <a:latin typeface="Arial"/>
                <a:ea typeface="Arial"/>
                <a:cs typeface="Arial"/>
                <a:sym typeface="Arial"/>
              </a:rPr>
              <a:t>給付</a:t>
            </a:r>
            <a:endParaRPr dirty="0"/>
          </a:p>
          <a:p>
            <a:pPr marL="0" marR="0" lvl="0" indent="0" algn="l" rtl="0">
              <a:spcBef>
                <a:spcPts val="0"/>
              </a:spcBef>
              <a:spcAft>
                <a:spcPts val="0"/>
              </a:spcAft>
              <a:buNone/>
            </a:pPr>
            <a:r>
              <a:rPr lang="zh-TW" sz="1600" b="1" dirty="0">
                <a:solidFill>
                  <a:schemeClr val="dk1"/>
                </a:solidFill>
                <a:latin typeface="Arial"/>
                <a:ea typeface="Arial"/>
                <a:cs typeface="Arial"/>
                <a:sym typeface="Arial"/>
              </a:rPr>
              <a:t>14.養殖農業容許政策</a:t>
            </a:r>
            <a:endParaRPr dirty="0"/>
          </a:p>
          <a:p>
            <a:pPr marL="0" marR="0" lvl="0" indent="0" algn="l" rtl="0">
              <a:spcBef>
                <a:spcPts val="0"/>
              </a:spcBef>
              <a:spcAft>
                <a:spcPts val="0"/>
              </a:spcAft>
              <a:buNone/>
            </a:pPr>
            <a:r>
              <a:rPr lang="zh-TW" sz="1600" b="1" dirty="0">
                <a:solidFill>
                  <a:schemeClr val="dk1"/>
                </a:solidFill>
                <a:latin typeface="Arial"/>
                <a:ea typeface="Arial"/>
                <a:cs typeface="Arial"/>
                <a:sym typeface="Arial"/>
              </a:rPr>
              <a:t>15.因應氣候變遷</a:t>
            </a:r>
            <a:r>
              <a:rPr lang="zh-TW" sz="1600" b="1" dirty="0">
                <a:solidFill>
                  <a:srgbClr val="C00000"/>
                </a:solidFill>
                <a:latin typeface="Arial"/>
                <a:ea typeface="Arial"/>
                <a:cs typeface="Arial"/>
                <a:sym typeface="Arial"/>
              </a:rPr>
              <a:t>調適與淨零排放</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zh-TW" sz="1600" b="1" dirty="0">
                <a:solidFill>
                  <a:schemeClr val="dk1"/>
                </a:solidFill>
                <a:latin typeface="Arial"/>
                <a:ea typeface="Arial"/>
                <a:cs typeface="Arial"/>
                <a:sym typeface="Arial"/>
              </a:rPr>
              <a:t>16.公司協力</a:t>
            </a:r>
            <a:r>
              <a:rPr lang="zh-TW" sz="1600" b="1" dirty="0">
                <a:solidFill>
                  <a:srgbClr val="C00000"/>
                </a:solidFill>
                <a:latin typeface="Arial"/>
                <a:ea typeface="Arial"/>
                <a:cs typeface="Arial"/>
                <a:sym typeface="Arial"/>
              </a:rPr>
              <a:t>農業永續ESG</a:t>
            </a:r>
            <a:endParaRPr sz="1600" b="1" dirty="0">
              <a:solidFill>
                <a:schemeClr val="dk1"/>
              </a:solidFill>
              <a:latin typeface="Arial"/>
              <a:ea typeface="Arial"/>
              <a:cs typeface="Arial"/>
              <a:sym typeface="Arial"/>
            </a:endParaRPr>
          </a:p>
          <a:p>
            <a:pPr marL="0" marR="0" lvl="0" indent="0" algn="l" rtl="0">
              <a:spcBef>
                <a:spcPts val="0"/>
              </a:spcBef>
              <a:spcAft>
                <a:spcPts val="0"/>
              </a:spcAft>
              <a:buNone/>
            </a:pPr>
            <a:r>
              <a:rPr lang="zh-TW" sz="1600" b="1" dirty="0">
                <a:solidFill>
                  <a:schemeClr val="dk1"/>
                </a:solidFill>
                <a:latin typeface="Arial"/>
                <a:ea typeface="Arial"/>
                <a:cs typeface="Arial"/>
                <a:sym typeface="Arial"/>
              </a:rPr>
              <a:t>17.擴大推動</a:t>
            </a:r>
            <a:r>
              <a:rPr lang="zh-TW" sz="1600" b="1" dirty="0">
                <a:solidFill>
                  <a:srgbClr val="C00000"/>
                </a:solidFill>
                <a:latin typeface="Arial"/>
                <a:ea typeface="Arial"/>
                <a:cs typeface="Arial"/>
                <a:sym typeface="Arial"/>
              </a:rPr>
              <a:t>產銷履歷</a:t>
            </a:r>
            <a:r>
              <a:rPr lang="zh-TW" sz="1600" b="1" dirty="0">
                <a:solidFill>
                  <a:schemeClr val="dk1"/>
                </a:solidFill>
                <a:latin typeface="Arial"/>
                <a:ea typeface="Arial"/>
                <a:cs typeface="Arial"/>
                <a:sym typeface="Arial"/>
              </a:rPr>
              <a:t>面積成長38%</a:t>
            </a:r>
            <a:endParaRPr dirty="0"/>
          </a:p>
        </p:txBody>
      </p:sp>
      <p:sp>
        <p:nvSpPr>
          <p:cNvPr id="24" name="橢圓 23"/>
          <p:cNvSpPr/>
          <p:nvPr/>
        </p:nvSpPr>
        <p:spPr>
          <a:xfrm>
            <a:off x="409289" y="887452"/>
            <a:ext cx="2000672" cy="669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p:nvPr/>
        </p:nvSpPr>
        <p:spPr>
          <a:xfrm>
            <a:off x="508122" y="3691673"/>
            <a:ext cx="2000672" cy="669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p:cNvSpPr/>
          <p:nvPr/>
        </p:nvSpPr>
        <p:spPr>
          <a:xfrm>
            <a:off x="5601071" y="1134962"/>
            <a:ext cx="2660105" cy="669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6105128" y="4060017"/>
            <a:ext cx="2308448" cy="669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810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66"/>
          <p:cNvPicPr preferRelativeResize="0"/>
          <p:nvPr/>
        </p:nvPicPr>
        <p:blipFill rotWithShape="1">
          <a:blip r:embed="rId3">
            <a:alphaModFix/>
          </a:blip>
          <a:srcRect/>
          <a:stretch/>
        </p:blipFill>
        <p:spPr>
          <a:xfrm>
            <a:off x="200472" y="620689"/>
            <a:ext cx="3847445" cy="5380064"/>
          </a:xfrm>
          <a:prstGeom prst="rect">
            <a:avLst/>
          </a:prstGeom>
          <a:noFill/>
          <a:ln>
            <a:noFill/>
          </a:ln>
        </p:spPr>
      </p:pic>
      <p:sp>
        <p:nvSpPr>
          <p:cNvPr id="969" name="Google Shape;969;p66"/>
          <p:cNvSpPr/>
          <p:nvPr/>
        </p:nvSpPr>
        <p:spPr>
          <a:xfrm>
            <a:off x="4124077" y="578515"/>
            <a:ext cx="5432898"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100" b="1">
                <a:solidFill>
                  <a:schemeClr val="dk1"/>
                </a:solidFill>
                <a:latin typeface="Microsoft JhengHei"/>
                <a:ea typeface="Microsoft JhengHei"/>
                <a:cs typeface="Microsoft JhengHei"/>
                <a:sym typeface="Microsoft JhengHei"/>
              </a:rPr>
              <a:t>112年度農產品初級加工場(水產類)教育訓練</a:t>
            </a:r>
            <a:endParaRPr/>
          </a:p>
        </p:txBody>
      </p:sp>
      <p:sp>
        <p:nvSpPr>
          <p:cNvPr id="970" name="Google Shape;970;p66"/>
          <p:cNvSpPr/>
          <p:nvPr/>
        </p:nvSpPr>
        <p:spPr>
          <a:xfrm>
            <a:off x="4208865" y="1064305"/>
            <a:ext cx="4910319" cy="3002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351" b="1">
                <a:solidFill>
                  <a:srgbClr val="2F5597"/>
                </a:solidFill>
                <a:latin typeface="Microsoft JhengHei"/>
                <a:ea typeface="Microsoft JhengHei"/>
                <a:cs typeface="Microsoft JhengHei"/>
                <a:sym typeface="Microsoft JhengHei"/>
              </a:rPr>
              <a:t>第一階段：加工技術及食品安全衛生教育訓練(水產類)：</a:t>
            </a:r>
            <a:r>
              <a:rPr lang="zh-TW" sz="1351" b="1">
                <a:solidFill>
                  <a:srgbClr val="FF0000"/>
                </a:solidFill>
                <a:latin typeface="Microsoft JhengHei"/>
                <a:ea typeface="Microsoft JhengHei"/>
                <a:cs typeface="Microsoft JhengHei"/>
                <a:sym typeface="Microsoft JhengHei"/>
              </a:rPr>
              <a:t>4場次</a:t>
            </a:r>
            <a:endParaRPr/>
          </a:p>
        </p:txBody>
      </p:sp>
      <p:pic>
        <p:nvPicPr>
          <p:cNvPr id="971" name="Google Shape;971;p66"/>
          <p:cNvPicPr preferRelativeResize="0"/>
          <p:nvPr/>
        </p:nvPicPr>
        <p:blipFill rotWithShape="1">
          <a:blip r:embed="rId4">
            <a:alphaModFix/>
          </a:blip>
          <a:srcRect/>
          <a:stretch/>
        </p:blipFill>
        <p:spPr>
          <a:xfrm>
            <a:off x="4176891" y="1434808"/>
            <a:ext cx="5150385" cy="2706918"/>
          </a:xfrm>
          <a:prstGeom prst="rect">
            <a:avLst/>
          </a:prstGeom>
          <a:noFill/>
          <a:ln>
            <a:noFill/>
          </a:ln>
        </p:spPr>
      </p:pic>
      <p:sp>
        <p:nvSpPr>
          <p:cNvPr id="972" name="Google Shape;972;p66"/>
          <p:cNvSpPr/>
          <p:nvPr/>
        </p:nvSpPr>
        <p:spPr>
          <a:xfrm>
            <a:off x="4176890" y="4212017"/>
            <a:ext cx="4442242" cy="3002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351" b="1">
                <a:solidFill>
                  <a:srgbClr val="2F5597"/>
                </a:solidFill>
                <a:latin typeface="Microsoft JhengHei"/>
                <a:ea typeface="Microsoft JhengHei"/>
                <a:cs typeface="Microsoft JhengHei"/>
                <a:sym typeface="Microsoft JhengHei"/>
              </a:rPr>
              <a:t>第二階段：水產食品安全管制系統實務基礎訓練：</a:t>
            </a:r>
            <a:r>
              <a:rPr lang="zh-TW" sz="1351" b="1">
                <a:solidFill>
                  <a:srgbClr val="FF0000"/>
                </a:solidFill>
                <a:latin typeface="Microsoft JhengHei"/>
                <a:ea typeface="Microsoft JhengHei"/>
                <a:cs typeface="Microsoft JhengHei"/>
                <a:sym typeface="Microsoft JhengHei"/>
              </a:rPr>
              <a:t>2場次</a:t>
            </a:r>
            <a:endParaRPr/>
          </a:p>
        </p:txBody>
      </p:sp>
      <p:pic>
        <p:nvPicPr>
          <p:cNvPr id="973" name="Google Shape;973;p66"/>
          <p:cNvPicPr preferRelativeResize="0"/>
          <p:nvPr/>
        </p:nvPicPr>
        <p:blipFill rotWithShape="1">
          <a:blip r:embed="rId5">
            <a:alphaModFix/>
          </a:blip>
          <a:srcRect/>
          <a:stretch/>
        </p:blipFill>
        <p:spPr>
          <a:xfrm>
            <a:off x="4181253" y="4559311"/>
            <a:ext cx="5177989" cy="1441440"/>
          </a:xfrm>
          <a:prstGeom prst="rect">
            <a:avLst/>
          </a:prstGeom>
          <a:noFill/>
          <a:ln>
            <a:noFill/>
          </a:ln>
        </p:spPr>
      </p:pic>
      <p:sp>
        <p:nvSpPr>
          <p:cNvPr id="974" name="Google Shape;974;p66"/>
          <p:cNvSpPr txBox="1"/>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20</a:t>
            </a:fld>
            <a:endParaRPr sz="1600">
              <a:solidFill>
                <a:srgbClr val="888888"/>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632575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67D5AE4-3E1D-4C65-B40E-EF4CDB55B3A0}"/>
              </a:ext>
            </a:extLst>
          </p:cNvPr>
          <p:cNvSpPr/>
          <p:nvPr/>
        </p:nvSpPr>
        <p:spPr>
          <a:xfrm>
            <a:off x="4979852" y="909259"/>
            <a:ext cx="4788473" cy="5827835"/>
          </a:xfrm>
          <a:prstGeom prst="rect">
            <a:avLst/>
          </a:prstGeom>
          <a:solidFill>
            <a:srgbClr val="FDE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xmlns="" id="{AB1FD19B-FB70-4839-9570-8B12CA5E8B38}"/>
              </a:ext>
            </a:extLst>
          </p:cNvPr>
          <p:cNvSpPr/>
          <p:nvPr/>
        </p:nvSpPr>
        <p:spPr>
          <a:xfrm>
            <a:off x="5809730" y="1215086"/>
            <a:ext cx="3024336" cy="55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a:extLst>
              <a:ext uri="{FF2B5EF4-FFF2-40B4-BE49-F238E27FC236}">
                <a16:creationId xmlns:a16="http://schemas.microsoft.com/office/drawing/2014/main" xmlns="" id="{761A1B14-C8B2-4DFF-AE41-16A74AA1C812}"/>
              </a:ext>
            </a:extLst>
          </p:cNvPr>
          <p:cNvSpPr txBox="1"/>
          <p:nvPr/>
        </p:nvSpPr>
        <p:spPr>
          <a:xfrm>
            <a:off x="6148188" y="1401188"/>
            <a:ext cx="3840285" cy="345736"/>
          </a:xfrm>
          <a:prstGeom prst="rect">
            <a:avLst/>
          </a:prstGeom>
          <a:noFill/>
        </p:spPr>
        <p:txBody>
          <a:bodyPr wrap="square" rtlCol="0">
            <a:spAutoFit/>
          </a:bodyPr>
          <a:lstStyle/>
          <a:p>
            <a:pPr defTabSz="829446">
              <a:lnSpc>
                <a:spcPts val="1875"/>
              </a:lnSpc>
              <a:spcAft>
                <a:spcPts val="450"/>
              </a:spcAft>
              <a:defRPr/>
            </a:pPr>
            <a:r>
              <a:rPr lang="zh-TW" altLang="en-US" sz="2400" b="1" dirty="0">
                <a:solidFill>
                  <a:srgbClr val="E5A04D"/>
                </a:solidFill>
                <a:latin typeface="微軟正黑體" panose="020B0604030504040204" pitchFamily="34" charset="-120"/>
                <a:ea typeface="微軟正黑體" panose="020B0604030504040204" pitchFamily="34" charset="-120"/>
              </a:rPr>
              <a:t>農機增效共享化</a:t>
            </a:r>
            <a:endParaRPr lang="en-US" altLang="zh-TW" sz="2400" b="1" dirty="0">
              <a:solidFill>
                <a:srgbClr val="E5A04D"/>
              </a:solidFill>
              <a:latin typeface="微軟正黑體" panose="020B0604030504040204" pitchFamily="34" charset="-120"/>
              <a:ea typeface="微軟正黑體" panose="020B0604030504040204" pitchFamily="34" charset="-120"/>
            </a:endParaRPr>
          </a:p>
        </p:txBody>
      </p:sp>
      <p:sp>
        <p:nvSpPr>
          <p:cNvPr id="43" name="橢圓 42">
            <a:extLst>
              <a:ext uri="{FF2B5EF4-FFF2-40B4-BE49-F238E27FC236}">
                <a16:creationId xmlns:a16="http://schemas.microsoft.com/office/drawing/2014/main" xmlns="" id="{E67E77A0-C0FB-4A40-BB9B-881F9BC93B7E}"/>
              </a:ext>
            </a:extLst>
          </p:cNvPr>
          <p:cNvSpPr/>
          <p:nvPr/>
        </p:nvSpPr>
        <p:spPr>
          <a:xfrm>
            <a:off x="5224065" y="1105487"/>
            <a:ext cx="879235" cy="815750"/>
          </a:xfrm>
          <a:prstGeom prst="ellipse">
            <a:avLst/>
          </a:prstGeom>
          <a:solidFill>
            <a:srgbClr val="FFC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省工</a:t>
            </a:r>
          </a:p>
        </p:txBody>
      </p:sp>
      <p:sp>
        <p:nvSpPr>
          <p:cNvPr id="35" name="文字方塊 34">
            <a:extLst>
              <a:ext uri="{FF2B5EF4-FFF2-40B4-BE49-F238E27FC236}">
                <a16:creationId xmlns:a16="http://schemas.microsoft.com/office/drawing/2014/main" xmlns="" id="{2E2E28EB-D50B-465C-A5DD-23EE97ED21A4}"/>
              </a:ext>
            </a:extLst>
          </p:cNvPr>
          <p:cNvSpPr txBox="1"/>
          <p:nvPr/>
        </p:nvSpPr>
        <p:spPr>
          <a:xfrm>
            <a:off x="6028618" y="2039557"/>
            <a:ext cx="4127880" cy="545425"/>
          </a:xfrm>
          <a:prstGeom prst="rect">
            <a:avLst/>
          </a:prstGeom>
          <a:noFill/>
        </p:spPr>
        <p:txBody>
          <a:bodyPr wrap="square" lIns="82940" tIns="41475" rIns="82940" bIns="41475" rtlCol="0">
            <a:spAutoFit/>
          </a:bodyPr>
          <a:lstStyle/>
          <a:p>
            <a:pPr marL="263776" indent="-263776">
              <a:lnSpc>
                <a:spcPts val="1846"/>
              </a:lnSpc>
              <a:buFont typeface="Arial" panose="020B0604020202020204" pitchFamily="34" charset="0"/>
              <a:buChar char="•"/>
              <a:defRPr/>
            </a:pPr>
            <a:r>
              <a:rPr lang="zh-TW" altLang="en-US" sz="1477" b="1" dirty="0">
                <a:solidFill>
                  <a:prstClr val="black"/>
                </a:solidFill>
                <a:latin typeface="微軟正黑體" panose="020B0604030504040204" pitchFamily="34" charset="-120"/>
                <a:ea typeface="微軟正黑體" panose="020B0604030504040204" pitchFamily="34" charset="-120"/>
              </a:rPr>
              <a:t>紓解缺工，擴大農事服務</a:t>
            </a:r>
            <a:endParaRPr lang="en-US" altLang="zh-TW" sz="1477" b="1" dirty="0">
              <a:solidFill>
                <a:prstClr val="black"/>
              </a:solidFill>
              <a:latin typeface="微軟正黑體" panose="020B0604030504040204" pitchFamily="34" charset="-120"/>
              <a:ea typeface="微軟正黑體" panose="020B0604030504040204" pitchFamily="34" charset="-120"/>
            </a:endParaRPr>
          </a:p>
          <a:p>
            <a:pPr marL="263776" indent="-263776">
              <a:lnSpc>
                <a:spcPts val="1846"/>
              </a:lnSpc>
              <a:buFont typeface="Arial" panose="020B0604020202020204" pitchFamily="34" charset="0"/>
              <a:buChar char="•"/>
              <a:defRPr/>
            </a:pPr>
            <a:r>
              <a:rPr lang="zh-TW" altLang="en-US" sz="1477" b="1" dirty="0">
                <a:solidFill>
                  <a:prstClr val="black"/>
                </a:solidFill>
                <a:latin typeface="微軟正黑體" panose="020B0604030504040204" pitchFamily="34" charset="-120"/>
                <a:ea typeface="微軟正黑體" panose="020B0604030504040204" pitchFamily="34" charset="-120"/>
              </a:rPr>
              <a:t>增進農機共享，提升農機使用效能及品質</a:t>
            </a:r>
          </a:p>
        </p:txBody>
      </p:sp>
      <p:sp>
        <p:nvSpPr>
          <p:cNvPr id="36" name="文字方塊 35">
            <a:extLst>
              <a:ext uri="{FF2B5EF4-FFF2-40B4-BE49-F238E27FC236}">
                <a16:creationId xmlns:a16="http://schemas.microsoft.com/office/drawing/2014/main" xmlns="" id="{7E3C5AA0-E060-4078-B51E-69A05885BEC7}"/>
              </a:ext>
            </a:extLst>
          </p:cNvPr>
          <p:cNvSpPr txBox="1"/>
          <p:nvPr/>
        </p:nvSpPr>
        <p:spPr>
          <a:xfrm>
            <a:off x="5673209" y="5975070"/>
            <a:ext cx="4095114" cy="531190"/>
          </a:xfrm>
          <a:prstGeom prst="rect">
            <a:avLst/>
          </a:prstGeom>
          <a:noFill/>
        </p:spPr>
        <p:txBody>
          <a:bodyPr wrap="square" lIns="82940" tIns="41475" rIns="82940" bIns="41475" rtlCol="0">
            <a:spAutoFit/>
          </a:bodyPr>
          <a:lstStyle/>
          <a:p>
            <a:pPr marL="263776" indent="-263776">
              <a:lnSpc>
                <a:spcPts val="1846"/>
              </a:lnSpc>
              <a:buFont typeface="Arial" panose="020B0604020202020204" pitchFamily="34" charset="0"/>
              <a:buChar char="•"/>
              <a:defRPr/>
            </a:pPr>
            <a:r>
              <a:rPr lang="zh-TW" altLang="en-US" sz="1477" b="1" dirty="0">
                <a:solidFill>
                  <a:prstClr val="black"/>
                </a:solidFill>
                <a:latin typeface="微軟正黑體" panose="020B0604030504040204" pitchFamily="34" charset="-120"/>
                <a:ea typeface="微軟正黑體" panose="020B0604030504040204" pitchFamily="34" charset="-120"/>
              </a:rPr>
              <a:t>擴大雜糧生產及推動糧倉、育苗設備、養殖、畜禽設施現代化，提升效能及精準管理</a:t>
            </a:r>
            <a:endParaRPr lang="en-US" altLang="zh-TW" sz="1477" b="1" dirty="0">
              <a:solidFill>
                <a:prstClr val="black"/>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xmlns="" id="{38D54D28-2FB2-49DB-824D-F095D8F20C50}"/>
              </a:ext>
            </a:extLst>
          </p:cNvPr>
          <p:cNvSpPr txBox="1"/>
          <p:nvPr/>
        </p:nvSpPr>
        <p:spPr>
          <a:xfrm>
            <a:off x="5950757" y="3249172"/>
            <a:ext cx="3619430" cy="576074"/>
          </a:xfrm>
          <a:prstGeom prst="rect">
            <a:avLst/>
          </a:prstGeom>
          <a:noFill/>
        </p:spPr>
        <p:txBody>
          <a:bodyPr wrap="square" lIns="82940" tIns="41475" rIns="82940" bIns="41475" rtlCol="0">
            <a:spAutoFit/>
          </a:bodyPr>
          <a:lstStyle>
            <a:defPPr rtl="0">
              <a:defRPr lang="zh-TW"/>
            </a:defPPr>
            <a:lvl1pPr marL="285750" indent="-285750">
              <a:lnSpc>
                <a:spcPts val="2000"/>
              </a:lnSpc>
              <a:buClrTx/>
              <a:buFont typeface="Arial" panose="020B0604020202020204" pitchFamily="34" charset="0"/>
              <a:buChar char="•"/>
              <a:defRPr sz="1600" b="1">
                <a:solidFill>
                  <a:prstClr val="black"/>
                </a:solidFill>
                <a:latin typeface="微軟正黑體" panose="020B0604030504040204" pitchFamily="34" charset="-120"/>
                <a:ea typeface="微軟正黑體" panose="020B0604030504040204" pitchFamily="34" charset="-120"/>
              </a:defRPr>
            </a:lvl1pPr>
          </a:lstStyle>
          <a:p>
            <a:r>
              <a:rPr lang="zh-TW" altLang="en-US" sz="1477" dirty="0"/>
              <a:t>國內外節能高效新型農機導入</a:t>
            </a:r>
          </a:p>
          <a:p>
            <a:r>
              <a:rPr lang="zh-TW" altLang="en-US" sz="1477" dirty="0"/>
              <a:t>推動專業場域，引領產業升級</a:t>
            </a:r>
          </a:p>
        </p:txBody>
      </p:sp>
      <p:sp>
        <p:nvSpPr>
          <p:cNvPr id="60" name="矩形 59">
            <a:extLst>
              <a:ext uri="{FF2B5EF4-FFF2-40B4-BE49-F238E27FC236}">
                <a16:creationId xmlns:a16="http://schemas.microsoft.com/office/drawing/2014/main" xmlns="" id="{B57CC643-CC46-427B-B654-4A722B05811B}"/>
              </a:ext>
            </a:extLst>
          </p:cNvPr>
          <p:cNvSpPr/>
          <p:nvPr/>
        </p:nvSpPr>
        <p:spPr>
          <a:xfrm>
            <a:off x="5809730" y="2617441"/>
            <a:ext cx="3024336" cy="55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xmlns="" id="{58534CDE-BB5C-4AC8-BD69-27944D998B38}"/>
              </a:ext>
            </a:extLst>
          </p:cNvPr>
          <p:cNvSpPr/>
          <p:nvPr/>
        </p:nvSpPr>
        <p:spPr>
          <a:xfrm>
            <a:off x="5809730" y="3899222"/>
            <a:ext cx="3024336" cy="55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xmlns="" id="{F1D7FA37-01F1-47B2-A915-D26EF60EED55}"/>
              </a:ext>
            </a:extLst>
          </p:cNvPr>
          <p:cNvSpPr/>
          <p:nvPr/>
        </p:nvSpPr>
        <p:spPr>
          <a:xfrm>
            <a:off x="5809730" y="5267374"/>
            <a:ext cx="3024336" cy="55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橢圓 43">
            <a:extLst>
              <a:ext uri="{FF2B5EF4-FFF2-40B4-BE49-F238E27FC236}">
                <a16:creationId xmlns:a16="http://schemas.microsoft.com/office/drawing/2014/main" xmlns="" id="{0FB04377-9E24-4BBD-8BF4-1B6B17E3F8B4}"/>
              </a:ext>
            </a:extLst>
          </p:cNvPr>
          <p:cNvSpPr/>
          <p:nvPr/>
        </p:nvSpPr>
        <p:spPr>
          <a:xfrm>
            <a:off x="5230173" y="2473639"/>
            <a:ext cx="879235" cy="815750"/>
          </a:xfrm>
          <a:prstGeom prst="ellipse">
            <a:avLst/>
          </a:prstGeom>
          <a:solidFill>
            <a:srgbClr val="FF7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46"/>
            <a:r>
              <a:rPr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競爭力</a:t>
            </a:r>
          </a:p>
        </p:txBody>
      </p:sp>
      <p:sp>
        <p:nvSpPr>
          <p:cNvPr id="45" name="橢圓 44">
            <a:extLst>
              <a:ext uri="{FF2B5EF4-FFF2-40B4-BE49-F238E27FC236}">
                <a16:creationId xmlns:a16="http://schemas.microsoft.com/office/drawing/2014/main" xmlns="" id="{BF8D5839-A0F4-43A6-A12B-7404D64D048F}"/>
              </a:ext>
            </a:extLst>
          </p:cNvPr>
          <p:cNvSpPr/>
          <p:nvPr/>
        </p:nvSpPr>
        <p:spPr>
          <a:xfrm>
            <a:off x="5224065" y="3769783"/>
            <a:ext cx="879235" cy="815750"/>
          </a:xfrm>
          <a:prstGeom prst="ellipse">
            <a:avLst/>
          </a:prstGeom>
          <a:solidFill>
            <a:srgbClr val="47B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46"/>
            <a:r>
              <a:rPr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永續</a:t>
            </a:r>
          </a:p>
        </p:txBody>
      </p:sp>
      <p:sp>
        <p:nvSpPr>
          <p:cNvPr id="46" name="橢圓 45">
            <a:extLst>
              <a:ext uri="{FF2B5EF4-FFF2-40B4-BE49-F238E27FC236}">
                <a16:creationId xmlns:a16="http://schemas.microsoft.com/office/drawing/2014/main" xmlns="" id="{3DF29AC9-BF84-43E7-9D40-0745670467D2}"/>
              </a:ext>
            </a:extLst>
          </p:cNvPr>
          <p:cNvSpPr/>
          <p:nvPr/>
        </p:nvSpPr>
        <p:spPr>
          <a:xfrm>
            <a:off x="5217515" y="5137935"/>
            <a:ext cx="879235" cy="815750"/>
          </a:xfrm>
          <a:prstGeom prst="ellipse">
            <a:avLst/>
          </a:prstGeom>
          <a:solidFill>
            <a:srgbClr val="34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46"/>
            <a:r>
              <a:rPr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躍進</a:t>
            </a:r>
          </a:p>
        </p:txBody>
      </p:sp>
      <p:sp>
        <p:nvSpPr>
          <p:cNvPr id="38" name="文字方塊 37">
            <a:extLst>
              <a:ext uri="{FF2B5EF4-FFF2-40B4-BE49-F238E27FC236}">
                <a16:creationId xmlns:a16="http://schemas.microsoft.com/office/drawing/2014/main" xmlns="" id="{BB3BF6E3-7031-49B2-AB14-9B53E0F07D8C}"/>
              </a:ext>
            </a:extLst>
          </p:cNvPr>
          <p:cNvSpPr txBox="1"/>
          <p:nvPr/>
        </p:nvSpPr>
        <p:spPr>
          <a:xfrm>
            <a:off x="5958093" y="4606745"/>
            <a:ext cx="2887721" cy="531190"/>
          </a:xfrm>
          <a:prstGeom prst="rect">
            <a:avLst/>
          </a:prstGeom>
          <a:noFill/>
        </p:spPr>
        <p:txBody>
          <a:bodyPr wrap="square" lIns="82940" tIns="41475" rIns="82940" bIns="41475" rtlCol="0">
            <a:spAutoFit/>
          </a:bodyPr>
          <a:lstStyle/>
          <a:p>
            <a:pPr marL="263776" indent="-263776">
              <a:lnSpc>
                <a:spcPts val="1846"/>
              </a:lnSpc>
              <a:buFont typeface="Arial" panose="020B0604020202020204" pitchFamily="34" charset="0"/>
              <a:buChar char="•"/>
              <a:defRPr/>
            </a:pPr>
            <a:r>
              <a:rPr lang="zh-TW" altLang="en-US" sz="1477" b="1" dirty="0">
                <a:solidFill>
                  <a:prstClr val="black"/>
                </a:solidFill>
                <a:latin typeface="微軟正黑體" panose="020B0604030504040204" pitchFamily="34" charset="-120"/>
                <a:ea typeface="微軟正黑體" panose="020B0604030504040204" pitchFamily="34" charset="-120"/>
              </a:rPr>
              <a:t>推動農機電動化及碳匯農機</a:t>
            </a:r>
            <a:endParaRPr lang="en-US" altLang="zh-TW" sz="1477" b="1" dirty="0">
              <a:solidFill>
                <a:prstClr val="black"/>
              </a:solidFill>
              <a:latin typeface="微軟正黑體" panose="020B0604030504040204" pitchFamily="34" charset="-120"/>
              <a:ea typeface="微軟正黑體" panose="020B0604030504040204" pitchFamily="34" charset="-120"/>
            </a:endParaRPr>
          </a:p>
          <a:p>
            <a:pPr marL="263776" indent="-263776">
              <a:lnSpc>
                <a:spcPts val="1846"/>
              </a:lnSpc>
              <a:buFont typeface="Arial" panose="020B0604020202020204" pitchFamily="34" charset="0"/>
              <a:buChar char="•"/>
              <a:defRPr/>
            </a:pPr>
            <a:r>
              <a:rPr lang="zh-TW" altLang="en-US" sz="1477" b="1" dirty="0">
                <a:solidFill>
                  <a:prstClr val="black"/>
                </a:solidFill>
                <a:latin typeface="微軟正黑體" panose="020B0604030504040204" pitchFamily="34" charset="-120"/>
                <a:ea typeface="微軟正黑體" panose="020B0604030504040204" pitchFamily="34" charset="-120"/>
              </a:rPr>
              <a:t>促進農業副產物循環再利用</a:t>
            </a:r>
            <a:endParaRPr lang="en-US" altLang="zh-TW" sz="1477" b="1" dirty="0">
              <a:solidFill>
                <a:prstClr val="black"/>
              </a:solidFill>
              <a:latin typeface="微軟正黑體" panose="020B0604030504040204" pitchFamily="34" charset="-120"/>
              <a:ea typeface="微軟正黑體" panose="020B0604030504040204" pitchFamily="34" charset="-120"/>
            </a:endParaRPr>
          </a:p>
        </p:txBody>
      </p:sp>
      <p:sp>
        <p:nvSpPr>
          <p:cNvPr id="39" name="文字方塊 38">
            <a:extLst>
              <a:ext uri="{FF2B5EF4-FFF2-40B4-BE49-F238E27FC236}">
                <a16:creationId xmlns:a16="http://schemas.microsoft.com/office/drawing/2014/main" xmlns="" id="{8E035F40-42AC-4ED3-89E2-37E983C129F4}"/>
              </a:ext>
            </a:extLst>
          </p:cNvPr>
          <p:cNvSpPr txBox="1"/>
          <p:nvPr/>
        </p:nvSpPr>
        <p:spPr>
          <a:xfrm>
            <a:off x="6148189" y="2795124"/>
            <a:ext cx="2838369" cy="345736"/>
          </a:xfrm>
          <a:prstGeom prst="rect">
            <a:avLst/>
          </a:prstGeom>
          <a:noFill/>
        </p:spPr>
        <p:txBody>
          <a:bodyPr wrap="square">
            <a:spAutoFit/>
          </a:bodyPr>
          <a:lstStyle/>
          <a:p>
            <a:pPr defTabSz="829446">
              <a:lnSpc>
                <a:spcPts val="1875"/>
              </a:lnSpc>
              <a:spcAft>
                <a:spcPts val="450"/>
              </a:spcAft>
              <a:defRPr/>
            </a:pP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產業升級專業化</a:t>
            </a:r>
            <a:endParaRPr lang="en-US" altLang="zh-TW" sz="24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40" name="文字方塊 39">
            <a:extLst>
              <a:ext uri="{FF2B5EF4-FFF2-40B4-BE49-F238E27FC236}">
                <a16:creationId xmlns:a16="http://schemas.microsoft.com/office/drawing/2014/main" xmlns="" id="{EC253BE2-BA83-4198-A59E-214EAEA824F1}"/>
              </a:ext>
            </a:extLst>
          </p:cNvPr>
          <p:cNvSpPr txBox="1"/>
          <p:nvPr/>
        </p:nvSpPr>
        <p:spPr>
          <a:xfrm>
            <a:off x="6148186" y="4039944"/>
            <a:ext cx="3305838" cy="345736"/>
          </a:xfrm>
          <a:prstGeom prst="rect">
            <a:avLst/>
          </a:prstGeom>
          <a:noFill/>
        </p:spPr>
        <p:txBody>
          <a:bodyPr wrap="square">
            <a:spAutoFit/>
          </a:bodyPr>
          <a:lstStyle/>
          <a:p>
            <a:pPr defTabSz="829446">
              <a:lnSpc>
                <a:spcPts val="1875"/>
              </a:lnSpc>
              <a:spcAft>
                <a:spcPts val="450"/>
              </a:spcAft>
              <a:defRPr/>
            </a:pPr>
            <a:r>
              <a:rPr lang="zh-TW" altLang="en-US" sz="2400" b="1" dirty="0">
                <a:solidFill>
                  <a:schemeClr val="accent5"/>
                </a:solidFill>
                <a:latin typeface="微軟正黑體" panose="020B0604030504040204" pitchFamily="34" charset="-120"/>
                <a:ea typeface="微軟正黑體" panose="020B0604030504040204" pitchFamily="34" charset="-120"/>
              </a:rPr>
              <a:t>生產永續循環化</a:t>
            </a:r>
            <a:endParaRPr lang="en-US" altLang="zh-TW" sz="2400" b="1" dirty="0">
              <a:solidFill>
                <a:schemeClr val="accent5"/>
              </a:solidFill>
              <a:latin typeface="微軟正黑體" panose="020B0604030504040204" pitchFamily="34" charset="-120"/>
              <a:ea typeface="微軟正黑體" panose="020B0604030504040204" pitchFamily="34" charset="-120"/>
            </a:endParaRPr>
          </a:p>
        </p:txBody>
      </p:sp>
      <p:sp>
        <p:nvSpPr>
          <p:cNvPr id="41" name="文字方塊 40">
            <a:extLst>
              <a:ext uri="{FF2B5EF4-FFF2-40B4-BE49-F238E27FC236}">
                <a16:creationId xmlns:a16="http://schemas.microsoft.com/office/drawing/2014/main" xmlns="" id="{06EF506C-E80D-4310-A20B-C91733FF8994}"/>
              </a:ext>
            </a:extLst>
          </p:cNvPr>
          <p:cNvSpPr txBox="1"/>
          <p:nvPr/>
        </p:nvSpPr>
        <p:spPr>
          <a:xfrm>
            <a:off x="6159340" y="5432033"/>
            <a:ext cx="2841655" cy="345736"/>
          </a:xfrm>
          <a:prstGeom prst="rect">
            <a:avLst/>
          </a:prstGeom>
          <a:noFill/>
        </p:spPr>
        <p:txBody>
          <a:bodyPr wrap="square">
            <a:spAutoFit/>
          </a:bodyPr>
          <a:lstStyle/>
          <a:p>
            <a:pPr defTabSz="829446">
              <a:lnSpc>
                <a:spcPts val="1875"/>
              </a:lnSpc>
              <a:spcAft>
                <a:spcPts val="450"/>
              </a:spcAft>
              <a:defRPr/>
            </a:pPr>
            <a:r>
              <a:rPr lang="zh-TW" altLang="en-US" sz="2400" b="1" dirty="0">
                <a:solidFill>
                  <a:schemeClr val="accent1">
                    <a:lumMod val="50000"/>
                  </a:schemeClr>
                </a:solidFill>
                <a:latin typeface="微軟正黑體" panose="020B0604030504040204" pitchFamily="34" charset="-120"/>
                <a:ea typeface="微軟正黑體" panose="020B0604030504040204" pitchFamily="34" charset="-120"/>
              </a:rPr>
              <a:t>糧食生產現代化</a:t>
            </a:r>
            <a:endParaRPr lang="en-US" altLang="zh-TW" sz="2400"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xmlns="" id="{CD75FE6A-E689-45E4-B8BF-749F42398706}"/>
              </a:ext>
            </a:extLst>
          </p:cNvPr>
          <p:cNvSpPr txBox="1"/>
          <p:nvPr/>
        </p:nvSpPr>
        <p:spPr>
          <a:xfrm>
            <a:off x="-11133999" y="605153"/>
            <a:ext cx="2076577" cy="461665"/>
          </a:xfrm>
          <a:prstGeom prst="rect">
            <a:avLst/>
          </a:prstGeom>
          <a:solidFill>
            <a:schemeClr val="accent3">
              <a:lumMod val="75000"/>
            </a:schemeClr>
          </a:solidFill>
        </p:spPr>
        <p:txBody>
          <a:bodyPr wrap="square" rtlCol="0">
            <a:spAutoFit/>
          </a:bodyPr>
          <a:lstStyle>
            <a:defPPr rtl="0">
              <a:defRPr lang="zh-TW"/>
            </a:defPPr>
            <a:lvl1pPr algn="ctr">
              <a:defRPr b="1">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r>
              <a:rPr lang="zh-TW" altLang="en-US" sz="2400" dirty="0"/>
              <a:t>策略及措施</a:t>
            </a:r>
          </a:p>
        </p:txBody>
      </p:sp>
      <p:grpSp>
        <p:nvGrpSpPr>
          <p:cNvPr id="48" name="群組 47">
            <a:extLst>
              <a:ext uri="{FF2B5EF4-FFF2-40B4-BE49-F238E27FC236}">
                <a16:creationId xmlns:a16="http://schemas.microsoft.com/office/drawing/2014/main" xmlns="" id="{8968D062-FB09-42E4-9119-61582A7EAB93}"/>
              </a:ext>
            </a:extLst>
          </p:cNvPr>
          <p:cNvGrpSpPr/>
          <p:nvPr/>
        </p:nvGrpSpPr>
        <p:grpSpPr>
          <a:xfrm>
            <a:off x="-5141379" y="1077624"/>
            <a:ext cx="4885191" cy="4338532"/>
            <a:chOff x="4953000" y="1569178"/>
            <a:chExt cx="4611971" cy="3976263"/>
          </a:xfrm>
        </p:grpSpPr>
        <p:grpSp>
          <p:nvGrpSpPr>
            <p:cNvPr id="49" name="群組 48">
              <a:extLst>
                <a:ext uri="{FF2B5EF4-FFF2-40B4-BE49-F238E27FC236}">
                  <a16:creationId xmlns:a16="http://schemas.microsoft.com/office/drawing/2014/main" xmlns="" id="{6A31DFBC-EEA5-4BD5-91B8-D2D736539236}"/>
                </a:ext>
              </a:extLst>
            </p:cNvPr>
            <p:cNvGrpSpPr/>
            <p:nvPr/>
          </p:nvGrpSpPr>
          <p:grpSpPr>
            <a:xfrm>
              <a:off x="4953000" y="1569178"/>
              <a:ext cx="4611971" cy="3976263"/>
              <a:chOff x="152674" y="2641849"/>
              <a:chExt cx="4996303" cy="4307617"/>
            </a:xfrm>
          </p:grpSpPr>
          <p:sp>
            <p:nvSpPr>
              <p:cNvPr id="52" name="矩形 51">
                <a:extLst>
                  <a:ext uri="{FF2B5EF4-FFF2-40B4-BE49-F238E27FC236}">
                    <a16:creationId xmlns:a16="http://schemas.microsoft.com/office/drawing/2014/main" xmlns="" id="{30095839-F494-4FC3-9E90-1DFD8B4E40A2}"/>
                  </a:ext>
                </a:extLst>
              </p:cNvPr>
              <p:cNvSpPr/>
              <p:nvPr/>
            </p:nvSpPr>
            <p:spPr>
              <a:xfrm>
                <a:off x="152674" y="2641849"/>
                <a:ext cx="4922694" cy="50172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940" tIns="41475" rIns="82940" bIns="41475" spcCol="0" rtlCol="0" anchor="ctr"/>
              <a:lstStyle/>
              <a:p>
                <a:pPr algn="ctr" defTabSz="829446"/>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111-114</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中程計畫</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每年投入</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億元</a:t>
                </a:r>
              </a:p>
            </p:txBody>
          </p:sp>
          <p:grpSp>
            <p:nvGrpSpPr>
              <p:cNvPr id="53" name="群組 52">
                <a:extLst>
                  <a:ext uri="{FF2B5EF4-FFF2-40B4-BE49-F238E27FC236}">
                    <a16:creationId xmlns:a16="http://schemas.microsoft.com/office/drawing/2014/main" xmlns="" id="{559BD63B-AFB1-440B-BB48-2D8DFB8FA155}"/>
                  </a:ext>
                </a:extLst>
              </p:cNvPr>
              <p:cNvGrpSpPr/>
              <p:nvPr/>
            </p:nvGrpSpPr>
            <p:grpSpPr>
              <a:xfrm>
                <a:off x="152674" y="3601851"/>
                <a:ext cx="4996303" cy="3347615"/>
                <a:chOff x="152674" y="3601851"/>
                <a:chExt cx="4996303" cy="3347615"/>
              </a:xfrm>
            </p:grpSpPr>
            <p:pic>
              <p:nvPicPr>
                <p:cNvPr id="54" name="圖片 53">
                  <a:extLst>
                    <a:ext uri="{FF2B5EF4-FFF2-40B4-BE49-F238E27FC236}">
                      <a16:creationId xmlns:a16="http://schemas.microsoft.com/office/drawing/2014/main" xmlns="" id="{28E7AA79-0801-430A-B776-720002588A83}"/>
                    </a:ext>
                  </a:extLst>
                </p:cNvPr>
                <p:cNvPicPr>
                  <a:picLocks noChangeAspect="1"/>
                </p:cNvPicPr>
                <p:nvPr/>
              </p:nvPicPr>
              <p:blipFill rotWithShape="1">
                <a:blip r:embed="rId3"/>
                <a:srcRect b="25201"/>
                <a:stretch/>
              </p:blipFill>
              <p:spPr>
                <a:xfrm>
                  <a:off x="152674" y="3601851"/>
                  <a:ext cx="4922693" cy="3092060"/>
                </a:xfrm>
                <a:prstGeom prst="rect">
                  <a:avLst/>
                </a:prstGeom>
              </p:spPr>
            </p:pic>
            <p:sp>
              <p:nvSpPr>
                <p:cNvPr id="55" name="文字方塊 54">
                  <a:extLst>
                    <a:ext uri="{FF2B5EF4-FFF2-40B4-BE49-F238E27FC236}">
                      <a16:creationId xmlns:a16="http://schemas.microsoft.com/office/drawing/2014/main" xmlns="" id="{E0886A02-32AA-4F2A-B4A8-A804376ED3B0}"/>
                    </a:ext>
                  </a:extLst>
                </p:cNvPr>
                <p:cNvSpPr txBox="1"/>
                <p:nvPr/>
              </p:nvSpPr>
              <p:spPr>
                <a:xfrm>
                  <a:off x="579992" y="6643882"/>
                  <a:ext cx="4568985" cy="305584"/>
                </a:xfrm>
                <a:prstGeom prst="rect">
                  <a:avLst/>
                </a:prstGeom>
                <a:noFill/>
              </p:spPr>
              <p:txBody>
                <a:bodyPr wrap="square" rtlCol="0">
                  <a:spAutoFit/>
                </a:bodyPr>
                <a:lstStyle/>
                <a:p>
                  <a:r>
                    <a:rPr lang="en-US" altLang="zh-TW" sz="1400" dirty="0"/>
                    <a:t>106</a:t>
                  </a:r>
                  <a:r>
                    <a:rPr lang="zh-TW" altLang="en-US" sz="1400" dirty="0"/>
                    <a:t>年     </a:t>
                  </a:r>
                  <a:r>
                    <a:rPr lang="en-US" altLang="zh-TW" sz="1400" dirty="0"/>
                    <a:t>107</a:t>
                  </a:r>
                  <a:r>
                    <a:rPr lang="zh-TW" altLang="en-US" sz="1400" dirty="0"/>
                    <a:t>年     </a:t>
                  </a:r>
                  <a:r>
                    <a:rPr lang="en-US" altLang="zh-TW" sz="1400" dirty="0"/>
                    <a:t>108</a:t>
                  </a:r>
                  <a:r>
                    <a:rPr lang="zh-TW" altLang="en-US" sz="1400" dirty="0"/>
                    <a:t>年    </a:t>
                  </a:r>
                  <a:r>
                    <a:rPr lang="en-US" altLang="zh-TW" sz="1400" dirty="0"/>
                    <a:t>109</a:t>
                  </a:r>
                  <a:r>
                    <a:rPr lang="zh-TW" altLang="en-US" sz="1400" dirty="0"/>
                    <a:t>年     </a:t>
                  </a:r>
                  <a:r>
                    <a:rPr lang="en-US" altLang="zh-TW" sz="1400" dirty="0"/>
                    <a:t>110</a:t>
                  </a:r>
                  <a:r>
                    <a:rPr lang="zh-TW" altLang="en-US" sz="1400" dirty="0"/>
                    <a:t>年     </a:t>
                  </a:r>
                  <a:r>
                    <a:rPr lang="en-US" altLang="zh-TW" sz="1400" dirty="0"/>
                    <a:t>111</a:t>
                  </a:r>
                  <a:r>
                    <a:rPr lang="zh-TW" altLang="en-US" sz="1400" dirty="0"/>
                    <a:t>年</a:t>
                  </a:r>
                </a:p>
              </p:txBody>
            </p:sp>
          </p:grpSp>
        </p:grpSp>
        <p:sp>
          <p:nvSpPr>
            <p:cNvPr id="50" name="矩形 49">
              <a:extLst>
                <a:ext uri="{FF2B5EF4-FFF2-40B4-BE49-F238E27FC236}">
                  <a16:creationId xmlns:a16="http://schemas.microsoft.com/office/drawing/2014/main" xmlns="" id="{6A8F58A6-51DB-4648-AEEB-7269313F3C99}"/>
                </a:ext>
              </a:extLst>
            </p:cNvPr>
            <p:cNvSpPr/>
            <p:nvPr/>
          </p:nvSpPr>
          <p:spPr>
            <a:xfrm>
              <a:off x="7828907" y="2507242"/>
              <a:ext cx="1368152" cy="146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xmlns="" id="{F001D662-F666-40DD-A70F-AC20E733F80F}"/>
                </a:ext>
              </a:extLst>
            </p:cNvPr>
            <p:cNvSpPr txBox="1"/>
            <p:nvPr/>
          </p:nvSpPr>
          <p:spPr>
            <a:xfrm>
              <a:off x="8342981" y="2444088"/>
              <a:ext cx="673743" cy="225661"/>
            </a:xfrm>
            <a:prstGeom prst="rect">
              <a:avLst/>
            </a:prstGeom>
            <a:noFill/>
          </p:spPr>
          <p:txBody>
            <a:bodyPr wrap="none" rtlCol="0">
              <a:spAutoFit/>
            </a:bodyPr>
            <a:lstStyle/>
            <a:p>
              <a:r>
                <a:rPr lang="en-US" altLang="zh-TW" sz="1000" b="1" dirty="0">
                  <a:solidFill>
                    <a:srgbClr val="FF0000"/>
                  </a:solidFill>
                  <a:latin typeface="Microsoft YaHei" panose="020B0503020204020204" pitchFamily="34" charset="-122"/>
                  <a:ea typeface="Microsoft YaHei" panose="020B0503020204020204" pitchFamily="34" charset="-122"/>
                </a:rPr>
                <a:t>18.3</a:t>
              </a:r>
              <a:r>
                <a:rPr lang="zh-TW" altLang="en-US" sz="1000" b="1" dirty="0">
                  <a:solidFill>
                    <a:srgbClr val="FF0000"/>
                  </a:solidFill>
                  <a:latin typeface="Microsoft YaHei" panose="020B0503020204020204" pitchFamily="34" charset="-122"/>
                  <a:ea typeface="Microsoft YaHei" panose="020B0503020204020204" pitchFamily="34" charset="-122"/>
                </a:rPr>
                <a:t>萬臺</a:t>
              </a:r>
            </a:p>
          </p:txBody>
        </p:sp>
      </p:grpSp>
      <p:pic>
        <p:nvPicPr>
          <p:cNvPr id="4" name="圖片 3">
            <a:extLst>
              <a:ext uri="{FF2B5EF4-FFF2-40B4-BE49-F238E27FC236}">
                <a16:creationId xmlns:a16="http://schemas.microsoft.com/office/drawing/2014/main" xmlns="" id="{8A01DCAF-BBC6-413E-9057-5716ED91892B}"/>
              </a:ext>
            </a:extLst>
          </p:cNvPr>
          <p:cNvPicPr>
            <a:picLocks noChangeAspect="1"/>
          </p:cNvPicPr>
          <p:nvPr/>
        </p:nvPicPr>
        <p:blipFill>
          <a:blip r:embed="rId4"/>
          <a:stretch>
            <a:fillRect/>
          </a:stretch>
        </p:blipFill>
        <p:spPr>
          <a:xfrm>
            <a:off x="386542" y="-2635701"/>
            <a:ext cx="2680165" cy="471992"/>
          </a:xfrm>
          <a:prstGeom prst="rect">
            <a:avLst/>
          </a:prstGeom>
        </p:spPr>
      </p:pic>
      <p:sp>
        <p:nvSpPr>
          <p:cNvPr id="56" name="矩形 55">
            <a:extLst>
              <a:ext uri="{FF2B5EF4-FFF2-40B4-BE49-F238E27FC236}">
                <a16:creationId xmlns:a16="http://schemas.microsoft.com/office/drawing/2014/main" xmlns="" id="{AD4908CF-FD09-4FED-82F4-B3F96C40BD6B}"/>
              </a:ext>
            </a:extLst>
          </p:cNvPr>
          <p:cNvSpPr/>
          <p:nvPr/>
        </p:nvSpPr>
        <p:spPr>
          <a:xfrm>
            <a:off x="137677" y="245153"/>
            <a:ext cx="9630646" cy="720000"/>
          </a:xfrm>
          <a:prstGeom prst="rect">
            <a:avLst/>
          </a:prstGeom>
          <a:solidFill>
            <a:srgbClr val="FD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chemeClr val="accent2">
                    <a:lumMod val="50000"/>
                  </a:schemeClr>
                </a:solidFill>
                <a:latin typeface="Microsoft YaHei UI" panose="020B0503020204020204" pitchFamily="34" charset="-122"/>
                <a:ea typeface="Microsoft YaHei UI" panose="020B0503020204020204" pitchFamily="34" charset="-122"/>
                <a:cs typeface="Times New Roman"/>
              </a:rPr>
              <a:t>每年</a:t>
            </a:r>
            <a:r>
              <a:rPr lang="en-US" altLang="zh-TW" sz="3200" b="1" dirty="0">
                <a:solidFill>
                  <a:schemeClr val="accent2">
                    <a:lumMod val="50000"/>
                  </a:schemeClr>
                </a:solidFill>
                <a:latin typeface="Microsoft YaHei UI" panose="020B0503020204020204" pitchFamily="34" charset="-122"/>
                <a:ea typeface="Microsoft YaHei UI" panose="020B0503020204020204" pitchFamily="34" charset="-122"/>
                <a:cs typeface="Times New Roman"/>
              </a:rPr>
              <a:t>23</a:t>
            </a:r>
            <a:r>
              <a:rPr lang="zh-TW" altLang="en-US" sz="3200" b="1" dirty="0">
                <a:solidFill>
                  <a:schemeClr val="accent2">
                    <a:lumMod val="50000"/>
                  </a:schemeClr>
                </a:solidFill>
                <a:latin typeface="Microsoft YaHei UI" panose="020B0503020204020204" pitchFamily="34" charset="-122"/>
                <a:ea typeface="Microsoft YaHei UI" panose="020B0503020204020204" pitchFamily="34" charset="-122"/>
                <a:cs typeface="Times New Roman"/>
              </a:rPr>
              <a:t>億元推動農業省工機械化及設備現代化</a:t>
            </a:r>
          </a:p>
        </p:txBody>
      </p:sp>
      <p:graphicFrame>
        <p:nvGraphicFramePr>
          <p:cNvPr id="28" name="圖表 27">
            <a:extLst>
              <a:ext uri="{FF2B5EF4-FFF2-40B4-BE49-F238E27FC236}">
                <a16:creationId xmlns:a16="http://schemas.microsoft.com/office/drawing/2014/main" xmlns="" id="{48B5F55F-6A27-42F2-8105-3897A8FBEF19}"/>
              </a:ext>
            </a:extLst>
          </p:cNvPr>
          <p:cNvGraphicFramePr>
            <a:graphicFrameLocks/>
          </p:cNvGraphicFramePr>
          <p:nvPr>
            <p:extLst>
              <p:ext uri="{D42A27DB-BD31-4B8C-83A1-F6EECF244321}">
                <p14:modId xmlns:p14="http://schemas.microsoft.com/office/powerpoint/2010/main" val="2968692407"/>
              </p:ext>
            </p:extLst>
          </p:nvPr>
        </p:nvGraphicFramePr>
        <p:xfrm>
          <a:off x="251398" y="1924501"/>
          <a:ext cx="4628602" cy="4796992"/>
        </p:xfrm>
        <a:graphic>
          <a:graphicData uri="http://schemas.openxmlformats.org/drawingml/2006/chart">
            <c:chart xmlns:c="http://schemas.openxmlformats.org/drawingml/2006/chart" xmlns:r="http://schemas.openxmlformats.org/officeDocument/2006/relationships" r:id="rId5"/>
          </a:graphicData>
        </a:graphic>
      </p:graphicFrame>
      <p:sp>
        <p:nvSpPr>
          <p:cNvPr id="29" name="圓角矩形 47">
            <a:extLst>
              <a:ext uri="{FF2B5EF4-FFF2-40B4-BE49-F238E27FC236}">
                <a16:creationId xmlns:a16="http://schemas.microsoft.com/office/drawing/2014/main" xmlns="" id="{A16821F1-7757-4080-80B8-413F331FA52D}"/>
              </a:ext>
            </a:extLst>
          </p:cNvPr>
          <p:cNvSpPr/>
          <p:nvPr/>
        </p:nvSpPr>
        <p:spPr>
          <a:xfrm>
            <a:off x="240303" y="1188156"/>
            <a:ext cx="5780007" cy="2034736"/>
          </a:xfrm>
          <a:prstGeom prst="roundRect">
            <a:avLst/>
          </a:prstGeom>
          <a:effectLst/>
        </p:spPr>
        <p:txBody>
          <a:bodyPr vert="horz" lIns="91440" tIns="45720" rIns="91440" bIns="45720" rtlCol="0" anchor="t">
            <a:noAutofit/>
          </a:bodyPr>
          <a:lstStyle/>
          <a:p>
            <a:pPr>
              <a:spcBef>
                <a:spcPts val="600"/>
              </a:spcBef>
              <a:buClr>
                <a:srgbClr val="00C6BB"/>
              </a:buClr>
            </a:pPr>
            <a:r>
              <a:rPr lang="zh-TW" altLang="zh-TW" sz="2400" b="1" dirty="0">
                <a:solidFill>
                  <a:sysClr val="windowText" lastClr="000000"/>
                </a:solidFill>
                <a:latin typeface="微軟正黑體" panose="020B0604030504040204" pitchFamily="34" charset="-120"/>
                <a:ea typeface="微軟正黑體" panose="020B0604030504040204" pitchFamily="34" charset="-120"/>
              </a:rPr>
              <a:t>機械化農事服務，紓解農業缺工</a:t>
            </a:r>
            <a:endParaRPr lang="en-US" altLang="zh-TW" sz="2400" b="1" dirty="0">
              <a:solidFill>
                <a:sysClr val="windowText" lastClr="000000"/>
              </a:solidFill>
              <a:latin typeface="微軟正黑體" panose="020B0604030504040204" pitchFamily="34" charset="-120"/>
              <a:ea typeface="微軟正黑體" panose="020B0604030504040204" pitchFamily="34" charset="-120"/>
            </a:endParaRPr>
          </a:p>
        </p:txBody>
      </p:sp>
      <p:grpSp>
        <p:nvGrpSpPr>
          <p:cNvPr id="30" name="群組 29">
            <a:extLst>
              <a:ext uri="{FF2B5EF4-FFF2-40B4-BE49-F238E27FC236}">
                <a16:creationId xmlns:a16="http://schemas.microsoft.com/office/drawing/2014/main" xmlns="" id="{254C646E-5C42-4627-9CC8-A0CD14694A80}"/>
              </a:ext>
            </a:extLst>
          </p:cNvPr>
          <p:cNvGrpSpPr/>
          <p:nvPr/>
        </p:nvGrpSpPr>
        <p:grpSpPr>
          <a:xfrm>
            <a:off x="-123683" y="-1482819"/>
            <a:ext cx="4971581" cy="1055899"/>
            <a:chOff x="8004867" y="3467667"/>
            <a:chExt cx="4971581" cy="886490"/>
          </a:xfrm>
        </p:grpSpPr>
        <p:sp>
          <p:nvSpPr>
            <p:cNvPr id="31" name="矩形 30">
              <a:extLst>
                <a:ext uri="{FF2B5EF4-FFF2-40B4-BE49-F238E27FC236}">
                  <a16:creationId xmlns:a16="http://schemas.microsoft.com/office/drawing/2014/main" xmlns="" id="{11BD2CBD-B84C-4C53-85D0-DBDDF1A8B047}"/>
                </a:ext>
              </a:extLst>
            </p:cNvPr>
            <p:cNvSpPr/>
            <p:nvPr/>
          </p:nvSpPr>
          <p:spPr>
            <a:xfrm>
              <a:off x="8020051" y="3561505"/>
              <a:ext cx="4956397" cy="792652"/>
            </a:xfrm>
            <a:prstGeom prst="rect">
              <a:avLst/>
            </a:prstGeom>
            <a:solidFill>
              <a:srgbClr val="BFBFBF"/>
            </a:solidFill>
            <a:ln w="12700" cap="flat" cmpd="sng" algn="ctr">
              <a:noFill/>
              <a:prstDash val="solid"/>
            </a:ln>
            <a:effectLst/>
          </p:spPr>
          <p:txBody>
            <a:bodyPr rtlCol="0" anchor="ctr"/>
            <a:lstStyle/>
            <a:p>
              <a:pPr algn="ctr"/>
              <a:endParaRPr lang="zh-TW" altLang="en-US" sz="2400" kern="0">
                <a:solidFill>
                  <a:prstClr val="white"/>
                </a:solidFill>
                <a:effectLst>
                  <a:outerShdw blurRad="50800" dist="76200" dir="5400000" algn="ctr" rotWithShape="0">
                    <a:srgbClr val="000000">
                      <a:alpha val="43137"/>
                    </a:srgbClr>
                  </a:outerShdw>
                </a:effectLst>
                <a:latin typeface="Microsoft JhengHei UI"/>
              </a:endParaRPr>
            </a:p>
          </p:txBody>
        </p:sp>
        <p:sp>
          <p:nvSpPr>
            <p:cNvPr id="57" name="文字方塊 56">
              <a:extLst>
                <a:ext uri="{FF2B5EF4-FFF2-40B4-BE49-F238E27FC236}">
                  <a16:creationId xmlns:a16="http://schemas.microsoft.com/office/drawing/2014/main" xmlns="" id="{EDE06252-0639-472E-8512-D9755097B17F}"/>
                </a:ext>
              </a:extLst>
            </p:cNvPr>
            <p:cNvSpPr txBox="1"/>
            <p:nvPr/>
          </p:nvSpPr>
          <p:spPr>
            <a:xfrm>
              <a:off x="10197072" y="3605388"/>
              <a:ext cx="2659930" cy="704885"/>
            </a:xfrm>
            <a:prstGeom prst="rect">
              <a:avLst/>
            </a:prstGeom>
            <a:noFill/>
          </p:spPr>
          <p:txBody>
            <a:bodyPr wrap="square" lIns="36000" rIns="0">
              <a:spAutoFit/>
            </a:bodyPr>
            <a:lstStyle/>
            <a:p>
              <a:pPr defTabSz="898522">
                <a:lnSpc>
                  <a:spcPts val="3000"/>
                </a:lnSpc>
                <a:defRPr/>
              </a:pPr>
              <a:r>
                <a:rPr lang="zh-TW" altLang="en-US" sz="2400" b="1" dirty="0">
                  <a:solidFill>
                    <a:srgbClr val="FFFF00"/>
                  </a:solidFill>
                  <a:effectLst>
                    <a:outerShdw blurRad="38100" dist="76200" dir="2700000" algn="tl">
                      <a:prstClr val="black">
                        <a:alpha val="43000"/>
                      </a:prstClr>
                    </a:outerShdw>
                  </a:effectLst>
                  <a:latin typeface="Microsoft YaHei UI" panose="020B0503020204020204" pitchFamily="34" charset="-122"/>
                  <a:ea typeface="Microsoft YaHei UI" panose="020B0503020204020204" pitchFamily="34" charset="-122"/>
                </a:rPr>
                <a:t>推動省工機械化及設備現代化</a:t>
              </a:r>
            </a:p>
          </p:txBody>
        </p:sp>
        <p:sp>
          <p:nvSpPr>
            <p:cNvPr id="58" name="星形: 四角 57">
              <a:extLst>
                <a:ext uri="{FF2B5EF4-FFF2-40B4-BE49-F238E27FC236}">
                  <a16:creationId xmlns:a16="http://schemas.microsoft.com/office/drawing/2014/main" xmlns="" id="{49AFE269-CF1A-4F88-9036-2DCE75CE9230}"/>
                </a:ext>
              </a:extLst>
            </p:cNvPr>
            <p:cNvSpPr/>
            <p:nvPr/>
          </p:nvSpPr>
          <p:spPr>
            <a:xfrm>
              <a:off x="8026661" y="3467667"/>
              <a:ext cx="302004" cy="372551"/>
            </a:xfrm>
            <a:prstGeom prst="star4">
              <a:avLst/>
            </a:prstGeom>
            <a:solidFill>
              <a:srgbClr val="FFFF00"/>
            </a:solidFill>
            <a:ln w="22225" cap="rnd" cmpd="sng" algn="ctr">
              <a:noFill/>
              <a:prstDash val="solid"/>
            </a:ln>
            <a:effectLst/>
          </p:spPr>
          <p:txBody>
            <a:bodyPr rtlCol="0" anchor="ctr"/>
            <a:lstStyle/>
            <a:p>
              <a:pPr algn="ctr">
                <a:defRPr/>
              </a:pPr>
              <a:endParaRPr lang="zh-TW" altLang="en-US" kern="0">
                <a:solidFill>
                  <a:prstClr val="white"/>
                </a:solidFill>
                <a:latin typeface="Gill Sans MT" panose="020B0502020104020203"/>
              </a:endParaRPr>
            </a:p>
          </p:txBody>
        </p:sp>
        <p:sp>
          <p:nvSpPr>
            <p:cNvPr id="59" name="文字方塊 58">
              <a:extLst>
                <a:ext uri="{FF2B5EF4-FFF2-40B4-BE49-F238E27FC236}">
                  <a16:creationId xmlns:a16="http://schemas.microsoft.com/office/drawing/2014/main" xmlns="" id="{E16F243C-ABF6-4F2D-BF7A-EBD9DE565532}"/>
                </a:ext>
              </a:extLst>
            </p:cNvPr>
            <p:cNvSpPr txBox="1"/>
            <p:nvPr/>
          </p:nvSpPr>
          <p:spPr>
            <a:xfrm>
              <a:off x="8004867" y="3775326"/>
              <a:ext cx="2192205" cy="400515"/>
            </a:xfrm>
            <a:prstGeom prst="rect">
              <a:avLst/>
            </a:prstGeom>
            <a:noFill/>
          </p:spPr>
          <p:txBody>
            <a:bodyPr wrap="square" lIns="36000" rIns="0">
              <a:spAutoFit/>
            </a:bodyPr>
            <a:lstStyle/>
            <a:p>
              <a:pPr algn="ctr" defTabSz="898522">
                <a:lnSpc>
                  <a:spcPts val="3000"/>
                </a:lnSpc>
                <a:defRPr/>
              </a:pPr>
              <a:r>
                <a:rPr lang="zh-TW" altLang="en-US" sz="2800" b="1" dirty="0">
                  <a:solidFill>
                    <a:prstClr val="white"/>
                  </a:solidFill>
                  <a:effectLst>
                    <a:outerShdw blurRad="38100" dist="76200" dir="2700000" algn="tl">
                      <a:prstClr val="black">
                        <a:alpha val="43000"/>
                      </a:prstClr>
                    </a:outerShdw>
                  </a:effectLst>
                  <a:latin typeface="Microsoft YaHei UI" panose="020B0503020204020204" pitchFamily="34" charset="-122"/>
                  <a:ea typeface="Microsoft YaHei UI" panose="020B0503020204020204" pitchFamily="34" charset="-122"/>
                </a:rPr>
                <a:t>每年</a:t>
              </a:r>
              <a:r>
                <a:rPr lang="en-US" altLang="zh-TW" sz="2800" b="1" dirty="0">
                  <a:solidFill>
                    <a:prstClr val="white"/>
                  </a:solidFill>
                  <a:effectLst>
                    <a:outerShdw blurRad="38100" dist="76200" dir="2700000" algn="tl">
                      <a:prstClr val="black">
                        <a:alpha val="43000"/>
                      </a:prstClr>
                    </a:outerShdw>
                  </a:effectLst>
                  <a:latin typeface="Microsoft YaHei UI" panose="020B0503020204020204" pitchFamily="34" charset="-122"/>
                  <a:ea typeface="Microsoft YaHei UI" panose="020B0503020204020204" pitchFamily="34" charset="-122"/>
                </a:rPr>
                <a:t>23</a:t>
              </a:r>
              <a:r>
                <a:rPr lang="zh-TW" altLang="en-US" sz="2800" b="1" dirty="0">
                  <a:solidFill>
                    <a:prstClr val="white"/>
                  </a:solidFill>
                  <a:effectLst>
                    <a:outerShdw blurRad="38100" dist="76200" dir="2700000" algn="tl">
                      <a:prstClr val="black">
                        <a:alpha val="43000"/>
                      </a:prstClr>
                    </a:outerShdw>
                  </a:effectLst>
                  <a:latin typeface="Microsoft YaHei UI" panose="020B0503020204020204" pitchFamily="34" charset="-122"/>
                  <a:ea typeface="Microsoft YaHei UI" panose="020B0503020204020204" pitchFamily="34" charset="-122"/>
                </a:rPr>
                <a:t>億元</a:t>
              </a:r>
              <a:endParaRPr lang="zh-TW" altLang="en-US" sz="2800" b="1" dirty="0">
                <a:solidFill>
                  <a:srgbClr val="FFFF00"/>
                </a:solidFill>
                <a:effectLst>
                  <a:outerShdw blurRad="38100" dist="76200" dir="2700000" algn="tl">
                    <a:prstClr val="black">
                      <a:alpha val="43000"/>
                    </a:prstClr>
                  </a:outerShdw>
                </a:effectLst>
                <a:latin typeface="Microsoft YaHei UI" panose="020B0503020204020204" pitchFamily="34" charset="-122"/>
                <a:ea typeface="Microsoft YaHei UI" panose="020B0503020204020204" pitchFamily="34" charset="-122"/>
              </a:endParaRPr>
            </a:p>
          </p:txBody>
        </p:sp>
      </p:grpSp>
      <p:pic>
        <p:nvPicPr>
          <p:cNvPr id="6" name="圖片 5">
            <a:extLst>
              <a:ext uri="{FF2B5EF4-FFF2-40B4-BE49-F238E27FC236}">
                <a16:creationId xmlns:a16="http://schemas.microsoft.com/office/drawing/2014/main" xmlns="" id="{98894E87-8A8B-4C71-B92A-A61571E15CB8}"/>
              </a:ext>
            </a:extLst>
          </p:cNvPr>
          <p:cNvPicPr>
            <a:picLocks noChangeAspect="1"/>
          </p:cNvPicPr>
          <p:nvPr/>
        </p:nvPicPr>
        <p:blipFill>
          <a:blip r:embed="rId6"/>
          <a:stretch>
            <a:fillRect/>
          </a:stretch>
        </p:blipFill>
        <p:spPr>
          <a:xfrm>
            <a:off x="5134611" y="-2289138"/>
            <a:ext cx="1219200" cy="1571625"/>
          </a:xfrm>
          <a:prstGeom prst="rect">
            <a:avLst/>
          </a:prstGeom>
        </p:spPr>
      </p:pic>
      <p:sp>
        <p:nvSpPr>
          <p:cNvPr id="63" name="投影片編號版面配置區 1">
            <a:extLst>
              <a:ext uri="{FF2B5EF4-FFF2-40B4-BE49-F238E27FC236}">
                <a16:creationId xmlns:a16="http://schemas.microsoft.com/office/drawing/2014/main" xmlns="" id="{04829EEB-A281-4009-B630-599F5AFB3962}"/>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21</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216697" y="144483"/>
            <a:ext cx="6552726" cy="921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414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32"/>
          <p:cNvPicPr preferRelativeResize="0"/>
          <p:nvPr/>
        </p:nvPicPr>
        <p:blipFill rotWithShape="1">
          <a:blip r:embed="rId3">
            <a:alphaModFix/>
          </a:blip>
          <a:srcRect/>
          <a:stretch/>
        </p:blipFill>
        <p:spPr>
          <a:xfrm>
            <a:off x="128463" y="1645292"/>
            <a:ext cx="9665879" cy="3456732"/>
          </a:xfrm>
          <a:prstGeom prst="rect">
            <a:avLst/>
          </a:prstGeom>
          <a:noFill/>
          <a:ln>
            <a:noFill/>
          </a:ln>
        </p:spPr>
      </p:pic>
      <p:sp>
        <p:nvSpPr>
          <p:cNvPr id="1040" name="Google Shape;1040;p32"/>
          <p:cNvSpPr txBox="1">
            <a:spLocks noGrp="1"/>
          </p:cNvSpPr>
          <p:nvPr>
            <p:ph type="body" idx="1"/>
          </p:nvPr>
        </p:nvSpPr>
        <p:spPr>
          <a:xfrm>
            <a:off x="254499" y="905775"/>
            <a:ext cx="7323443" cy="49844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zh-TW" sz="2000" dirty="0">
                <a:latin typeface="Microsoft JhengHei"/>
                <a:ea typeface="Microsoft JhengHei"/>
                <a:cs typeface="Microsoft JhengHei"/>
                <a:sym typeface="Microsoft JhengHei"/>
              </a:rPr>
              <a:t>(106-111)養殖漁機具補助品項(核定經費</a:t>
            </a:r>
            <a:r>
              <a:rPr lang="zh-TW" b="1" u="sng" dirty="0">
                <a:solidFill>
                  <a:srgbClr val="FF0000"/>
                </a:solidFill>
                <a:latin typeface="Microsoft JhengHei"/>
                <a:ea typeface="Microsoft JhengHei"/>
                <a:cs typeface="Microsoft JhengHei"/>
                <a:sym typeface="Microsoft JhengHei"/>
              </a:rPr>
              <a:t>4.3億元</a:t>
            </a:r>
            <a:r>
              <a:rPr lang="zh-TW" sz="2000" dirty="0">
                <a:latin typeface="Microsoft JhengHei"/>
                <a:ea typeface="Microsoft JhengHei"/>
                <a:cs typeface="Microsoft JhengHei"/>
                <a:sym typeface="Microsoft JhengHei"/>
              </a:rPr>
              <a:t>)</a:t>
            </a:r>
            <a:endParaRPr sz="1800" dirty="0">
              <a:latin typeface="Microsoft JhengHei"/>
              <a:ea typeface="Microsoft JhengHei"/>
              <a:cs typeface="Microsoft JhengHei"/>
              <a:sym typeface="Microsoft JhengHei"/>
            </a:endParaRPr>
          </a:p>
        </p:txBody>
      </p:sp>
      <p:sp>
        <p:nvSpPr>
          <p:cNvPr id="1041" name="Google Shape;1041;p32"/>
          <p:cNvSpPr txBox="1"/>
          <p:nvPr/>
        </p:nvSpPr>
        <p:spPr>
          <a:xfrm>
            <a:off x="254499" y="5343101"/>
            <a:ext cx="8438279" cy="397285"/>
          </a:xfrm>
          <a:prstGeom prst="rect">
            <a:avLst/>
          </a:prstGeom>
          <a:noFill/>
          <a:ln>
            <a:noFill/>
          </a:ln>
        </p:spPr>
        <p:txBody>
          <a:bodyPr spcFirstLastPara="1" wrap="square" lIns="68575" tIns="34275" rIns="68575" bIns="34275" anchor="t" anchorCtr="0">
            <a:noAutofit/>
          </a:bodyPr>
          <a:lstStyle/>
          <a:p>
            <a:pPr marL="257181" marR="0" lvl="0" indent="-257181" algn="l" rtl="0">
              <a:lnSpc>
                <a:spcPct val="90000"/>
              </a:lnSpc>
              <a:spcBef>
                <a:spcPts val="0"/>
              </a:spcBef>
              <a:spcAft>
                <a:spcPts val="0"/>
              </a:spcAft>
              <a:buClr>
                <a:schemeClr val="dk1"/>
              </a:buClr>
              <a:buSzPts val="2000"/>
              <a:buFont typeface="Arial"/>
              <a:buChar char="•"/>
            </a:pPr>
            <a:r>
              <a:rPr lang="zh-TW" sz="2000" b="1" dirty="0">
                <a:solidFill>
                  <a:srgbClr val="FF0000"/>
                </a:solidFill>
                <a:latin typeface="Microsoft JhengHei"/>
                <a:ea typeface="Microsoft JhengHei"/>
                <a:cs typeface="Microsoft JhengHei"/>
                <a:sym typeface="Microsoft JhengHei"/>
              </a:rPr>
              <a:t>112年度</a:t>
            </a:r>
            <a:r>
              <a:rPr lang="zh-TW" sz="2000" dirty="0">
                <a:solidFill>
                  <a:schemeClr val="dk1"/>
                </a:solidFill>
                <a:latin typeface="Microsoft JhengHei"/>
                <a:ea typeface="Microsoft JhengHei"/>
                <a:cs typeface="Microsoft JhengHei"/>
                <a:sym typeface="Microsoft JhengHei"/>
              </a:rPr>
              <a:t>養殖漁機具編列預算約</a:t>
            </a:r>
            <a:r>
              <a:rPr lang="zh-TW" sz="2800" b="1" u="sng" dirty="0">
                <a:solidFill>
                  <a:srgbClr val="FF0000"/>
                </a:solidFill>
                <a:latin typeface="Microsoft JhengHei"/>
                <a:ea typeface="Microsoft JhengHei"/>
                <a:cs typeface="Microsoft JhengHei"/>
                <a:sym typeface="Microsoft JhengHei"/>
              </a:rPr>
              <a:t>2.15億</a:t>
            </a:r>
            <a:r>
              <a:rPr lang="zh-TW" sz="2000" dirty="0">
                <a:solidFill>
                  <a:schemeClr val="dk1"/>
                </a:solidFill>
                <a:latin typeface="Microsoft JhengHei"/>
                <a:ea typeface="Microsoft JhengHei"/>
                <a:cs typeface="Microsoft JhengHei"/>
                <a:sym typeface="Microsoft JhengHei"/>
              </a:rPr>
              <a:t>(</a:t>
            </a:r>
            <a:r>
              <a:rPr lang="zh-TW" sz="2000" dirty="0">
                <a:solidFill>
                  <a:srgbClr val="FF0000"/>
                </a:solidFill>
                <a:latin typeface="Microsoft JhengHei"/>
                <a:ea typeface="Microsoft JhengHei"/>
                <a:cs typeface="Microsoft JhengHei"/>
                <a:sym typeface="Microsoft JhengHei"/>
              </a:rPr>
              <a:t>高效0.4億+省工1.75億</a:t>
            </a:r>
            <a:r>
              <a:rPr lang="zh-TW" sz="2000" dirty="0">
                <a:solidFill>
                  <a:schemeClr val="dk1"/>
                </a:solidFill>
                <a:latin typeface="Microsoft JhengHei"/>
                <a:ea typeface="Microsoft JhengHei"/>
                <a:cs typeface="Microsoft JhengHei"/>
                <a:sym typeface="Microsoft JhengHei"/>
              </a:rPr>
              <a:t>) </a:t>
            </a:r>
            <a:endParaRPr dirty="0"/>
          </a:p>
        </p:txBody>
      </p:sp>
      <p:sp>
        <p:nvSpPr>
          <p:cNvPr id="1042" name="Google Shape;1042;p32"/>
          <p:cNvSpPr/>
          <p:nvPr/>
        </p:nvSpPr>
        <p:spPr>
          <a:xfrm>
            <a:off x="138678" y="5806050"/>
            <a:ext cx="3777543" cy="318549"/>
          </a:xfrm>
          <a:prstGeom prst="rect">
            <a:avLst/>
          </a:prstGeom>
          <a:noFill/>
          <a:ln>
            <a:noFill/>
          </a:ln>
        </p:spPr>
        <p:txBody>
          <a:bodyPr spcFirstLastPara="1" wrap="square" lIns="68575" tIns="34275" rIns="68575" bIns="34275" anchor="t" anchorCtr="0">
            <a:noAutofit/>
          </a:bodyPr>
          <a:lstStyle/>
          <a:p>
            <a:pPr marL="536433" marR="0" lvl="1" indent="0" algn="l" rtl="0">
              <a:lnSpc>
                <a:spcPct val="90000"/>
              </a:lnSpc>
              <a:spcBef>
                <a:spcPts val="0"/>
              </a:spcBef>
              <a:spcAft>
                <a:spcPts val="0"/>
              </a:spcAft>
              <a:buNone/>
            </a:pPr>
            <a:r>
              <a:rPr lang="zh-TW" sz="2000" b="0" i="0" u="none" strike="noStrike" cap="none" dirty="0">
                <a:solidFill>
                  <a:srgbClr val="FF0000"/>
                </a:solidFill>
                <a:latin typeface="Microsoft JhengHei"/>
                <a:ea typeface="Microsoft JhengHei"/>
                <a:cs typeface="Microsoft JhengHei"/>
                <a:sym typeface="Microsoft JhengHei"/>
              </a:rPr>
              <a:t>新增</a:t>
            </a:r>
            <a:r>
              <a:rPr lang="zh-TW" sz="2000" b="0" i="0" u="none" strike="noStrike" cap="none" dirty="0">
                <a:solidFill>
                  <a:schemeClr val="dk1"/>
                </a:solidFill>
                <a:latin typeface="Microsoft JhengHei"/>
                <a:ea typeface="Microsoft JhengHei"/>
                <a:cs typeface="Microsoft JhengHei"/>
                <a:sym typeface="Microsoft JhengHei"/>
              </a:rPr>
              <a:t>補助:</a:t>
            </a:r>
            <a:r>
              <a:rPr lang="zh-TW" sz="2000" b="1" i="0" u="none" strike="noStrike" cap="none" dirty="0">
                <a:solidFill>
                  <a:srgbClr val="FF0000"/>
                </a:solidFill>
                <a:latin typeface="Microsoft JhengHei"/>
                <a:ea typeface="Microsoft JhengHei"/>
                <a:cs typeface="Microsoft JhengHei"/>
                <a:sym typeface="Microsoft JhengHei"/>
              </a:rPr>
              <a:t>發電機組ATS設備</a:t>
            </a:r>
            <a:endParaRPr dirty="0"/>
          </a:p>
        </p:txBody>
      </p:sp>
      <p:sp>
        <p:nvSpPr>
          <p:cNvPr id="1044" name="Google Shape;1044;p32"/>
          <p:cNvSpPr txBox="1"/>
          <p:nvPr/>
        </p:nvSpPr>
        <p:spPr>
          <a:xfrm>
            <a:off x="6761313" y="1661710"/>
            <a:ext cx="3033029" cy="2513509"/>
          </a:xfrm>
          <a:prstGeom prst="rect">
            <a:avLst/>
          </a:prstGeom>
          <a:noFill/>
          <a:ln>
            <a:noFill/>
          </a:ln>
        </p:spPr>
        <p:txBody>
          <a:bodyPr spcFirstLastPara="1" wrap="square" lIns="91425" tIns="45700" rIns="91425" bIns="45700" anchor="t" anchorCtr="0">
            <a:spAutoFit/>
          </a:bodyPr>
          <a:lstStyle/>
          <a:p>
            <a:pPr marL="214318" marR="0" lvl="0" indent="-214318" algn="l" rtl="0">
              <a:spcBef>
                <a:spcPts val="0"/>
              </a:spcBef>
              <a:spcAft>
                <a:spcPts val="0"/>
              </a:spcAft>
              <a:buClr>
                <a:schemeClr val="dk1"/>
              </a:buClr>
              <a:buSzPts val="2000"/>
              <a:buFont typeface="Noto Sans Symbols"/>
              <a:buChar char="✔"/>
            </a:pPr>
            <a:r>
              <a:rPr lang="zh-TW" sz="2000" b="1">
                <a:solidFill>
                  <a:schemeClr val="dk1"/>
                </a:solidFill>
                <a:latin typeface="Microsoft JhengHei"/>
                <a:ea typeface="Microsoft JhengHei"/>
                <a:cs typeface="Microsoft JhengHei"/>
                <a:sym typeface="Microsoft JhengHei"/>
              </a:rPr>
              <a:t>強效氧化劑製造機21台</a:t>
            </a:r>
            <a:endParaRPr/>
          </a:p>
          <a:p>
            <a:pPr marL="214318" marR="0" lvl="0" indent="-214318" algn="l" rtl="0">
              <a:spcBef>
                <a:spcPts val="750"/>
              </a:spcBef>
              <a:spcAft>
                <a:spcPts val="0"/>
              </a:spcAft>
              <a:buClr>
                <a:schemeClr val="dk1"/>
              </a:buClr>
              <a:buSzPts val="2000"/>
              <a:buFont typeface="Noto Sans Symbols"/>
              <a:buChar char="✔"/>
            </a:pPr>
            <a:r>
              <a:rPr lang="zh-TW" sz="2000" b="1">
                <a:solidFill>
                  <a:schemeClr val="dk1"/>
                </a:solidFill>
                <a:latin typeface="Microsoft JhengHei"/>
                <a:ea typeface="Microsoft JhengHei"/>
                <a:cs typeface="Microsoft JhengHei"/>
                <a:sym typeface="Microsoft JhengHei"/>
              </a:rPr>
              <a:t>文蛤與蝦類篩選機12台</a:t>
            </a:r>
            <a:endParaRPr/>
          </a:p>
          <a:p>
            <a:pPr marL="214318" marR="0" lvl="0" indent="-214318" algn="l" rtl="0">
              <a:spcBef>
                <a:spcPts val="750"/>
              </a:spcBef>
              <a:spcAft>
                <a:spcPts val="0"/>
              </a:spcAft>
              <a:buClr>
                <a:schemeClr val="dk1"/>
              </a:buClr>
              <a:buSzPts val="2000"/>
              <a:buFont typeface="Noto Sans Symbols"/>
              <a:buChar char="✔"/>
            </a:pPr>
            <a:r>
              <a:rPr lang="zh-TW" sz="2000" b="1">
                <a:solidFill>
                  <a:schemeClr val="dk1"/>
                </a:solidFill>
                <a:latin typeface="Microsoft JhengHei"/>
                <a:ea typeface="Microsoft JhengHei"/>
                <a:cs typeface="Microsoft JhengHei"/>
                <a:sym typeface="Microsoft JhengHei"/>
              </a:rPr>
              <a:t>飼料攪拌機30台</a:t>
            </a:r>
            <a:endParaRPr/>
          </a:p>
          <a:p>
            <a:pPr marL="214318" marR="0" lvl="0" indent="-214318" algn="l" rtl="0">
              <a:spcBef>
                <a:spcPts val="750"/>
              </a:spcBef>
              <a:spcAft>
                <a:spcPts val="0"/>
              </a:spcAft>
              <a:buClr>
                <a:schemeClr val="dk1"/>
              </a:buClr>
              <a:buSzPts val="2000"/>
              <a:buFont typeface="Noto Sans Symbols"/>
              <a:buChar char="✔"/>
            </a:pPr>
            <a:r>
              <a:rPr lang="zh-TW" sz="2000" b="1">
                <a:solidFill>
                  <a:schemeClr val="dk1"/>
                </a:solidFill>
                <a:latin typeface="Microsoft JhengHei"/>
                <a:ea typeface="Microsoft JhengHei"/>
                <a:cs typeface="Microsoft JhengHei"/>
                <a:sym typeface="Microsoft JhengHei"/>
              </a:rPr>
              <a:t>洗蚵機11台</a:t>
            </a:r>
            <a:endParaRPr/>
          </a:p>
          <a:p>
            <a:pPr marL="214318" marR="0" lvl="0" indent="-214318" algn="l" rtl="0">
              <a:spcBef>
                <a:spcPts val="750"/>
              </a:spcBef>
              <a:spcAft>
                <a:spcPts val="0"/>
              </a:spcAft>
              <a:buClr>
                <a:schemeClr val="dk1"/>
              </a:buClr>
              <a:buSzPts val="2000"/>
              <a:buFont typeface="Noto Sans Symbols"/>
              <a:buChar char="✔"/>
            </a:pPr>
            <a:r>
              <a:rPr lang="zh-TW" sz="2000" b="1">
                <a:solidFill>
                  <a:schemeClr val="dk1"/>
                </a:solidFill>
                <a:latin typeface="Microsoft JhengHei"/>
                <a:ea typeface="Microsoft JhengHei"/>
                <a:cs typeface="Microsoft JhengHei"/>
                <a:sym typeface="Microsoft JhengHei"/>
              </a:rPr>
              <a:t>飼料散裝桶5台</a:t>
            </a:r>
            <a:endParaRPr/>
          </a:p>
          <a:p>
            <a:pPr marL="214318" marR="0" lvl="0" indent="-214318" algn="l" rtl="0">
              <a:spcBef>
                <a:spcPts val="750"/>
              </a:spcBef>
              <a:spcAft>
                <a:spcPts val="0"/>
              </a:spcAft>
              <a:buClr>
                <a:schemeClr val="dk1"/>
              </a:buClr>
              <a:buSzPts val="2000"/>
              <a:buFont typeface="Noto Sans Symbols"/>
              <a:buChar char="✔"/>
            </a:pPr>
            <a:r>
              <a:rPr lang="zh-TW" sz="2000" b="1">
                <a:solidFill>
                  <a:schemeClr val="dk1"/>
                </a:solidFill>
                <a:latin typeface="Microsoft JhengHei"/>
                <a:ea typeface="Microsoft JhengHei"/>
                <a:cs typeface="Microsoft JhengHei"/>
                <a:sym typeface="Microsoft JhengHei"/>
              </a:rPr>
              <a:t>吊掛機18台</a:t>
            </a:r>
            <a:endParaRPr sz="2000" b="1">
              <a:solidFill>
                <a:schemeClr val="dk1"/>
              </a:solidFill>
              <a:latin typeface="Microsoft JhengHei"/>
              <a:ea typeface="Microsoft JhengHei"/>
              <a:cs typeface="Microsoft JhengHei"/>
              <a:sym typeface="Microsoft JhengHei"/>
            </a:endParaRPr>
          </a:p>
        </p:txBody>
      </p:sp>
      <p:sp>
        <p:nvSpPr>
          <p:cNvPr id="1045" name="Google Shape;1045;p32"/>
          <p:cNvSpPr txBox="1"/>
          <p:nvPr/>
        </p:nvSpPr>
        <p:spPr>
          <a:xfrm>
            <a:off x="128463" y="1678261"/>
            <a:ext cx="6843390" cy="2970044"/>
          </a:xfrm>
          <a:prstGeom prst="rect">
            <a:avLst/>
          </a:prstGeom>
          <a:noFill/>
          <a:ln>
            <a:noFill/>
          </a:ln>
        </p:spPr>
        <p:txBody>
          <a:bodyPr spcFirstLastPara="1" wrap="square" lIns="91425" tIns="45700" rIns="91425" bIns="45700" anchor="t" anchorCtr="0">
            <a:spAutoFit/>
          </a:bodyPr>
          <a:lstStyle/>
          <a:p>
            <a:pPr marL="214318" marR="0" lvl="0" indent="-214318" algn="l" rtl="0">
              <a:spcBef>
                <a:spcPts val="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節能增氧設備2,458台，備品馬達495顆</a:t>
            </a:r>
            <a:endParaRPr dirty="0"/>
          </a:p>
          <a:p>
            <a:pPr marL="214318" marR="0" lvl="0" indent="-214318" algn="l" rtl="0">
              <a:spcBef>
                <a:spcPts val="75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智慧養殖設備928組</a:t>
            </a:r>
            <a:endParaRPr dirty="0"/>
          </a:p>
          <a:p>
            <a:pPr marL="214318" marR="0" lvl="0" indent="-214318" algn="l" rtl="0">
              <a:spcBef>
                <a:spcPts val="75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發電機補助731台</a:t>
            </a:r>
            <a:endParaRPr dirty="0"/>
          </a:p>
          <a:p>
            <a:pPr marL="214318" marR="0" lvl="0" indent="-214318" algn="l" rtl="0">
              <a:spcBef>
                <a:spcPts val="75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沙濾桶補助95組</a:t>
            </a:r>
            <a:endParaRPr dirty="0"/>
          </a:p>
          <a:p>
            <a:pPr marL="214318" marR="0" lvl="0" indent="-214318" algn="l" rtl="0">
              <a:spcBef>
                <a:spcPts val="75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小型電動搬運車補助459台</a:t>
            </a:r>
            <a:endParaRPr dirty="0"/>
          </a:p>
          <a:p>
            <a:pPr marL="214318" marR="0" lvl="0" indent="-214318" algn="l" rtl="0">
              <a:spcBef>
                <a:spcPts val="75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電動割草機補助39台</a:t>
            </a:r>
            <a:endParaRPr sz="2000" b="1" dirty="0">
              <a:solidFill>
                <a:schemeClr val="dk1"/>
              </a:solidFill>
              <a:latin typeface="Microsoft JhengHei"/>
              <a:ea typeface="Microsoft JhengHei"/>
              <a:cs typeface="Microsoft JhengHei"/>
              <a:sym typeface="Microsoft JhengHei"/>
            </a:endParaRPr>
          </a:p>
          <a:p>
            <a:pPr marL="214318" marR="0" lvl="0" indent="-214318" algn="l" rtl="0">
              <a:spcBef>
                <a:spcPts val="750"/>
              </a:spcBef>
              <a:spcAft>
                <a:spcPts val="0"/>
              </a:spcAft>
              <a:buClr>
                <a:schemeClr val="dk1"/>
              </a:buClr>
              <a:buSzPts val="2000"/>
              <a:buFont typeface="Noto Sans Symbols"/>
              <a:buChar char="✔"/>
            </a:pPr>
            <a:r>
              <a:rPr lang="zh-TW" sz="2000" b="1" dirty="0">
                <a:solidFill>
                  <a:schemeClr val="dk1"/>
                </a:solidFill>
                <a:latin typeface="Microsoft JhengHei"/>
                <a:ea typeface="Microsoft JhengHei"/>
                <a:cs typeface="Microsoft JhengHei"/>
                <a:sym typeface="Microsoft JhengHei"/>
              </a:rPr>
              <a:t>室內水產養殖生產設施(須結合屋頂型綠能)，補助47件</a:t>
            </a:r>
            <a:endParaRPr sz="2000" b="1" dirty="0">
              <a:solidFill>
                <a:schemeClr val="dk1"/>
              </a:solidFill>
              <a:latin typeface="Microsoft JhengHei"/>
              <a:ea typeface="Microsoft JhengHei"/>
              <a:cs typeface="Microsoft JhengHei"/>
              <a:sym typeface="Microsoft JhengHei"/>
            </a:endParaRPr>
          </a:p>
        </p:txBody>
      </p:sp>
      <p:sp>
        <p:nvSpPr>
          <p:cNvPr id="1046" name="Google Shape;1046;p32"/>
          <p:cNvSpPr/>
          <p:nvPr/>
        </p:nvSpPr>
        <p:spPr>
          <a:xfrm>
            <a:off x="381000" y="4514919"/>
            <a:ext cx="28438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受益人數</a:t>
            </a:r>
            <a:r>
              <a:rPr lang="zh-TW" sz="2400" b="1">
                <a:solidFill>
                  <a:srgbClr val="FF0000"/>
                </a:solidFill>
                <a:latin typeface="Microsoft JhengHei"/>
                <a:ea typeface="Microsoft JhengHei"/>
                <a:cs typeface="Microsoft JhengHei"/>
                <a:sym typeface="Microsoft JhengHei"/>
              </a:rPr>
              <a:t>近3,000人</a:t>
            </a:r>
            <a:endParaRPr sz="1400" b="1" u="sng">
              <a:solidFill>
                <a:srgbClr val="FF0000"/>
              </a:solidFill>
              <a:latin typeface="Microsoft JhengHei"/>
              <a:ea typeface="Microsoft JhengHei"/>
              <a:cs typeface="Microsoft JhengHei"/>
              <a:sym typeface="Microsoft JhengHei"/>
            </a:endParaRPr>
          </a:p>
        </p:txBody>
      </p:sp>
      <p:pic>
        <p:nvPicPr>
          <p:cNvPr id="1047" name="Google Shape;1047;p32"/>
          <p:cNvPicPr preferRelativeResize="0"/>
          <p:nvPr/>
        </p:nvPicPr>
        <p:blipFill rotWithShape="1">
          <a:blip r:embed="rId4">
            <a:alphaModFix/>
          </a:blip>
          <a:srcRect/>
          <a:stretch/>
        </p:blipFill>
        <p:spPr>
          <a:xfrm>
            <a:off x="7674061" y="5176794"/>
            <a:ext cx="2120282" cy="1749895"/>
          </a:xfrm>
          <a:prstGeom prst="rect">
            <a:avLst/>
          </a:prstGeom>
          <a:noFill/>
          <a:ln>
            <a:noFill/>
          </a:ln>
        </p:spPr>
      </p:pic>
      <p:sp>
        <p:nvSpPr>
          <p:cNvPr id="1048" name="Google Shape;1048;p32"/>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Microsoft YaHei UI" panose="020B0503020204020204" pitchFamily="34" charset="-122"/>
                <a:ea typeface="Microsoft YaHei UI" panose="020B0503020204020204" pitchFamily="34" charset="-122"/>
                <a:cs typeface="Arial"/>
                <a:sym typeface="Arial"/>
              </a:rPr>
              <a:t>推動養殖漁機具補助</a:t>
            </a:r>
            <a:endParaRPr>
              <a:latin typeface="Microsoft YaHei UI" panose="020B0503020204020204" pitchFamily="34" charset="-122"/>
              <a:ea typeface="Microsoft YaHei UI" panose="020B0503020204020204" pitchFamily="34" charset="-122"/>
            </a:endParaRPr>
          </a:p>
        </p:txBody>
      </p:sp>
      <p:sp>
        <p:nvSpPr>
          <p:cNvPr id="1049" name="Google Shape;1049;p32"/>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22</a:t>
            </a:fld>
            <a:endParaRPr sz="1600">
              <a:solidFill>
                <a:srgbClr val="888888"/>
              </a:solidFill>
              <a:latin typeface="Microsoft JhengHei"/>
              <a:ea typeface="Microsoft JhengHei"/>
              <a:cs typeface="Microsoft JhengHei"/>
              <a:sym typeface="Microsoft JhengHei"/>
            </a:endParaRPr>
          </a:p>
        </p:txBody>
      </p:sp>
      <p:sp>
        <p:nvSpPr>
          <p:cNvPr id="12" name="圓角矩形 11"/>
          <p:cNvSpPr/>
          <p:nvPr/>
        </p:nvSpPr>
        <p:spPr>
          <a:xfrm>
            <a:off x="137677" y="1678261"/>
            <a:ext cx="9630645" cy="3423763"/>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60019" y="5276673"/>
            <a:ext cx="5009005" cy="520100"/>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236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71"/>
          <p:cNvSpPr txBox="1"/>
          <p:nvPr/>
        </p:nvSpPr>
        <p:spPr>
          <a:xfrm>
            <a:off x="2265477" y="4556231"/>
            <a:ext cx="6420737"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100" b="1" u="sng" dirty="0">
                <a:solidFill>
                  <a:schemeClr val="dk1"/>
                </a:solidFill>
                <a:latin typeface="Microsoft JhengHei"/>
                <a:ea typeface="Microsoft JhengHei"/>
                <a:cs typeface="Microsoft JhengHei"/>
                <a:sym typeface="Microsoft JhengHei"/>
              </a:rPr>
              <a:t>基本電費</a:t>
            </a:r>
            <a:r>
              <a:rPr lang="zh-TW" sz="2100" dirty="0">
                <a:solidFill>
                  <a:schemeClr val="dk1"/>
                </a:solidFill>
                <a:latin typeface="Microsoft JhengHei"/>
                <a:ea typeface="Microsoft JhengHei"/>
                <a:cs typeface="Microsoft JhengHei"/>
                <a:sym typeface="Microsoft JhengHei"/>
              </a:rPr>
              <a:t>：基本電費已經不是按申請的馬力數收費，改以用多少電(度數)就收多少錢，</a:t>
            </a:r>
            <a:r>
              <a:rPr lang="zh-TW" sz="2400" u="sng" dirty="0">
                <a:solidFill>
                  <a:srgbClr val="FF0000"/>
                </a:solidFill>
                <a:latin typeface="Microsoft JhengHei"/>
                <a:ea typeface="Microsoft JhengHei"/>
                <a:cs typeface="Microsoft JhengHei"/>
                <a:sym typeface="Microsoft JhengHei"/>
              </a:rPr>
              <a:t>每度0.0463元。</a:t>
            </a:r>
            <a:endParaRPr sz="2400" u="sng" dirty="0">
              <a:solidFill>
                <a:srgbClr val="FF0000"/>
              </a:solidFill>
              <a:latin typeface="Microsoft JhengHei"/>
              <a:ea typeface="Microsoft JhengHei"/>
              <a:cs typeface="Microsoft JhengHei"/>
              <a:sym typeface="Microsoft JhengHei"/>
            </a:endParaRPr>
          </a:p>
        </p:txBody>
      </p:sp>
      <p:sp>
        <p:nvSpPr>
          <p:cNvPr id="1064" name="Google Shape;1064;p71"/>
          <p:cNvSpPr/>
          <p:nvPr/>
        </p:nvSpPr>
        <p:spPr>
          <a:xfrm>
            <a:off x="2265477" y="5695835"/>
            <a:ext cx="5224507" cy="335989"/>
          </a:xfrm>
          <a:prstGeom prst="rect">
            <a:avLst/>
          </a:prstGeom>
          <a:noFill/>
          <a:ln>
            <a:noFill/>
          </a:ln>
        </p:spPr>
        <p:txBody>
          <a:bodyPr spcFirstLastPara="1" wrap="square" lIns="91425" tIns="45700" rIns="91425" bIns="45700" anchor="t" anchorCtr="0">
            <a:noAutofit/>
          </a:bodyPr>
          <a:lstStyle/>
          <a:p>
            <a:pPr marL="0" marR="0" lvl="0" indent="0" algn="l" rtl="0">
              <a:lnSpc>
                <a:spcPct val="78125"/>
              </a:lnSpc>
              <a:spcBef>
                <a:spcPts val="0"/>
              </a:spcBef>
              <a:spcAft>
                <a:spcPts val="0"/>
              </a:spcAft>
              <a:buNone/>
            </a:pPr>
            <a:r>
              <a:rPr lang="zh-TW" sz="2100" b="1" u="sng">
                <a:solidFill>
                  <a:schemeClr val="dk1"/>
                </a:solidFill>
                <a:latin typeface="Microsoft JhengHei"/>
                <a:ea typeface="Microsoft JhengHei"/>
                <a:cs typeface="Microsoft JhengHei"/>
                <a:sym typeface="Microsoft JhengHei"/>
              </a:rPr>
              <a:t>流動電費</a:t>
            </a:r>
            <a:r>
              <a:rPr lang="zh-TW" sz="2100">
                <a:solidFill>
                  <a:schemeClr val="dk1"/>
                </a:solidFill>
                <a:latin typeface="Microsoft JhengHei"/>
                <a:ea typeface="Microsoft JhengHei"/>
                <a:cs typeface="Microsoft JhengHei"/>
                <a:sym typeface="Microsoft JhengHei"/>
              </a:rPr>
              <a:t>：不分季節均按</a:t>
            </a:r>
            <a:r>
              <a:rPr lang="zh-TW" sz="2400" b="1">
                <a:solidFill>
                  <a:srgbClr val="FF0000"/>
                </a:solidFill>
                <a:latin typeface="Microsoft JhengHei"/>
                <a:ea typeface="Microsoft JhengHei"/>
                <a:cs typeface="Microsoft JhengHei"/>
                <a:sym typeface="Microsoft JhengHei"/>
              </a:rPr>
              <a:t>非夏月電價</a:t>
            </a:r>
            <a:r>
              <a:rPr lang="zh-TW" sz="2100">
                <a:solidFill>
                  <a:schemeClr val="dk1"/>
                </a:solidFill>
                <a:latin typeface="Microsoft JhengHei"/>
                <a:ea typeface="Microsoft JhengHei"/>
                <a:cs typeface="Microsoft JhengHei"/>
                <a:sym typeface="Microsoft JhengHei"/>
              </a:rPr>
              <a:t>計算</a:t>
            </a:r>
            <a:endParaRPr/>
          </a:p>
        </p:txBody>
      </p:sp>
      <p:pic>
        <p:nvPicPr>
          <p:cNvPr id="1065" name="Google Shape;1065;p71" descr="一張含有 畫畫 的圖片&#10;&#10;自動產生的描述"/>
          <p:cNvPicPr preferRelativeResize="0"/>
          <p:nvPr/>
        </p:nvPicPr>
        <p:blipFill rotWithShape="1">
          <a:blip r:embed="rId3">
            <a:alphaModFix/>
          </a:blip>
          <a:srcRect/>
          <a:stretch/>
        </p:blipFill>
        <p:spPr>
          <a:xfrm>
            <a:off x="1017860" y="4486981"/>
            <a:ext cx="738664" cy="738664"/>
          </a:xfrm>
          <a:prstGeom prst="rect">
            <a:avLst/>
          </a:prstGeom>
          <a:noFill/>
          <a:ln>
            <a:noFill/>
          </a:ln>
        </p:spPr>
      </p:pic>
      <p:pic>
        <p:nvPicPr>
          <p:cNvPr id="1066" name="Google Shape;1066;p71" descr="一張含有 地圖, 文字 的圖片&#10;&#10;自動產生的描述"/>
          <p:cNvPicPr preferRelativeResize="0"/>
          <p:nvPr/>
        </p:nvPicPr>
        <p:blipFill rotWithShape="1">
          <a:blip r:embed="rId4">
            <a:alphaModFix/>
          </a:blip>
          <a:srcRect/>
          <a:stretch/>
        </p:blipFill>
        <p:spPr>
          <a:xfrm>
            <a:off x="1017860" y="5494497"/>
            <a:ext cx="738664" cy="738664"/>
          </a:xfrm>
          <a:prstGeom prst="rect">
            <a:avLst/>
          </a:prstGeom>
          <a:noFill/>
          <a:ln>
            <a:noFill/>
          </a:ln>
        </p:spPr>
      </p:pic>
      <p:sp>
        <p:nvSpPr>
          <p:cNvPr id="1067" name="Google Shape;1067;p71"/>
          <p:cNvSpPr/>
          <p:nvPr/>
        </p:nvSpPr>
        <p:spPr>
          <a:xfrm>
            <a:off x="2265477" y="1738951"/>
            <a:ext cx="6843641" cy="2316019"/>
          </a:xfrm>
          <a:prstGeom prst="rect">
            <a:avLst/>
          </a:prstGeom>
          <a:noFill/>
          <a:ln>
            <a:noFill/>
          </a:ln>
        </p:spPr>
        <p:txBody>
          <a:bodyPr spcFirstLastPara="1" wrap="square" lIns="91425" tIns="45700" rIns="91425" bIns="45700" anchor="t" anchorCtr="0">
            <a:noAutofit/>
          </a:bodyPr>
          <a:lstStyle/>
          <a:p>
            <a:pPr marL="342908" marR="0" lvl="0" indent="-342908" algn="l" rtl="0">
              <a:spcBef>
                <a:spcPts val="0"/>
              </a:spcBef>
              <a:spcAft>
                <a:spcPts val="0"/>
              </a:spcAft>
              <a:buClr>
                <a:schemeClr val="dk1"/>
              </a:buClr>
              <a:buSzPts val="2800"/>
              <a:buFont typeface="Noto Sans Symbols"/>
              <a:buChar char="✔"/>
            </a:pPr>
            <a:r>
              <a:rPr lang="zh-TW" sz="2800" b="1" u="sng" dirty="0">
                <a:solidFill>
                  <a:srgbClr val="FF0000"/>
                </a:solidFill>
                <a:latin typeface="Microsoft JhengHei"/>
                <a:ea typeface="Microsoft JhengHei"/>
                <a:cs typeface="Microsoft JhengHei"/>
                <a:sym typeface="Microsoft JhengHei"/>
              </a:rPr>
              <a:t>不會</a:t>
            </a:r>
            <a:r>
              <a:rPr lang="zh-TW" sz="2400" b="1" dirty="0">
                <a:solidFill>
                  <a:schemeClr val="dk1"/>
                </a:solidFill>
                <a:latin typeface="Microsoft JhengHei"/>
                <a:ea typeface="Microsoft JhengHei"/>
                <a:cs typeface="Microsoft JhengHei"/>
                <a:sym typeface="Microsoft JhengHei"/>
              </a:rPr>
              <a:t>有超約超馬力被</a:t>
            </a:r>
            <a:r>
              <a:rPr lang="zh-TW" sz="2400" b="1" dirty="0">
                <a:solidFill>
                  <a:srgbClr val="0000CC"/>
                </a:solidFill>
                <a:latin typeface="Microsoft JhengHei"/>
                <a:ea typeface="Microsoft JhengHei"/>
                <a:cs typeface="Microsoft JhengHei"/>
                <a:sym typeface="Microsoft JhengHei"/>
              </a:rPr>
              <a:t>稽查裁罰</a:t>
            </a:r>
            <a:r>
              <a:rPr lang="zh-TW" sz="2400" b="1" dirty="0">
                <a:solidFill>
                  <a:schemeClr val="dk1"/>
                </a:solidFill>
                <a:latin typeface="Microsoft JhengHei"/>
                <a:ea typeface="Microsoft JhengHei"/>
                <a:cs typeface="Microsoft JhengHei"/>
                <a:sym typeface="Microsoft JhengHei"/>
              </a:rPr>
              <a:t>問題，農忙汛期急需用電不用怕。</a:t>
            </a:r>
            <a:endParaRPr sz="2400" b="1" dirty="0">
              <a:solidFill>
                <a:schemeClr val="dk1"/>
              </a:solidFill>
              <a:latin typeface="Microsoft JhengHei"/>
              <a:ea typeface="Microsoft JhengHei"/>
              <a:cs typeface="Microsoft JhengHei"/>
              <a:sym typeface="Microsoft JhengHei"/>
            </a:endParaRPr>
          </a:p>
          <a:p>
            <a:pPr marL="342908" marR="0" lvl="0" indent="-342908" algn="l" rtl="0">
              <a:spcBef>
                <a:spcPts val="451"/>
              </a:spcBef>
              <a:spcAft>
                <a:spcPts val="0"/>
              </a:spcAft>
              <a:buClr>
                <a:schemeClr val="dk1"/>
              </a:buClr>
              <a:buSzPts val="2800"/>
              <a:buFont typeface="Noto Sans Symbols"/>
              <a:buChar char="✔"/>
            </a:pPr>
            <a:r>
              <a:rPr lang="zh-TW" sz="2800" b="1" dirty="0">
                <a:solidFill>
                  <a:srgbClr val="FF0000"/>
                </a:solidFill>
                <a:latin typeface="Microsoft JhengHei"/>
                <a:ea typeface="Microsoft JhengHei"/>
                <a:cs typeface="Microsoft JhengHei"/>
                <a:sym typeface="Microsoft JhengHei"/>
              </a:rPr>
              <a:t>停養</a:t>
            </a:r>
            <a:r>
              <a:rPr lang="zh-TW" sz="2400" b="1" dirty="0">
                <a:solidFill>
                  <a:schemeClr val="dk1"/>
                </a:solidFill>
                <a:latin typeface="Microsoft JhengHei"/>
                <a:ea typeface="Microsoft JhengHei"/>
                <a:cs typeface="Microsoft JhengHei"/>
                <a:sym typeface="Microsoft JhengHei"/>
              </a:rPr>
              <a:t>期間不用電，</a:t>
            </a:r>
            <a:r>
              <a:rPr lang="zh-TW" sz="2400" b="1" dirty="0">
                <a:solidFill>
                  <a:srgbClr val="0000CC"/>
                </a:solidFill>
                <a:latin typeface="Microsoft JhengHei"/>
                <a:ea typeface="Microsoft JhengHei"/>
                <a:cs typeface="Microsoft JhengHei"/>
                <a:sym typeface="Microsoft JhengHei"/>
              </a:rPr>
              <a:t>不用繳基本電費。</a:t>
            </a:r>
            <a:endParaRPr sz="2400" b="1" dirty="0">
              <a:solidFill>
                <a:srgbClr val="0000CC"/>
              </a:solidFill>
              <a:latin typeface="Microsoft JhengHei"/>
              <a:ea typeface="Microsoft JhengHei"/>
              <a:cs typeface="Microsoft JhengHei"/>
              <a:sym typeface="Microsoft JhengHei"/>
            </a:endParaRPr>
          </a:p>
          <a:p>
            <a:pPr marL="342908" marR="0" lvl="0" indent="-342908" algn="l" rtl="0">
              <a:spcBef>
                <a:spcPts val="451"/>
              </a:spcBef>
              <a:spcAft>
                <a:spcPts val="0"/>
              </a:spcAft>
              <a:buClr>
                <a:schemeClr val="dk1"/>
              </a:buClr>
              <a:buSzPts val="2400"/>
              <a:buFont typeface="Noto Sans Symbols"/>
              <a:buChar char="✔"/>
            </a:pPr>
            <a:r>
              <a:rPr lang="zh-TW" sz="2400" b="1" dirty="0">
                <a:solidFill>
                  <a:schemeClr val="dk1"/>
                </a:solidFill>
                <a:latin typeface="Microsoft JhengHei"/>
                <a:ea typeface="Microsoft JhengHei"/>
                <a:cs typeface="Microsoft JhengHei"/>
                <a:sym typeface="Microsoft JhengHei"/>
              </a:rPr>
              <a:t>流動電費</a:t>
            </a:r>
            <a:r>
              <a:rPr lang="zh-TW" sz="2800" b="1" dirty="0">
                <a:solidFill>
                  <a:srgbClr val="FF0000"/>
                </a:solidFill>
                <a:latin typeface="Microsoft JhengHei"/>
                <a:ea typeface="Microsoft JhengHei"/>
                <a:cs typeface="Microsoft JhengHei"/>
                <a:sym typeface="Microsoft JhengHei"/>
              </a:rPr>
              <a:t>全年</a:t>
            </a:r>
            <a:r>
              <a:rPr lang="zh-TW" sz="2400" b="1" dirty="0">
                <a:solidFill>
                  <a:schemeClr val="dk1"/>
                </a:solidFill>
                <a:latin typeface="Microsoft JhengHei"/>
                <a:ea typeface="Microsoft JhengHei"/>
                <a:cs typeface="Microsoft JhengHei"/>
                <a:sym typeface="Microsoft JhengHei"/>
              </a:rPr>
              <a:t>採</a:t>
            </a:r>
            <a:r>
              <a:rPr lang="zh-TW" sz="2400" b="1" dirty="0">
                <a:solidFill>
                  <a:srgbClr val="0000CC"/>
                </a:solidFill>
                <a:latin typeface="Microsoft JhengHei"/>
                <a:ea typeface="Microsoft JhengHei"/>
                <a:cs typeface="Microsoft JhengHei"/>
                <a:sym typeface="Microsoft JhengHei"/>
              </a:rPr>
              <a:t>非夏月電價</a:t>
            </a:r>
            <a:r>
              <a:rPr lang="zh-TW" sz="2400" b="1" dirty="0">
                <a:solidFill>
                  <a:schemeClr val="dk1"/>
                </a:solidFill>
                <a:latin typeface="Microsoft JhengHei"/>
                <a:ea typeface="Microsoft JhengHei"/>
                <a:cs typeface="Microsoft JhengHei"/>
                <a:sym typeface="Microsoft JhengHei"/>
              </a:rPr>
              <a:t>，更優惠。</a:t>
            </a:r>
            <a:endParaRPr sz="2400" b="1" dirty="0">
              <a:solidFill>
                <a:schemeClr val="dk1"/>
              </a:solidFill>
              <a:latin typeface="Microsoft JhengHei"/>
              <a:ea typeface="Microsoft JhengHei"/>
              <a:cs typeface="Microsoft JhengHei"/>
              <a:sym typeface="Microsoft JhengHei"/>
            </a:endParaRPr>
          </a:p>
          <a:p>
            <a:pPr marL="342908" marR="0" lvl="0" indent="-342908" algn="l" rtl="0">
              <a:spcBef>
                <a:spcPts val="451"/>
              </a:spcBef>
              <a:spcAft>
                <a:spcPts val="0"/>
              </a:spcAft>
              <a:buClr>
                <a:schemeClr val="dk1"/>
              </a:buClr>
              <a:buSzPts val="2400"/>
              <a:buFont typeface="Noto Sans Symbols"/>
              <a:buChar char="✔"/>
            </a:pPr>
            <a:r>
              <a:rPr lang="zh-TW" sz="2400" b="1" dirty="0">
                <a:solidFill>
                  <a:schemeClr val="dk1"/>
                </a:solidFill>
                <a:latin typeface="Microsoft JhengHei"/>
                <a:ea typeface="Microsoft JhengHei"/>
                <a:cs typeface="Microsoft JhengHei"/>
                <a:sym typeface="Microsoft JhengHei"/>
              </a:rPr>
              <a:t>用電越省，優惠幅度越大。</a:t>
            </a:r>
            <a:endParaRPr sz="2400" b="1" dirty="0">
              <a:solidFill>
                <a:schemeClr val="dk1"/>
              </a:solidFill>
              <a:latin typeface="Microsoft JhengHei"/>
              <a:ea typeface="Microsoft JhengHei"/>
              <a:cs typeface="Microsoft JhengHei"/>
              <a:sym typeface="Microsoft JhengHei"/>
            </a:endParaRPr>
          </a:p>
        </p:txBody>
      </p:sp>
      <p:sp>
        <p:nvSpPr>
          <p:cNvPr id="1068" name="Google Shape;1068;p71"/>
          <p:cNvSpPr/>
          <p:nvPr/>
        </p:nvSpPr>
        <p:spPr>
          <a:xfrm>
            <a:off x="446947" y="1116530"/>
            <a:ext cx="9037635" cy="65094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zh-TW" sz="2000">
                <a:solidFill>
                  <a:schemeClr val="dk1"/>
                </a:solidFill>
                <a:latin typeface="Microsoft JhengHei"/>
                <a:ea typeface="Microsoft JhengHei"/>
                <a:cs typeface="Microsoft JhengHei"/>
                <a:sym typeface="Microsoft JhengHei"/>
              </a:rPr>
              <a:t>行政院於本(109)年8月19日修正發布</a:t>
            </a:r>
            <a:r>
              <a:rPr lang="zh-TW" sz="2000" b="1" u="sng">
                <a:solidFill>
                  <a:srgbClr val="FF0000"/>
                </a:solidFill>
                <a:latin typeface="Microsoft JhengHei"/>
                <a:ea typeface="Microsoft JhengHei"/>
                <a:cs typeface="Microsoft JhengHei"/>
                <a:sym typeface="Microsoft JhengHei"/>
              </a:rPr>
              <a:t>「農業動力用電範圍標準」</a:t>
            </a:r>
            <a:r>
              <a:rPr lang="zh-TW" sz="2000">
                <a:solidFill>
                  <a:schemeClr val="dk1"/>
                </a:solidFill>
                <a:latin typeface="Microsoft JhengHei"/>
                <a:ea typeface="Microsoft JhengHei"/>
                <a:cs typeface="Microsoft JhengHei"/>
                <a:sym typeface="Microsoft JhengHei"/>
              </a:rPr>
              <a:t>實施養殖漁業用電新優惠。</a:t>
            </a:r>
            <a:endParaRPr sz="2000">
              <a:solidFill>
                <a:schemeClr val="dk1"/>
              </a:solidFill>
              <a:latin typeface="Microsoft JhengHei"/>
              <a:ea typeface="Microsoft JhengHei"/>
              <a:cs typeface="Microsoft JhengHei"/>
              <a:sym typeface="Microsoft JhengHei"/>
            </a:endParaRPr>
          </a:p>
        </p:txBody>
      </p:sp>
      <p:sp>
        <p:nvSpPr>
          <p:cNvPr id="1069" name="Google Shape;1069;p71"/>
          <p:cNvSpPr/>
          <p:nvPr/>
        </p:nvSpPr>
        <p:spPr>
          <a:xfrm rot="863495">
            <a:off x="439636" y="1759243"/>
            <a:ext cx="1895112" cy="180055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100" b="1">
                <a:solidFill>
                  <a:srgbClr val="FF0000"/>
                </a:solidFill>
                <a:latin typeface="Microsoft JhengHei"/>
                <a:ea typeface="Microsoft JhengHei"/>
                <a:cs typeface="Microsoft JhengHei"/>
                <a:sym typeface="Microsoft JhengHei"/>
              </a:rPr>
              <a:t>新優惠好處</a:t>
            </a:r>
            <a:endParaRPr/>
          </a:p>
        </p:txBody>
      </p:sp>
      <p:sp>
        <p:nvSpPr>
          <p:cNvPr id="1070" name="Google Shape;1070;p71"/>
          <p:cNvSpPr/>
          <p:nvPr/>
        </p:nvSpPr>
        <p:spPr>
          <a:xfrm>
            <a:off x="381001" y="1005751"/>
            <a:ext cx="9144000" cy="531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300" b="1">
              <a:solidFill>
                <a:schemeClr val="dk1"/>
              </a:solidFill>
              <a:latin typeface="Microsoft JhengHei"/>
              <a:ea typeface="Microsoft JhengHei"/>
              <a:cs typeface="Microsoft JhengHei"/>
              <a:sym typeface="Microsoft JhengHei"/>
            </a:endParaRPr>
          </a:p>
        </p:txBody>
      </p:sp>
      <p:sp>
        <p:nvSpPr>
          <p:cNvPr id="1071" name="Google Shape;1071;p71"/>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Arial"/>
                <a:ea typeface="Arial"/>
                <a:cs typeface="Arial"/>
                <a:sym typeface="Arial"/>
              </a:rPr>
              <a:t>養殖漁業用電新優惠</a:t>
            </a:r>
            <a:endParaRPr/>
          </a:p>
        </p:txBody>
      </p:sp>
      <p:sp>
        <p:nvSpPr>
          <p:cNvPr id="1072" name="Google Shape;1072;p71"/>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23</a:t>
            </a:fld>
            <a:endParaRPr sz="1600">
              <a:solidFill>
                <a:srgbClr val="888888"/>
              </a:solidFill>
              <a:latin typeface="Microsoft JhengHei"/>
              <a:ea typeface="Microsoft JhengHei"/>
              <a:cs typeface="Microsoft JhengHei"/>
              <a:sym typeface="Microsoft JhengHei"/>
            </a:endParaRPr>
          </a:p>
        </p:txBody>
      </p:sp>
      <p:sp>
        <p:nvSpPr>
          <p:cNvPr id="13" name="圓角矩形 12"/>
          <p:cNvSpPr/>
          <p:nvPr/>
        </p:nvSpPr>
        <p:spPr>
          <a:xfrm>
            <a:off x="2291352" y="1551981"/>
            <a:ext cx="6910120" cy="2803995"/>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749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395900" y="1698231"/>
            <a:ext cx="7797460" cy="1432684"/>
          </a:xfrm>
          <a:prstGeom prst="rect">
            <a:avLst/>
          </a:prstGeom>
        </p:spPr>
      </p:pic>
      <p:sp>
        <p:nvSpPr>
          <p:cNvPr id="1077" name="Google Shape;1077;p35"/>
          <p:cNvSpPr/>
          <p:nvPr/>
        </p:nvSpPr>
        <p:spPr>
          <a:xfrm>
            <a:off x="1842384" y="2914391"/>
            <a:ext cx="1569600" cy="332840"/>
          </a:xfrm>
          <a:prstGeom prst="roundRect">
            <a:avLst>
              <a:gd name="adj" fmla="val 9894"/>
            </a:avLst>
          </a:prstGeom>
          <a:solidFill>
            <a:srgbClr val="99A59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1078" name="Google Shape;1078;p35"/>
          <p:cNvSpPr/>
          <p:nvPr/>
        </p:nvSpPr>
        <p:spPr>
          <a:xfrm>
            <a:off x="455132" y="1148408"/>
            <a:ext cx="4442242" cy="6463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zh-TW" sz="1600" b="1">
                <a:solidFill>
                  <a:schemeClr val="dk1"/>
                </a:solidFill>
                <a:latin typeface="Microsoft JhengHei"/>
                <a:ea typeface="Microsoft JhengHei"/>
                <a:cs typeface="Microsoft JhengHei"/>
                <a:sym typeface="Microsoft JhengHei"/>
              </a:rPr>
              <a:t>已取得</a:t>
            </a:r>
            <a:r>
              <a:rPr lang="zh-TW" sz="2000" b="1" u="sng">
                <a:solidFill>
                  <a:srgbClr val="FF0000"/>
                </a:solidFill>
                <a:latin typeface="Microsoft JhengHei"/>
                <a:ea typeface="Microsoft JhengHei"/>
                <a:cs typeface="Microsoft JhengHei"/>
                <a:sym typeface="Microsoft JhengHei"/>
              </a:rPr>
              <a:t>農業</a:t>
            </a:r>
            <a:r>
              <a:rPr lang="zh-TW" sz="2400" b="1" u="sng">
                <a:solidFill>
                  <a:srgbClr val="FF0000"/>
                </a:solidFill>
                <a:latin typeface="Microsoft JhengHei"/>
                <a:ea typeface="Microsoft JhengHei"/>
                <a:cs typeface="Microsoft JhengHei"/>
                <a:sym typeface="Microsoft JhengHei"/>
              </a:rPr>
              <a:t>動力</a:t>
            </a:r>
            <a:r>
              <a:rPr lang="zh-TW" sz="2000" b="1" u="sng">
                <a:solidFill>
                  <a:srgbClr val="FF0000"/>
                </a:solidFill>
                <a:latin typeface="Microsoft JhengHei"/>
                <a:ea typeface="Microsoft JhengHei"/>
                <a:cs typeface="Microsoft JhengHei"/>
                <a:sym typeface="Microsoft JhengHei"/>
              </a:rPr>
              <a:t>用電資格者</a:t>
            </a:r>
            <a:r>
              <a:rPr lang="zh-TW" sz="1600" b="1">
                <a:solidFill>
                  <a:schemeClr val="dk1"/>
                </a:solidFill>
                <a:latin typeface="Microsoft JhengHei"/>
                <a:ea typeface="Microsoft JhengHei"/>
                <a:cs typeface="Microsoft JhengHei"/>
                <a:sym typeface="Microsoft JhengHei"/>
              </a:rPr>
              <a:t>，直接適用。</a:t>
            </a:r>
            <a:endParaRPr sz="1600" b="1">
              <a:solidFill>
                <a:schemeClr val="dk1"/>
              </a:solidFill>
              <a:latin typeface="Microsoft JhengHei"/>
              <a:ea typeface="Microsoft JhengHei"/>
              <a:cs typeface="Microsoft JhengHei"/>
              <a:sym typeface="Microsoft JhengHei"/>
            </a:endParaRPr>
          </a:p>
        </p:txBody>
      </p:sp>
      <p:pic>
        <p:nvPicPr>
          <p:cNvPr id="1080" name="Google Shape;1080;p35"/>
          <p:cNvPicPr preferRelativeResize="0"/>
          <p:nvPr/>
        </p:nvPicPr>
        <p:blipFill rotWithShape="1">
          <a:blip r:embed="rId4">
            <a:alphaModFix/>
          </a:blip>
          <a:srcRect/>
          <a:stretch/>
        </p:blipFill>
        <p:spPr>
          <a:xfrm>
            <a:off x="4821922" y="1268950"/>
            <a:ext cx="394049" cy="394049"/>
          </a:xfrm>
          <a:prstGeom prst="rect">
            <a:avLst/>
          </a:prstGeom>
          <a:noFill/>
          <a:ln>
            <a:noFill/>
          </a:ln>
        </p:spPr>
      </p:pic>
      <p:sp>
        <p:nvSpPr>
          <p:cNvPr id="1081" name="Google Shape;1081;p35"/>
          <p:cNvSpPr/>
          <p:nvPr/>
        </p:nvSpPr>
        <p:spPr>
          <a:xfrm>
            <a:off x="2519427" y="4567767"/>
            <a:ext cx="1877437" cy="415498"/>
          </a:xfrm>
          <a:prstGeom prst="rect">
            <a:avLst/>
          </a:prstGeom>
          <a:noFill/>
          <a:ln>
            <a:noFill/>
          </a:ln>
        </p:spPr>
        <p:txBody>
          <a:bodyPr spcFirstLastPara="1" wrap="square" lIns="91425" tIns="45700" rIns="91425" bIns="45700" anchor="t" anchorCtr="0">
            <a:spAutoFit/>
          </a:bodyPr>
          <a:lstStyle/>
          <a:p>
            <a:pPr marL="342908" marR="0" lvl="0" indent="-342908" algn="l" rtl="0">
              <a:spcBef>
                <a:spcPts val="0"/>
              </a:spcBef>
              <a:spcAft>
                <a:spcPts val="0"/>
              </a:spcAft>
              <a:buClr>
                <a:srgbClr val="FF0000"/>
              </a:buClr>
              <a:buSzPts val="2100"/>
              <a:buFont typeface="Noto Sans Symbols"/>
              <a:buChar char="✔"/>
            </a:pPr>
            <a:r>
              <a:rPr lang="zh-TW" sz="2100" b="1">
                <a:solidFill>
                  <a:srgbClr val="FF0000"/>
                </a:solidFill>
                <a:latin typeface="Microsoft JhengHei"/>
                <a:ea typeface="Microsoft JhengHei"/>
                <a:cs typeface="Microsoft JhengHei"/>
                <a:sym typeface="Microsoft JhengHei"/>
              </a:rPr>
              <a:t>漁業權執照</a:t>
            </a:r>
            <a:endParaRPr sz="2100">
              <a:solidFill>
                <a:srgbClr val="FF0000"/>
              </a:solidFill>
              <a:latin typeface="Calibri"/>
              <a:ea typeface="Calibri"/>
              <a:cs typeface="Calibri"/>
              <a:sym typeface="Calibri"/>
            </a:endParaRPr>
          </a:p>
        </p:txBody>
      </p:sp>
      <p:sp>
        <p:nvSpPr>
          <p:cNvPr id="1082" name="Google Shape;1082;p35"/>
          <p:cNvSpPr/>
          <p:nvPr/>
        </p:nvSpPr>
        <p:spPr>
          <a:xfrm>
            <a:off x="2519427" y="5006048"/>
            <a:ext cx="1877437" cy="415498"/>
          </a:xfrm>
          <a:prstGeom prst="rect">
            <a:avLst/>
          </a:prstGeom>
          <a:noFill/>
          <a:ln>
            <a:noFill/>
          </a:ln>
        </p:spPr>
        <p:txBody>
          <a:bodyPr spcFirstLastPara="1" wrap="square" lIns="91425" tIns="45700" rIns="91425" bIns="45700" anchor="t" anchorCtr="0">
            <a:spAutoFit/>
          </a:bodyPr>
          <a:lstStyle/>
          <a:p>
            <a:pPr marL="342908" marR="0" lvl="0" indent="-342908" algn="l" rtl="0">
              <a:spcBef>
                <a:spcPts val="0"/>
              </a:spcBef>
              <a:spcAft>
                <a:spcPts val="0"/>
              </a:spcAft>
              <a:buClr>
                <a:srgbClr val="FF0000"/>
              </a:buClr>
              <a:buSzPts val="2100"/>
              <a:buFont typeface="Noto Sans Symbols"/>
              <a:buChar char="✔"/>
            </a:pPr>
            <a:r>
              <a:rPr lang="zh-TW" sz="2100" b="1">
                <a:solidFill>
                  <a:srgbClr val="FF0000"/>
                </a:solidFill>
                <a:latin typeface="Microsoft JhengHei"/>
                <a:ea typeface="Microsoft JhengHei"/>
                <a:cs typeface="Microsoft JhengHei"/>
                <a:sym typeface="Microsoft JhengHei"/>
              </a:rPr>
              <a:t>入漁權證明</a:t>
            </a:r>
            <a:endParaRPr/>
          </a:p>
        </p:txBody>
      </p:sp>
      <p:sp>
        <p:nvSpPr>
          <p:cNvPr id="1083" name="Google Shape;1083;p35"/>
          <p:cNvSpPr/>
          <p:nvPr/>
        </p:nvSpPr>
        <p:spPr>
          <a:xfrm>
            <a:off x="1995111" y="2874929"/>
            <a:ext cx="1305475"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100" b="1">
                <a:solidFill>
                  <a:schemeClr val="lt1"/>
                </a:solidFill>
                <a:latin typeface="Microsoft JhengHei"/>
                <a:ea typeface="Microsoft JhengHei"/>
                <a:cs typeface="Microsoft JhengHei"/>
                <a:sym typeface="Microsoft JhengHei"/>
              </a:rPr>
              <a:t>海上養殖</a:t>
            </a:r>
            <a:endParaRPr sz="2100" b="1">
              <a:solidFill>
                <a:schemeClr val="lt1"/>
              </a:solidFill>
              <a:latin typeface="Microsoft JhengHei"/>
              <a:ea typeface="Microsoft JhengHei"/>
              <a:cs typeface="Microsoft JhengHei"/>
              <a:sym typeface="Microsoft JhengHei"/>
            </a:endParaRPr>
          </a:p>
        </p:txBody>
      </p:sp>
      <p:grpSp>
        <p:nvGrpSpPr>
          <p:cNvPr id="1084" name="Google Shape;1084;p35"/>
          <p:cNvGrpSpPr/>
          <p:nvPr/>
        </p:nvGrpSpPr>
        <p:grpSpPr>
          <a:xfrm>
            <a:off x="6623819" y="2882385"/>
            <a:ext cx="1569541" cy="738664"/>
            <a:chOff x="6263775" y="3205508"/>
            <a:chExt cx="1314451" cy="738664"/>
          </a:xfrm>
        </p:grpSpPr>
        <p:sp>
          <p:nvSpPr>
            <p:cNvPr id="1085" name="Google Shape;1085;p35"/>
            <p:cNvSpPr/>
            <p:nvPr/>
          </p:nvSpPr>
          <p:spPr>
            <a:xfrm>
              <a:off x="6263775" y="3235848"/>
              <a:ext cx="1314451" cy="332840"/>
            </a:xfrm>
            <a:prstGeom prst="roundRect">
              <a:avLst>
                <a:gd name="adj" fmla="val 9894"/>
              </a:avLst>
            </a:prstGeom>
            <a:solidFill>
              <a:srgbClr val="3D6948"/>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1086" name="Google Shape;1086;p35"/>
            <p:cNvSpPr/>
            <p:nvPr/>
          </p:nvSpPr>
          <p:spPr>
            <a:xfrm>
              <a:off x="6404403" y="3205508"/>
              <a:ext cx="1123411"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100" b="1">
                  <a:solidFill>
                    <a:schemeClr val="lt1"/>
                  </a:solidFill>
                  <a:latin typeface="Microsoft JhengHei"/>
                  <a:ea typeface="Microsoft JhengHei"/>
                  <a:cs typeface="Microsoft JhengHei"/>
                  <a:sym typeface="Microsoft JhengHei"/>
                </a:rPr>
                <a:t>陸上養殖</a:t>
              </a:r>
              <a:endParaRPr sz="2100" b="1">
                <a:solidFill>
                  <a:schemeClr val="lt1"/>
                </a:solidFill>
                <a:latin typeface="Microsoft JhengHei"/>
                <a:ea typeface="Microsoft JhengHei"/>
                <a:cs typeface="Microsoft JhengHei"/>
                <a:sym typeface="Microsoft JhengHei"/>
              </a:endParaRPr>
            </a:p>
          </p:txBody>
        </p:sp>
      </p:grpSp>
      <p:pic>
        <p:nvPicPr>
          <p:cNvPr id="1087" name="Google Shape;1087;p35"/>
          <p:cNvPicPr preferRelativeResize="0"/>
          <p:nvPr/>
        </p:nvPicPr>
        <p:blipFill rotWithShape="1">
          <a:blip r:embed="rId5">
            <a:alphaModFix/>
          </a:blip>
          <a:srcRect/>
          <a:stretch/>
        </p:blipFill>
        <p:spPr>
          <a:xfrm>
            <a:off x="1169044" y="4286767"/>
            <a:ext cx="1350383" cy="1350383"/>
          </a:xfrm>
          <a:prstGeom prst="rect">
            <a:avLst/>
          </a:prstGeom>
          <a:noFill/>
          <a:ln>
            <a:noFill/>
          </a:ln>
        </p:spPr>
      </p:pic>
      <p:pic>
        <p:nvPicPr>
          <p:cNvPr id="1088" name="Google Shape;1088;p35"/>
          <p:cNvPicPr preferRelativeResize="0"/>
          <p:nvPr/>
        </p:nvPicPr>
        <p:blipFill rotWithShape="1">
          <a:blip r:embed="rId6">
            <a:alphaModFix/>
          </a:blip>
          <a:srcRect/>
          <a:stretch/>
        </p:blipFill>
        <p:spPr>
          <a:xfrm>
            <a:off x="5726257" y="4183283"/>
            <a:ext cx="1449689" cy="1449689"/>
          </a:xfrm>
          <a:prstGeom prst="rect">
            <a:avLst/>
          </a:prstGeom>
          <a:noFill/>
          <a:ln>
            <a:noFill/>
          </a:ln>
        </p:spPr>
      </p:pic>
      <p:sp>
        <p:nvSpPr>
          <p:cNvPr id="1089" name="Google Shape;1089;p35"/>
          <p:cNvSpPr/>
          <p:nvPr/>
        </p:nvSpPr>
        <p:spPr>
          <a:xfrm>
            <a:off x="7039060" y="4652245"/>
            <a:ext cx="2416046" cy="415498"/>
          </a:xfrm>
          <a:prstGeom prst="rect">
            <a:avLst/>
          </a:prstGeom>
          <a:noFill/>
          <a:ln>
            <a:noFill/>
          </a:ln>
        </p:spPr>
        <p:txBody>
          <a:bodyPr spcFirstLastPara="1" wrap="square" lIns="91425" tIns="45700" rIns="91425" bIns="45700" anchor="t" anchorCtr="0">
            <a:spAutoFit/>
          </a:bodyPr>
          <a:lstStyle/>
          <a:p>
            <a:pPr marL="342908" marR="0" lvl="0" indent="-342908" algn="l" rtl="0">
              <a:spcBef>
                <a:spcPts val="0"/>
              </a:spcBef>
              <a:spcAft>
                <a:spcPts val="0"/>
              </a:spcAft>
              <a:buClr>
                <a:srgbClr val="FF0000"/>
              </a:buClr>
              <a:buSzPts val="2100"/>
              <a:buFont typeface="Noto Sans Symbols"/>
              <a:buChar char="✔"/>
            </a:pPr>
            <a:r>
              <a:rPr lang="zh-TW" sz="2100" b="1">
                <a:solidFill>
                  <a:srgbClr val="FF0000"/>
                </a:solidFill>
                <a:latin typeface="Microsoft JhengHei"/>
                <a:ea typeface="Microsoft JhengHei"/>
                <a:cs typeface="Microsoft JhengHei"/>
                <a:sym typeface="Microsoft JhengHei"/>
              </a:rPr>
              <a:t>養殖漁業登記證</a:t>
            </a:r>
            <a:endParaRPr/>
          </a:p>
        </p:txBody>
      </p:sp>
      <p:sp>
        <p:nvSpPr>
          <p:cNvPr id="1090" name="Google Shape;1090;p35"/>
          <p:cNvSpPr/>
          <p:nvPr/>
        </p:nvSpPr>
        <p:spPr>
          <a:xfrm>
            <a:off x="4859004" y="3351285"/>
            <a:ext cx="4572000" cy="508088"/>
          </a:xfrm>
          <a:prstGeom prst="rect">
            <a:avLst/>
          </a:prstGeom>
          <a:noFill/>
          <a:ln w="19050" cap="flat" cmpd="sng">
            <a:solidFill>
              <a:srgbClr val="3D694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51" b="1">
                <a:solidFill>
                  <a:schemeClr val="dk1"/>
                </a:solidFill>
                <a:latin typeface="Microsoft JhengHei"/>
                <a:ea typeface="Microsoft JhengHei"/>
                <a:cs typeface="Microsoft JhengHei"/>
                <a:sym typeface="Microsoft JhengHei"/>
              </a:rPr>
              <a:t>抽水、排水、打氣、溫室加溫、循環水等水質改善設備、飼料原料儲藏、冷凍、混合、投餌機械用電</a:t>
            </a:r>
            <a:endParaRPr sz="1351">
              <a:solidFill>
                <a:schemeClr val="dk1"/>
              </a:solidFill>
              <a:latin typeface="Calibri"/>
              <a:ea typeface="Calibri"/>
              <a:cs typeface="Calibri"/>
              <a:sym typeface="Calibri"/>
            </a:endParaRPr>
          </a:p>
        </p:txBody>
      </p:sp>
      <p:pic>
        <p:nvPicPr>
          <p:cNvPr id="1091" name="Google Shape;1091;p35"/>
          <p:cNvPicPr preferRelativeResize="0"/>
          <p:nvPr/>
        </p:nvPicPr>
        <p:blipFill rotWithShape="1">
          <a:blip r:embed="rId7">
            <a:alphaModFix/>
          </a:blip>
          <a:srcRect/>
          <a:stretch/>
        </p:blipFill>
        <p:spPr>
          <a:xfrm>
            <a:off x="475961" y="3361545"/>
            <a:ext cx="4343777" cy="498392"/>
          </a:xfrm>
          <a:prstGeom prst="rect">
            <a:avLst/>
          </a:prstGeom>
          <a:noFill/>
          <a:ln>
            <a:noFill/>
          </a:ln>
        </p:spPr>
      </p:pic>
      <p:sp>
        <p:nvSpPr>
          <p:cNvPr id="1093" name="Google Shape;1093;p35"/>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dirty="0">
                <a:solidFill>
                  <a:srgbClr val="632423"/>
                </a:solidFill>
                <a:latin typeface="Microsoft YaHei UI" panose="020B0503020204020204" pitchFamily="34" charset="-122"/>
                <a:ea typeface="Microsoft YaHei UI" panose="020B0503020204020204" pitchFamily="34" charset="-122"/>
                <a:cs typeface="Arial"/>
                <a:sym typeface="Arial"/>
              </a:rPr>
              <a:t>養殖漁業用電新優惠</a:t>
            </a:r>
            <a:r>
              <a:rPr lang="zh-TW" sz="2000" b="1" dirty="0">
                <a:solidFill>
                  <a:srgbClr val="632423"/>
                </a:solidFill>
                <a:latin typeface="Microsoft YaHei UI" panose="020B0503020204020204" pitchFamily="34" charset="-122"/>
                <a:ea typeface="Microsoft YaHei UI" panose="020B0503020204020204" pitchFamily="34" charset="-122"/>
                <a:cs typeface="Arial"/>
                <a:sym typeface="Arial"/>
              </a:rPr>
              <a:t>-優惠用電申請</a:t>
            </a:r>
            <a:endParaRPr dirty="0">
              <a:latin typeface="Microsoft YaHei UI" panose="020B0503020204020204" pitchFamily="34" charset="-122"/>
              <a:ea typeface="Microsoft YaHei UI" panose="020B0503020204020204" pitchFamily="34" charset="-122"/>
            </a:endParaRPr>
          </a:p>
        </p:txBody>
      </p:sp>
      <p:pic>
        <p:nvPicPr>
          <p:cNvPr id="1094" name="Google Shape;1094;p35"/>
          <p:cNvPicPr preferRelativeResize="0"/>
          <p:nvPr/>
        </p:nvPicPr>
        <p:blipFill rotWithShape="1">
          <a:blip r:embed="rId8">
            <a:alphaModFix/>
          </a:blip>
          <a:srcRect/>
          <a:stretch/>
        </p:blipFill>
        <p:spPr>
          <a:xfrm>
            <a:off x="7499401" y="261800"/>
            <a:ext cx="2545205" cy="2545205"/>
          </a:xfrm>
          <a:prstGeom prst="rect">
            <a:avLst/>
          </a:prstGeom>
          <a:noFill/>
          <a:ln>
            <a:noFill/>
          </a:ln>
        </p:spPr>
      </p:pic>
      <p:sp>
        <p:nvSpPr>
          <p:cNvPr id="1095" name="Google Shape;1095;p35"/>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24</a:t>
            </a:fld>
            <a:endParaRPr sz="1600">
              <a:solidFill>
                <a:srgbClr val="888888"/>
              </a:solidFill>
              <a:latin typeface="Microsoft JhengHei"/>
              <a:ea typeface="Microsoft JhengHei"/>
              <a:cs typeface="Microsoft JhengHei"/>
              <a:sym typeface="Microsoft JhengHei"/>
            </a:endParaRPr>
          </a:p>
        </p:txBody>
      </p:sp>
      <p:sp>
        <p:nvSpPr>
          <p:cNvPr id="20" name="圓角矩形 19"/>
          <p:cNvSpPr/>
          <p:nvPr/>
        </p:nvSpPr>
        <p:spPr>
          <a:xfrm>
            <a:off x="344488" y="2636463"/>
            <a:ext cx="9217024" cy="1524037"/>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6173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510868" y="1807652"/>
            <a:ext cx="8486368" cy="3968840"/>
          </a:xfrm>
          <a:prstGeom prst="rect">
            <a:avLst/>
          </a:prstGeom>
        </p:spPr>
      </p:pic>
      <p:sp>
        <p:nvSpPr>
          <p:cNvPr id="1120" name="Google Shape;1120;p37"/>
          <p:cNvSpPr/>
          <p:nvPr/>
        </p:nvSpPr>
        <p:spPr>
          <a:xfrm>
            <a:off x="381001" y="1005751"/>
            <a:ext cx="9144000" cy="531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100" b="1">
              <a:solidFill>
                <a:schemeClr val="dk1"/>
              </a:solidFill>
              <a:latin typeface="Microsoft JhengHei"/>
              <a:ea typeface="Microsoft JhengHei"/>
              <a:cs typeface="Microsoft JhengHei"/>
              <a:sym typeface="Microsoft JhengHei"/>
            </a:endParaRPr>
          </a:p>
        </p:txBody>
      </p:sp>
      <p:sp>
        <p:nvSpPr>
          <p:cNvPr id="1121" name="Google Shape;1121;p37"/>
          <p:cNvSpPr/>
          <p:nvPr/>
        </p:nvSpPr>
        <p:spPr>
          <a:xfrm>
            <a:off x="494834" y="1098023"/>
            <a:ext cx="1826142" cy="4801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zh-TW" sz="2800" b="1">
                <a:solidFill>
                  <a:srgbClr val="FF0000"/>
                </a:solidFill>
                <a:latin typeface="Microsoft JhengHei"/>
                <a:ea typeface="Microsoft JhengHei"/>
                <a:cs typeface="Microsoft JhengHei"/>
                <a:sym typeface="Microsoft JhengHei"/>
              </a:rPr>
              <a:t>長期</a:t>
            </a:r>
            <a:r>
              <a:rPr lang="zh-TW" sz="2400" b="1">
                <a:solidFill>
                  <a:srgbClr val="1D321E"/>
                </a:solidFill>
                <a:latin typeface="Microsoft JhengHei"/>
                <a:ea typeface="Microsoft JhengHei"/>
                <a:cs typeface="Microsoft JhengHei"/>
                <a:sym typeface="Microsoft JhengHei"/>
              </a:rPr>
              <a:t>性缺工</a:t>
            </a:r>
            <a:endParaRPr/>
          </a:p>
        </p:txBody>
      </p:sp>
      <p:sp>
        <p:nvSpPr>
          <p:cNvPr id="1149" name="Google Shape;1149;p37"/>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Microsoft YaHei UI" panose="020B0503020204020204" pitchFamily="34" charset="-122"/>
                <a:ea typeface="Microsoft YaHei UI" panose="020B0503020204020204" pitchFamily="34" charset="-122"/>
                <a:cs typeface="Arial"/>
                <a:sym typeface="Arial"/>
              </a:rPr>
              <a:t>外籍漁工雇主認定資格申請</a:t>
            </a:r>
            <a:endParaRPr>
              <a:latin typeface="Microsoft YaHei UI" panose="020B0503020204020204" pitchFamily="34" charset="-122"/>
              <a:ea typeface="Microsoft YaHei UI" panose="020B0503020204020204" pitchFamily="34" charset="-122"/>
            </a:endParaRPr>
          </a:p>
        </p:txBody>
      </p:sp>
      <p:grpSp>
        <p:nvGrpSpPr>
          <p:cNvPr id="1150" name="Google Shape;1150;p37"/>
          <p:cNvGrpSpPr/>
          <p:nvPr/>
        </p:nvGrpSpPr>
        <p:grpSpPr>
          <a:xfrm>
            <a:off x="7041232" y="136615"/>
            <a:ext cx="2664500" cy="1852225"/>
            <a:chOff x="0" y="37999"/>
            <a:chExt cx="2995777" cy="2062553"/>
          </a:xfrm>
        </p:grpSpPr>
        <p:pic>
          <p:nvPicPr>
            <p:cNvPr id="1151" name="Google Shape;1151;p37" descr="https://s05.calm9.com/qrcode/2023-02/UEJI52JWFV.png"/>
            <p:cNvPicPr preferRelativeResize="0"/>
            <p:nvPr/>
          </p:nvPicPr>
          <p:blipFill rotWithShape="1">
            <a:blip r:embed="rId4">
              <a:alphaModFix/>
            </a:blip>
            <a:srcRect/>
            <a:stretch/>
          </p:blipFill>
          <p:spPr>
            <a:xfrm>
              <a:off x="632244" y="37999"/>
              <a:ext cx="1731287" cy="1730498"/>
            </a:xfrm>
            <a:prstGeom prst="rect">
              <a:avLst/>
            </a:prstGeom>
            <a:noFill/>
            <a:ln>
              <a:noFill/>
            </a:ln>
          </p:spPr>
        </p:pic>
        <p:sp>
          <p:nvSpPr>
            <p:cNvPr id="1152" name="Google Shape;1152;p37"/>
            <p:cNvSpPr txBox="1"/>
            <p:nvPr/>
          </p:nvSpPr>
          <p:spPr>
            <a:xfrm>
              <a:off x="0" y="1561813"/>
              <a:ext cx="2995777" cy="538739"/>
            </a:xfrm>
            <a:prstGeom prst="rect">
              <a:avLst/>
            </a:prstGeom>
            <a:noFill/>
            <a:ln>
              <a:noFill/>
            </a:ln>
          </p:spPr>
          <p:txBody>
            <a:bodyPr spcFirstLastPara="1" wrap="square" lIns="96000" tIns="96000" rIns="96000" bIns="96000" anchor="t" anchorCtr="0">
              <a:noAutofit/>
            </a:bodyPr>
            <a:lstStyle/>
            <a:p>
              <a:pPr marL="0" marR="0" lvl="1" indent="0" algn="ctr" rtl="0">
                <a:lnSpc>
                  <a:spcPct val="90000"/>
                </a:lnSpc>
                <a:spcBef>
                  <a:spcPts val="0"/>
                </a:spcBef>
                <a:spcAft>
                  <a:spcPts val="0"/>
                </a:spcAft>
                <a:buNone/>
              </a:pPr>
              <a:r>
                <a:rPr lang="zh-TW" sz="1051" b="1" i="0" u="sng" strike="noStrike" cap="none">
                  <a:solidFill>
                    <a:schemeClr val="dk1"/>
                  </a:solidFill>
                  <a:latin typeface="Microsoft JhengHei"/>
                  <a:ea typeface="Microsoft JhengHei"/>
                  <a:cs typeface="Microsoft JhengHei"/>
                  <a:sym typeface="Microsoft JhengHei"/>
                </a:rPr>
                <a:t>養殖漁業工作申請引進外籍移工之</a:t>
              </a:r>
              <a:endParaRPr sz="1051" b="1" i="0" u="sng" strike="noStrike" cap="none">
                <a:solidFill>
                  <a:schemeClr val="dk1"/>
                </a:solidFill>
                <a:latin typeface="Microsoft JhengHei"/>
                <a:ea typeface="Microsoft JhengHei"/>
                <a:cs typeface="Microsoft JhengHei"/>
                <a:sym typeface="Microsoft JhengHei"/>
              </a:endParaRPr>
            </a:p>
            <a:p>
              <a:pPr marL="0" marR="0" lvl="1" indent="0" algn="ctr" rtl="0">
                <a:lnSpc>
                  <a:spcPct val="90000"/>
                </a:lnSpc>
                <a:spcBef>
                  <a:spcPts val="158"/>
                </a:spcBef>
                <a:spcAft>
                  <a:spcPts val="0"/>
                </a:spcAft>
                <a:buNone/>
              </a:pPr>
              <a:r>
                <a:rPr lang="zh-TW" sz="1051" b="1" i="0" u="sng" strike="noStrike" cap="none">
                  <a:solidFill>
                    <a:schemeClr val="dk1"/>
                  </a:solidFill>
                  <a:latin typeface="Microsoft JhengHei"/>
                  <a:ea typeface="Microsoft JhengHei"/>
                  <a:cs typeface="Microsoft JhengHei"/>
                  <a:sym typeface="Microsoft JhengHei"/>
                </a:rPr>
                <a:t>雇主資格認定申請書</a:t>
              </a:r>
              <a:endParaRPr sz="1051" b="1" i="0" u="sng" strike="noStrike" cap="none">
                <a:solidFill>
                  <a:schemeClr val="dk1"/>
                </a:solidFill>
                <a:latin typeface="Microsoft JhengHei"/>
                <a:ea typeface="Microsoft JhengHei"/>
                <a:cs typeface="Microsoft JhengHei"/>
                <a:sym typeface="Microsoft JhengHei"/>
              </a:endParaRPr>
            </a:p>
          </p:txBody>
        </p:sp>
      </p:grpSp>
      <p:sp>
        <p:nvSpPr>
          <p:cNvPr id="1153" name="Google Shape;1153;p37"/>
          <p:cNvSpPr txBox="1">
            <a:spLocks noGrp="1"/>
          </p:cNvSpPr>
          <p:nvPr>
            <p:ph type="sldNum" idx="12"/>
          </p:nvPr>
        </p:nvSpPr>
        <p:spPr>
          <a:xfrm>
            <a:off x="9426710" y="6226466"/>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25</a:t>
            </a:fld>
            <a:endParaRPr sz="1600">
              <a:solidFill>
                <a:srgbClr val="888888"/>
              </a:solidFill>
              <a:latin typeface="Microsoft JhengHei"/>
              <a:ea typeface="Microsoft JhengHei"/>
              <a:cs typeface="Microsoft JhengHei"/>
              <a:sym typeface="Microsoft JhengHei"/>
            </a:endParaRPr>
          </a:p>
        </p:txBody>
      </p:sp>
      <p:sp>
        <p:nvSpPr>
          <p:cNvPr id="1154" name="Google Shape;1154;p37"/>
          <p:cNvSpPr txBox="1"/>
          <p:nvPr/>
        </p:nvSpPr>
        <p:spPr>
          <a:xfrm>
            <a:off x="197119" y="5700955"/>
            <a:ext cx="9327882" cy="954107"/>
          </a:xfrm>
          <a:prstGeom prst="rect">
            <a:avLst/>
          </a:prstGeom>
          <a:noFill/>
          <a:ln>
            <a:noFill/>
          </a:ln>
        </p:spPr>
        <p:txBody>
          <a:bodyPr spcFirstLastPara="1" wrap="square" lIns="91425" tIns="45700" rIns="91425" bIns="45700" anchor="t" anchorCtr="0">
            <a:spAutoFit/>
          </a:bodyPr>
          <a:lstStyle/>
          <a:p>
            <a:pPr marL="0" marR="0" lvl="0" indent="-88900" algn="just" rtl="0">
              <a:spcBef>
                <a:spcPts val="0"/>
              </a:spcBef>
              <a:spcAft>
                <a:spcPts val="0"/>
              </a:spcAft>
              <a:buClr>
                <a:schemeClr val="dk1"/>
              </a:buClr>
              <a:buSzPts val="1400"/>
              <a:buFont typeface="Arial"/>
              <a:buChar char="•"/>
            </a:pPr>
            <a:r>
              <a:rPr lang="zh-TW" sz="1400" dirty="0">
                <a:solidFill>
                  <a:schemeClr val="dk1"/>
                </a:solidFill>
                <a:latin typeface="Microsoft JhengHei"/>
                <a:ea typeface="Microsoft JhengHei"/>
                <a:cs typeface="Microsoft JhengHei"/>
                <a:sym typeface="Microsoft JhengHei"/>
              </a:rPr>
              <a:t>養殖漁業工作之雇主資格認定相關問題，請洽本署02-23835771</a:t>
            </a:r>
            <a:endParaRPr sz="1400" dirty="0">
              <a:solidFill>
                <a:schemeClr val="dk1"/>
              </a:solidFill>
              <a:latin typeface="Microsoft JhengHei"/>
              <a:ea typeface="Microsoft JhengHei"/>
              <a:cs typeface="Microsoft JhengHei"/>
              <a:sym typeface="Microsoft JhengHei"/>
            </a:endParaRPr>
          </a:p>
          <a:p>
            <a:pPr marL="0" marR="0" lvl="0" indent="-88900" algn="just" rtl="0">
              <a:spcBef>
                <a:spcPts val="0"/>
              </a:spcBef>
              <a:spcAft>
                <a:spcPts val="0"/>
              </a:spcAft>
              <a:buClr>
                <a:schemeClr val="dk1"/>
              </a:buClr>
              <a:buSzPts val="1400"/>
              <a:buFont typeface="Arial"/>
              <a:buChar char="•"/>
            </a:pPr>
            <a:r>
              <a:rPr lang="zh-TW" sz="1400" dirty="0">
                <a:solidFill>
                  <a:schemeClr val="dk1"/>
                </a:solidFill>
                <a:latin typeface="Microsoft JhengHei"/>
                <a:ea typeface="Microsoft JhengHei"/>
                <a:cs typeface="Microsoft JhengHei"/>
                <a:sym typeface="Microsoft JhengHei"/>
              </a:rPr>
              <a:t>外籍移工招募及聘僱等相關作業，請洽勞動部勞動力發展署電話專線02-89956000</a:t>
            </a:r>
            <a:endParaRPr sz="1400" dirty="0">
              <a:solidFill>
                <a:schemeClr val="dk1"/>
              </a:solidFill>
              <a:latin typeface="Microsoft JhengHei"/>
              <a:ea typeface="Microsoft JhengHei"/>
              <a:cs typeface="Microsoft JhengHei"/>
              <a:sym typeface="Microsoft JhengHei"/>
            </a:endParaRPr>
          </a:p>
          <a:p>
            <a:pPr marL="0" marR="0" lvl="0" indent="-88900" algn="just" rtl="0">
              <a:spcBef>
                <a:spcPts val="0"/>
              </a:spcBef>
              <a:spcAft>
                <a:spcPts val="0"/>
              </a:spcAft>
              <a:buClr>
                <a:schemeClr val="dk1"/>
              </a:buClr>
              <a:buSzPts val="1400"/>
              <a:buFont typeface="Arial"/>
              <a:buChar char="•"/>
            </a:pPr>
            <a:r>
              <a:rPr lang="zh-TW" sz="1400" dirty="0">
                <a:solidFill>
                  <a:schemeClr val="dk1"/>
                </a:solidFill>
                <a:latin typeface="Microsoft JhengHei"/>
                <a:ea typeface="Microsoft JhengHei"/>
                <a:cs typeface="Microsoft JhengHei"/>
                <a:sym typeface="Microsoft JhengHei"/>
              </a:rPr>
              <a:t>勞工保險、就業保險承保及一般性法令諮詢等問題，請洽勞動部勞工保險局電話服務中心專線02-23961266#3111</a:t>
            </a:r>
            <a:endParaRPr sz="1400" dirty="0">
              <a:solidFill>
                <a:schemeClr val="dk1"/>
              </a:solidFill>
              <a:latin typeface="Microsoft JhengHei"/>
              <a:ea typeface="Microsoft JhengHei"/>
              <a:cs typeface="Microsoft JhengHei"/>
              <a:sym typeface="Microsoft JhengHei"/>
            </a:endParaRPr>
          </a:p>
          <a:p>
            <a:pPr marL="0" marR="0" lvl="0" indent="-88900" algn="just" rtl="0">
              <a:spcBef>
                <a:spcPts val="0"/>
              </a:spcBef>
              <a:spcAft>
                <a:spcPts val="0"/>
              </a:spcAft>
              <a:buClr>
                <a:schemeClr val="dk1"/>
              </a:buClr>
              <a:buSzPts val="1400"/>
              <a:buFont typeface="Arial"/>
              <a:buChar char="•"/>
            </a:pPr>
            <a:r>
              <a:rPr lang="zh-TW" sz="1400" dirty="0">
                <a:solidFill>
                  <a:schemeClr val="dk1"/>
                </a:solidFill>
                <a:latin typeface="Microsoft JhengHei"/>
                <a:ea typeface="Microsoft JhengHei"/>
                <a:cs typeface="Microsoft JhengHei"/>
                <a:sym typeface="Microsoft JhengHei"/>
              </a:rPr>
              <a:t>各地區外籍移工諮詢及查察等問題，請逕洽所在地區勞工單位</a:t>
            </a:r>
            <a:endParaRPr dirty="0"/>
          </a:p>
        </p:txBody>
      </p:sp>
      <p:sp>
        <p:nvSpPr>
          <p:cNvPr id="11" name="圓角矩形 10"/>
          <p:cNvSpPr/>
          <p:nvPr/>
        </p:nvSpPr>
        <p:spPr>
          <a:xfrm>
            <a:off x="128464" y="1086005"/>
            <a:ext cx="3456384" cy="4614950"/>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0075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38"/>
          <p:cNvSpPr/>
          <p:nvPr/>
        </p:nvSpPr>
        <p:spPr>
          <a:xfrm>
            <a:off x="494834" y="1088121"/>
            <a:ext cx="1826142" cy="4801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zh-TW" sz="2800" b="1">
                <a:solidFill>
                  <a:srgbClr val="FF0000"/>
                </a:solidFill>
                <a:latin typeface="Microsoft JhengHei"/>
                <a:ea typeface="Microsoft JhengHei"/>
                <a:cs typeface="Microsoft JhengHei"/>
                <a:sym typeface="Microsoft JhengHei"/>
              </a:rPr>
              <a:t>季節</a:t>
            </a:r>
            <a:r>
              <a:rPr lang="zh-TW" sz="2400" b="1">
                <a:solidFill>
                  <a:srgbClr val="1D321E"/>
                </a:solidFill>
                <a:latin typeface="Microsoft JhengHei"/>
                <a:ea typeface="Microsoft JhengHei"/>
                <a:cs typeface="Microsoft JhengHei"/>
                <a:sym typeface="Microsoft JhengHei"/>
              </a:rPr>
              <a:t>性缺工</a:t>
            </a:r>
            <a:endParaRPr/>
          </a:p>
        </p:txBody>
      </p:sp>
      <p:sp>
        <p:nvSpPr>
          <p:cNvPr id="1160" name="Google Shape;1160;p38"/>
          <p:cNvSpPr/>
          <p:nvPr/>
        </p:nvSpPr>
        <p:spPr>
          <a:xfrm>
            <a:off x="494835" y="1565475"/>
            <a:ext cx="858028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a:solidFill>
                  <a:schemeClr val="dk1"/>
                </a:solidFill>
                <a:latin typeface="Microsoft JhengHei"/>
                <a:ea typeface="Microsoft JhengHei"/>
                <a:cs typeface="Microsoft JhengHei"/>
                <a:sym typeface="Microsoft JhengHei"/>
              </a:rPr>
              <a:t>依據「外國人從事就業服務法第四十六條第一項第八款至第十一款工作資格及審查標準」規定</a:t>
            </a:r>
            <a:endParaRPr sz="1600">
              <a:solidFill>
                <a:schemeClr val="dk1"/>
              </a:solidFill>
              <a:latin typeface="Calibri"/>
              <a:ea typeface="Calibri"/>
              <a:cs typeface="Calibri"/>
              <a:sym typeface="Calibri"/>
            </a:endParaRPr>
          </a:p>
        </p:txBody>
      </p:sp>
      <p:grpSp>
        <p:nvGrpSpPr>
          <p:cNvPr id="1161" name="Google Shape;1161;p38"/>
          <p:cNvGrpSpPr/>
          <p:nvPr/>
        </p:nvGrpSpPr>
        <p:grpSpPr>
          <a:xfrm>
            <a:off x="272480" y="2391693"/>
            <a:ext cx="5416380" cy="3237698"/>
            <a:chOff x="444087" y="1957615"/>
            <a:chExt cx="6212288" cy="3878573"/>
          </a:xfrm>
        </p:grpSpPr>
        <p:grpSp>
          <p:nvGrpSpPr>
            <p:cNvPr id="1162" name="Google Shape;1162;p38"/>
            <p:cNvGrpSpPr/>
            <p:nvPr/>
          </p:nvGrpSpPr>
          <p:grpSpPr>
            <a:xfrm>
              <a:off x="444087" y="1957615"/>
              <a:ext cx="3003839" cy="3878573"/>
              <a:chOff x="326187" y="1957615"/>
              <a:chExt cx="3003839" cy="3878573"/>
            </a:xfrm>
          </p:grpSpPr>
          <p:pic>
            <p:nvPicPr>
              <p:cNvPr id="1163" name="Google Shape;1163;p38"/>
              <p:cNvPicPr preferRelativeResize="0"/>
              <p:nvPr/>
            </p:nvPicPr>
            <p:blipFill rotWithShape="1">
              <a:blip r:embed="rId3">
                <a:alphaModFix/>
              </a:blip>
              <a:srcRect/>
              <a:stretch/>
            </p:blipFill>
            <p:spPr>
              <a:xfrm>
                <a:off x="760995" y="2399999"/>
                <a:ext cx="1800509" cy="1800509"/>
              </a:xfrm>
              <a:prstGeom prst="rect">
                <a:avLst/>
              </a:prstGeom>
              <a:noFill/>
              <a:ln>
                <a:noFill/>
              </a:ln>
            </p:spPr>
          </p:pic>
          <p:sp>
            <p:nvSpPr>
              <p:cNvPr id="1164" name="Google Shape;1164;p38"/>
              <p:cNvSpPr/>
              <p:nvPr/>
            </p:nvSpPr>
            <p:spPr>
              <a:xfrm>
                <a:off x="326187" y="4545744"/>
                <a:ext cx="3003839" cy="1290444"/>
              </a:xfrm>
              <a:prstGeom prst="rect">
                <a:avLst/>
              </a:prstGeom>
              <a:noFill/>
              <a:ln>
                <a:noFill/>
              </a:ln>
            </p:spPr>
            <p:txBody>
              <a:bodyPr spcFirstLastPara="1" wrap="square" lIns="91425" tIns="45700" rIns="91425" bIns="45700" anchor="t" anchorCtr="0">
                <a:spAutoFit/>
              </a:bodyPr>
              <a:lstStyle/>
              <a:p>
                <a:pPr marL="214318" marR="0" lvl="0" indent="-214318" algn="l" rtl="0">
                  <a:spcBef>
                    <a:spcPts val="0"/>
                  </a:spcBef>
                  <a:spcAft>
                    <a:spcPts val="0"/>
                  </a:spcAft>
                  <a:buClr>
                    <a:schemeClr val="dk1"/>
                  </a:buClr>
                  <a:buSzPts val="1600"/>
                  <a:buFont typeface="Noto Sans Symbols"/>
                  <a:buChar char="✔"/>
                </a:pPr>
                <a:r>
                  <a:rPr lang="zh-TW" sz="1600" b="1">
                    <a:solidFill>
                      <a:schemeClr val="dk1"/>
                    </a:solidFill>
                    <a:latin typeface="Microsoft JhengHei"/>
                    <a:ea typeface="Microsoft JhengHei"/>
                    <a:cs typeface="Microsoft JhengHei"/>
                    <a:sym typeface="Microsoft JhengHei"/>
                  </a:rPr>
                  <a:t>屬</a:t>
                </a:r>
                <a:r>
                  <a:rPr lang="zh-TW" sz="1600" b="1">
                    <a:solidFill>
                      <a:srgbClr val="FF0000"/>
                    </a:solidFill>
                    <a:latin typeface="Microsoft JhengHei"/>
                    <a:ea typeface="Microsoft JhengHei"/>
                    <a:cs typeface="Microsoft JhengHei"/>
                    <a:sym typeface="Microsoft JhengHei"/>
                  </a:rPr>
                  <a:t>農會、漁會、農林漁牧有關之合作社或非營利組織者</a:t>
                </a:r>
                <a:r>
                  <a:rPr lang="zh-TW" sz="1600" b="1">
                    <a:solidFill>
                      <a:schemeClr val="dk1"/>
                    </a:solidFill>
                    <a:latin typeface="Microsoft JhengHei"/>
                    <a:ea typeface="Microsoft JhengHei"/>
                    <a:cs typeface="Microsoft JhengHei"/>
                    <a:sym typeface="Microsoft JhengHei"/>
                  </a:rPr>
                  <a:t>可聘僱外籍移工從事外展農務工作</a:t>
                </a:r>
                <a:endParaRPr/>
              </a:p>
            </p:txBody>
          </p:sp>
          <p:sp>
            <p:nvSpPr>
              <p:cNvPr id="1165" name="Google Shape;1165;p38"/>
              <p:cNvSpPr/>
              <p:nvPr/>
            </p:nvSpPr>
            <p:spPr>
              <a:xfrm>
                <a:off x="870012" y="1957615"/>
                <a:ext cx="1588255" cy="510909"/>
              </a:xfrm>
              <a:prstGeom prst="rect">
                <a:avLst/>
              </a:prstGeom>
              <a:noFill/>
              <a:ln>
                <a:noFill/>
              </a:ln>
            </p:spPr>
            <p:txBody>
              <a:bodyPr spcFirstLastPara="1" wrap="square" lIns="91425" tIns="45700" rIns="91425" bIns="45700" anchor="t" anchorCtr="0">
                <a:spAutoFit/>
              </a:bodyPr>
              <a:lstStyle/>
              <a:p>
                <a:pPr marL="0" marR="0" lvl="1" indent="0" algn="ctr" rtl="0">
                  <a:lnSpc>
                    <a:spcPct val="90000"/>
                  </a:lnSpc>
                  <a:spcBef>
                    <a:spcPts val="0"/>
                  </a:spcBef>
                  <a:spcAft>
                    <a:spcPts val="0"/>
                  </a:spcAft>
                  <a:buNone/>
                </a:pPr>
                <a:r>
                  <a:rPr lang="zh-TW" sz="2100" b="1" i="0" u="none" strike="noStrike" cap="none">
                    <a:solidFill>
                      <a:srgbClr val="1D321E"/>
                    </a:solidFill>
                    <a:latin typeface="Microsoft JhengHei"/>
                    <a:ea typeface="Microsoft JhengHei"/>
                    <a:cs typeface="Microsoft JhengHei"/>
                    <a:sym typeface="Microsoft JhengHei"/>
                  </a:rPr>
                  <a:t>申請資格</a:t>
                </a:r>
                <a:endParaRPr sz="2100" b="1" i="0" u="none" strike="noStrike" cap="none">
                  <a:solidFill>
                    <a:srgbClr val="1D321E"/>
                  </a:solidFill>
                  <a:latin typeface="Microsoft JhengHei"/>
                  <a:ea typeface="Microsoft JhengHei"/>
                  <a:cs typeface="Microsoft JhengHei"/>
                  <a:sym typeface="Microsoft JhengHei"/>
                </a:endParaRPr>
              </a:p>
            </p:txBody>
          </p:sp>
        </p:grpSp>
        <p:sp>
          <p:nvSpPr>
            <p:cNvPr id="1166" name="Google Shape;1166;p38"/>
            <p:cNvSpPr/>
            <p:nvPr/>
          </p:nvSpPr>
          <p:spPr>
            <a:xfrm>
              <a:off x="4319379" y="4545744"/>
              <a:ext cx="2336996" cy="1290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chemeClr val="dk1"/>
                  </a:solidFill>
                  <a:latin typeface="Microsoft JhengHei"/>
                  <a:ea typeface="Microsoft JhengHei"/>
                  <a:cs typeface="Microsoft JhengHei"/>
                  <a:sym typeface="Microsoft JhengHei"/>
                </a:rPr>
                <a:t>向</a:t>
              </a:r>
              <a:r>
                <a:rPr lang="zh-TW" sz="1600" b="1">
                  <a:solidFill>
                    <a:srgbClr val="FF0000"/>
                  </a:solidFill>
                  <a:latin typeface="Microsoft JhengHei"/>
                  <a:ea typeface="Microsoft JhengHei"/>
                  <a:cs typeface="Microsoft JhengHei"/>
                  <a:sym typeface="Microsoft JhengHei"/>
                </a:rPr>
                <a:t>行政院農業委員會</a:t>
              </a:r>
              <a:r>
                <a:rPr lang="zh-TW" sz="1600" b="1">
                  <a:solidFill>
                    <a:schemeClr val="dk1"/>
                  </a:solidFill>
                  <a:latin typeface="Microsoft JhengHei"/>
                  <a:ea typeface="Microsoft JhengHei"/>
                  <a:cs typeface="Microsoft JhengHei"/>
                  <a:sym typeface="Microsoft JhengHei"/>
                </a:rPr>
                <a:t>(農業人力辦：           02-23126357)提報   </a:t>
              </a:r>
              <a:r>
                <a:rPr lang="zh-TW" sz="1600" b="1">
                  <a:solidFill>
                    <a:srgbClr val="FF0000"/>
                  </a:solidFill>
                  <a:latin typeface="Microsoft JhengHei"/>
                  <a:ea typeface="Microsoft JhengHei"/>
                  <a:cs typeface="Microsoft JhengHei"/>
                  <a:sym typeface="Microsoft JhengHei"/>
                </a:rPr>
                <a:t>外展農務服務計畫書</a:t>
              </a:r>
              <a:endParaRPr sz="1600" b="1">
                <a:solidFill>
                  <a:schemeClr val="dk1"/>
                </a:solidFill>
                <a:latin typeface="Microsoft JhengHei"/>
                <a:ea typeface="Microsoft JhengHei"/>
                <a:cs typeface="Microsoft JhengHei"/>
                <a:sym typeface="Microsoft JhengHei"/>
              </a:endParaRPr>
            </a:p>
          </p:txBody>
        </p:sp>
        <p:pic>
          <p:nvPicPr>
            <p:cNvPr id="1167" name="Google Shape;1167;p38"/>
            <p:cNvPicPr preferRelativeResize="0"/>
            <p:nvPr/>
          </p:nvPicPr>
          <p:blipFill rotWithShape="1">
            <a:blip r:embed="rId4">
              <a:alphaModFix/>
            </a:blip>
            <a:srcRect/>
            <a:stretch/>
          </p:blipFill>
          <p:spPr>
            <a:xfrm>
              <a:off x="4587877" y="2399999"/>
              <a:ext cx="1800000" cy="1800000"/>
            </a:xfrm>
            <a:prstGeom prst="rect">
              <a:avLst/>
            </a:prstGeom>
            <a:noFill/>
            <a:ln>
              <a:noFill/>
            </a:ln>
          </p:spPr>
        </p:pic>
      </p:grpSp>
      <p:grpSp>
        <p:nvGrpSpPr>
          <p:cNvPr id="1168" name="Google Shape;1168;p38"/>
          <p:cNvGrpSpPr/>
          <p:nvPr/>
        </p:nvGrpSpPr>
        <p:grpSpPr>
          <a:xfrm>
            <a:off x="5889104" y="2391693"/>
            <a:ext cx="3316898" cy="2419762"/>
            <a:chOff x="7411915" y="2795954"/>
            <a:chExt cx="4422531" cy="3179456"/>
          </a:xfrm>
        </p:grpSpPr>
        <p:sp>
          <p:nvSpPr>
            <p:cNvPr id="1169" name="Google Shape;1169;p38"/>
            <p:cNvSpPr/>
            <p:nvPr/>
          </p:nvSpPr>
          <p:spPr>
            <a:xfrm>
              <a:off x="7411915" y="2795954"/>
              <a:ext cx="4422531" cy="3179456"/>
            </a:xfrm>
            <a:prstGeom prst="roundRect">
              <a:avLst>
                <a:gd name="adj" fmla="val 6774"/>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1170" name="Google Shape;1170;p38"/>
            <p:cNvSpPr/>
            <p:nvPr/>
          </p:nvSpPr>
          <p:spPr>
            <a:xfrm>
              <a:off x="7587760" y="2958461"/>
              <a:ext cx="4070839" cy="2709509"/>
            </a:xfrm>
            <a:prstGeom prst="rect">
              <a:avLst/>
            </a:prstGeom>
            <a:noFill/>
            <a:ln>
              <a:noFill/>
            </a:ln>
          </p:spPr>
          <p:txBody>
            <a:bodyPr spcFirstLastPara="1" wrap="square" lIns="91425" tIns="45700" rIns="91425" bIns="45700" anchor="t" anchorCtr="0">
              <a:spAutoFit/>
            </a:bodyPr>
            <a:lstStyle/>
            <a:p>
              <a:pPr marL="214318" marR="0" lvl="1" indent="-214318" algn="l" rtl="0">
                <a:spcBef>
                  <a:spcPts val="0"/>
                </a:spcBef>
                <a:spcAft>
                  <a:spcPts val="0"/>
                </a:spcAft>
                <a:buClr>
                  <a:schemeClr val="dk1"/>
                </a:buClr>
                <a:buSzPts val="1600"/>
                <a:buFont typeface="Microsoft JhengHei"/>
                <a:buChar char="※"/>
              </a:pPr>
              <a:r>
                <a:rPr lang="zh-TW" sz="1600" b="1" i="0" u="none" strike="noStrike" cap="none">
                  <a:solidFill>
                    <a:schemeClr val="dk1"/>
                  </a:solidFill>
                  <a:latin typeface="Microsoft JhengHei"/>
                  <a:ea typeface="Microsoft JhengHei"/>
                  <a:cs typeface="Microsoft JhengHei"/>
                  <a:sym typeface="Microsoft JhengHei"/>
                </a:rPr>
                <a:t>產銷班：農委會於111年間召開會議並與勞動部研商，若具有稅捐稽徵機關核發之</a:t>
              </a:r>
              <a:r>
                <a:rPr lang="zh-TW" sz="1600" b="1" i="0" u="none" strike="noStrike" cap="none">
                  <a:solidFill>
                    <a:srgbClr val="FF0000"/>
                  </a:solidFill>
                  <a:latin typeface="Microsoft JhengHei"/>
                  <a:ea typeface="Microsoft JhengHei"/>
                  <a:cs typeface="Microsoft JhengHei"/>
                  <a:sym typeface="Microsoft JhengHei"/>
                </a:rPr>
                <a:t>非營利事業統一編號</a:t>
              </a:r>
              <a:r>
                <a:rPr lang="zh-TW" sz="1600" b="1" i="0" u="none" strike="noStrike" cap="none">
                  <a:solidFill>
                    <a:schemeClr val="dk1"/>
                  </a:solidFill>
                  <a:latin typeface="Microsoft JhengHei"/>
                  <a:ea typeface="Microsoft JhengHei"/>
                  <a:cs typeface="Microsoft JhengHei"/>
                  <a:sym typeface="Microsoft JhengHei"/>
                </a:rPr>
                <a:t>，並</a:t>
              </a:r>
              <a:r>
                <a:rPr lang="zh-TW" sz="1600" b="1" i="0" u="none" strike="noStrike" cap="none">
                  <a:solidFill>
                    <a:srgbClr val="FF0000"/>
                  </a:solidFill>
                  <a:latin typeface="Microsoft JhengHei"/>
                  <a:ea typeface="Microsoft JhengHei"/>
                  <a:cs typeface="Microsoft JhengHei"/>
                  <a:sym typeface="Microsoft JhengHei"/>
                </a:rPr>
                <a:t>已設立勞保投保單位且僱有本國勞工</a:t>
              </a:r>
              <a:r>
                <a:rPr lang="zh-TW" sz="1600" b="1" i="0" u="none" strike="noStrike" cap="none">
                  <a:solidFill>
                    <a:schemeClr val="dk1"/>
                  </a:solidFill>
                  <a:latin typeface="Microsoft JhengHei"/>
                  <a:ea typeface="Microsoft JhengHei"/>
                  <a:cs typeface="Microsoft JhengHei"/>
                  <a:sym typeface="Microsoft JhengHei"/>
                </a:rPr>
                <a:t>，得以非營利組織之類別，向農委會提出申請聘僱外籍移工從事外展農務工作。</a:t>
              </a:r>
              <a:endParaRPr sz="1600" b="1" i="0" u="none" strike="noStrike" cap="none">
                <a:solidFill>
                  <a:schemeClr val="dk1"/>
                </a:solidFill>
                <a:latin typeface="Microsoft JhengHei"/>
                <a:ea typeface="Microsoft JhengHei"/>
                <a:cs typeface="Microsoft JhengHei"/>
                <a:sym typeface="Microsoft JhengHei"/>
              </a:endParaRPr>
            </a:p>
          </p:txBody>
        </p:sp>
      </p:grpSp>
      <p:pic>
        <p:nvPicPr>
          <p:cNvPr id="1171" name="Google Shape;1171;p38"/>
          <p:cNvPicPr preferRelativeResize="0"/>
          <p:nvPr/>
        </p:nvPicPr>
        <p:blipFill rotWithShape="1">
          <a:blip r:embed="rId5">
            <a:alphaModFix/>
          </a:blip>
          <a:srcRect/>
          <a:stretch/>
        </p:blipFill>
        <p:spPr>
          <a:xfrm flipH="1">
            <a:off x="7186245" y="4535675"/>
            <a:ext cx="2162908" cy="2162908"/>
          </a:xfrm>
          <a:prstGeom prst="rect">
            <a:avLst/>
          </a:prstGeom>
          <a:noFill/>
          <a:ln>
            <a:noFill/>
          </a:ln>
        </p:spPr>
      </p:pic>
      <p:sp>
        <p:nvSpPr>
          <p:cNvPr id="1172" name="Google Shape;1172;p38"/>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spcBef>
                <a:spcPts val="0"/>
              </a:spcBef>
              <a:spcAft>
                <a:spcPts val="0"/>
              </a:spcAft>
              <a:buNone/>
            </a:pPr>
            <a:r>
              <a:rPr lang="zh-TW" sz="3200" b="1">
                <a:solidFill>
                  <a:srgbClr val="632423"/>
                </a:solidFill>
                <a:latin typeface="Microsoft YaHei UI" panose="020B0503020204020204" pitchFamily="34" charset="-122"/>
                <a:ea typeface="Microsoft YaHei UI" panose="020B0503020204020204" pitchFamily="34" charset="-122"/>
                <a:cs typeface="Arial"/>
                <a:sym typeface="Arial"/>
              </a:rPr>
              <a:t>外籍漁工雇主認定資格申請</a:t>
            </a:r>
            <a:endParaRPr>
              <a:latin typeface="Microsoft YaHei UI" panose="020B0503020204020204" pitchFamily="34" charset="-122"/>
              <a:ea typeface="Microsoft YaHei UI" panose="020B0503020204020204" pitchFamily="34" charset="-122"/>
            </a:endParaRPr>
          </a:p>
        </p:txBody>
      </p:sp>
      <p:sp>
        <p:nvSpPr>
          <p:cNvPr id="1173" name="Google Shape;1173;p38"/>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26</a:t>
            </a:fld>
            <a:endParaRPr sz="1600">
              <a:solidFill>
                <a:srgbClr val="888888"/>
              </a:solidFill>
              <a:latin typeface="Microsoft JhengHei"/>
              <a:ea typeface="Microsoft JhengHei"/>
              <a:cs typeface="Microsoft JhengHei"/>
              <a:sym typeface="Microsoft JhengHei"/>
            </a:endParaRPr>
          </a:p>
        </p:txBody>
      </p:sp>
      <p:sp>
        <p:nvSpPr>
          <p:cNvPr id="17" name="圓角矩形 16"/>
          <p:cNvSpPr/>
          <p:nvPr/>
        </p:nvSpPr>
        <p:spPr>
          <a:xfrm>
            <a:off x="128464" y="1086004"/>
            <a:ext cx="3456384" cy="4719259"/>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0408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76"/>
          <p:cNvSpPr/>
          <p:nvPr/>
        </p:nvSpPr>
        <p:spPr>
          <a:xfrm>
            <a:off x="4765853" y="1470495"/>
            <a:ext cx="4932000" cy="2837790"/>
          </a:xfrm>
          <a:prstGeom prst="rect">
            <a:avLst/>
          </a:prstGeom>
          <a:noFill/>
          <a:ln w="19050" cap="flat" cmpd="sng">
            <a:solidFill>
              <a:srgbClr val="64CEA3"/>
            </a:solidFill>
            <a:prstDash val="solid"/>
            <a:round/>
            <a:headEnd type="none" w="sm" len="sm"/>
            <a:tailEnd type="none" w="sm" len="sm"/>
          </a:ln>
        </p:spPr>
        <p:txBody>
          <a:bodyPr spcFirstLastPara="1" wrap="square" lIns="89850" tIns="44925" rIns="89850" bIns="44925"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pic>
        <p:nvPicPr>
          <p:cNvPr id="1179" name="Google Shape;1179;p76"/>
          <p:cNvPicPr preferRelativeResize="0"/>
          <p:nvPr/>
        </p:nvPicPr>
        <p:blipFill rotWithShape="1">
          <a:blip r:embed="rId3">
            <a:alphaModFix/>
          </a:blip>
          <a:srcRect l="4211" t="18785" r="4643" b="24805"/>
          <a:stretch/>
        </p:blipFill>
        <p:spPr>
          <a:xfrm>
            <a:off x="5049815" y="1807894"/>
            <a:ext cx="4440666" cy="1596116"/>
          </a:xfrm>
          <a:prstGeom prst="rect">
            <a:avLst/>
          </a:prstGeom>
          <a:noFill/>
          <a:ln>
            <a:noFill/>
          </a:ln>
        </p:spPr>
      </p:pic>
      <p:sp>
        <p:nvSpPr>
          <p:cNvPr id="1180" name="Google Shape;1180;p76"/>
          <p:cNvSpPr/>
          <p:nvPr/>
        </p:nvSpPr>
        <p:spPr>
          <a:xfrm>
            <a:off x="90953" y="1470495"/>
            <a:ext cx="4536000" cy="5310680"/>
          </a:xfrm>
          <a:prstGeom prst="rect">
            <a:avLst/>
          </a:prstGeom>
          <a:noFill/>
          <a:ln w="19050" cap="flat" cmpd="sng">
            <a:solidFill>
              <a:srgbClr val="64CEA3"/>
            </a:solidFill>
            <a:prstDash val="solid"/>
            <a:round/>
            <a:headEnd type="none" w="sm" len="sm"/>
            <a:tailEnd type="none" w="sm" len="sm"/>
          </a:ln>
        </p:spPr>
        <p:txBody>
          <a:bodyPr spcFirstLastPara="1" wrap="square" lIns="89850" tIns="44925" rIns="89850" bIns="44925"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1181" name="Google Shape;1181;p76"/>
          <p:cNvSpPr/>
          <p:nvPr/>
        </p:nvSpPr>
        <p:spPr>
          <a:xfrm>
            <a:off x="10291202" y="3498162"/>
            <a:ext cx="4932000" cy="2837790"/>
          </a:xfrm>
          <a:prstGeom prst="rect">
            <a:avLst/>
          </a:prstGeom>
          <a:noFill/>
          <a:ln w="19050" cap="flat" cmpd="sng">
            <a:solidFill>
              <a:srgbClr val="64CEA3"/>
            </a:solidFill>
            <a:prstDash val="solid"/>
            <a:round/>
            <a:headEnd type="none" w="sm" len="sm"/>
            <a:tailEnd type="none" w="sm" len="sm"/>
          </a:ln>
        </p:spPr>
        <p:txBody>
          <a:bodyPr spcFirstLastPara="1" wrap="square" lIns="89850" tIns="44925" rIns="89850" bIns="44925"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1182" name="Google Shape;1182;p76"/>
          <p:cNvSpPr/>
          <p:nvPr/>
        </p:nvSpPr>
        <p:spPr>
          <a:xfrm>
            <a:off x="4754122" y="5728741"/>
            <a:ext cx="4932000" cy="1052434"/>
          </a:xfrm>
          <a:prstGeom prst="rect">
            <a:avLst/>
          </a:prstGeom>
          <a:solidFill>
            <a:srgbClr val="DFF7D9"/>
          </a:solidFill>
          <a:ln>
            <a:noFill/>
          </a:ln>
        </p:spPr>
        <p:txBody>
          <a:bodyPr spcFirstLastPara="1" wrap="square" lIns="89850" tIns="44925" rIns="89850" bIns="44925"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sp>
        <p:nvSpPr>
          <p:cNvPr id="1183" name="Google Shape;1183;p76"/>
          <p:cNvSpPr/>
          <p:nvPr/>
        </p:nvSpPr>
        <p:spPr>
          <a:xfrm>
            <a:off x="281858" y="1196808"/>
            <a:ext cx="4154189" cy="504000"/>
          </a:xfrm>
          <a:prstGeom prst="roundRect">
            <a:avLst>
              <a:gd name="adj" fmla="val 16667"/>
            </a:avLst>
          </a:prstGeom>
          <a:solidFill>
            <a:srgbClr val="64CEA3"/>
          </a:solidFill>
          <a:ln>
            <a:noFill/>
          </a:ln>
        </p:spPr>
        <p:txBody>
          <a:bodyPr spcFirstLastPara="1" wrap="square" lIns="89850" tIns="44925" rIns="89850" bIns="44925" anchor="ctr" anchorCtr="0">
            <a:noAutofit/>
          </a:bodyPr>
          <a:lstStyle/>
          <a:p>
            <a:pPr marL="0" marR="0" lvl="0" indent="0" algn="ctr" rtl="0">
              <a:spcBef>
                <a:spcPts val="0"/>
              </a:spcBef>
              <a:spcAft>
                <a:spcPts val="0"/>
              </a:spcAft>
              <a:buClr>
                <a:srgbClr val="FDFDFD"/>
              </a:buClr>
              <a:buSzPts val="2400"/>
              <a:buFont typeface="Microsoft YaHei"/>
              <a:buNone/>
            </a:pPr>
            <a:r>
              <a:rPr lang="zh-TW" sz="2400" b="1">
                <a:solidFill>
                  <a:srgbClr val="FDFDFD"/>
                </a:solidFill>
                <a:latin typeface="Microsoft YaHei"/>
                <a:ea typeface="Microsoft YaHei"/>
                <a:cs typeface="Microsoft YaHei"/>
                <a:sym typeface="Microsoft YaHei"/>
              </a:rPr>
              <a:t>持續降低對單一市場的依賴</a:t>
            </a:r>
            <a:endParaRPr/>
          </a:p>
        </p:txBody>
      </p:sp>
      <p:sp>
        <p:nvSpPr>
          <p:cNvPr id="1184" name="Google Shape;1184;p76"/>
          <p:cNvSpPr/>
          <p:nvPr/>
        </p:nvSpPr>
        <p:spPr>
          <a:xfrm>
            <a:off x="10624944" y="3254275"/>
            <a:ext cx="4154189" cy="504000"/>
          </a:xfrm>
          <a:prstGeom prst="roundRect">
            <a:avLst>
              <a:gd name="adj" fmla="val 16667"/>
            </a:avLst>
          </a:prstGeom>
          <a:solidFill>
            <a:srgbClr val="64CEA3"/>
          </a:solidFill>
          <a:ln>
            <a:noFill/>
          </a:ln>
        </p:spPr>
        <p:txBody>
          <a:bodyPr spcFirstLastPara="1" wrap="square" lIns="89850" tIns="44925" rIns="89850" bIns="44925" anchor="ctr" anchorCtr="0">
            <a:noAutofit/>
          </a:bodyPr>
          <a:lstStyle/>
          <a:p>
            <a:pPr marL="0" marR="0" lvl="0" indent="0" algn="ctr" rtl="0">
              <a:spcBef>
                <a:spcPts val="0"/>
              </a:spcBef>
              <a:spcAft>
                <a:spcPts val="0"/>
              </a:spcAft>
              <a:buClr>
                <a:srgbClr val="FDFDFD"/>
              </a:buClr>
              <a:buSzPts val="2400"/>
              <a:buFont typeface="Microsoft YaHei"/>
              <a:buNone/>
            </a:pPr>
            <a:r>
              <a:rPr lang="zh-TW" sz="2400" b="1">
                <a:solidFill>
                  <a:srgbClr val="FDFDFD"/>
                </a:solidFill>
                <a:latin typeface="Microsoft YaHei"/>
                <a:ea typeface="Microsoft YaHei"/>
                <a:cs typeface="Microsoft YaHei"/>
                <a:sym typeface="Microsoft YaHei"/>
              </a:rPr>
              <a:t>出口市場分散有成</a:t>
            </a:r>
            <a:endParaRPr/>
          </a:p>
        </p:txBody>
      </p:sp>
      <p:cxnSp>
        <p:nvCxnSpPr>
          <p:cNvPr id="1185" name="Google Shape;1185;p76"/>
          <p:cNvCxnSpPr/>
          <p:nvPr/>
        </p:nvCxnSpPr>
        <p:spPr>
          <a:xfrm>
            <a:off x="292145" y="5805533"/>
            <a:ext cx="4120280" cy="1"/>
          </a:xfrm>
          <a:prstGeom prst="straightConnector1">
            <a:avLst/>
          </a:prstGeom>
          <a:noFill/>
          <a:ln w="9525" cap="flat" cmpd="sng">
            <a:solidFill>
              <a:srgbClr val="A5A5A5"/>
            </a:solidFill>
            <a:prstDash val="solid"/>
            <a:round/>
            <a:headEnd type="none" w="sm" len="sm"/>
            <a:tailEnd type="none" w="sm" len="sm"/>
          </a:ln>
        </p:spPr>
      </p:cxnSp>
      <p:sp>
        <p:nvSpPr>
          <p:cNvPr id="1186" name="Google Shape;1186;p76"/>
          <p:cNvSpPr txBox="1"/>
          <p:nvPr/>
        </p:nvSpPr>
        <p:spPr>
          <a:xfrm>
            <a:off x="10299261" y="5291441"/>
            <a:ext cx="4923941" cy="1075625"/>
          </a:xfrm>
          <a:prstGeom prst="rect">
            <a:avLst/>
          </a:prstGeom>
          <a:noFill/>
          <a:ln>
            <a:noFill/>
          </a:ln>
        </p:spPr>
        <p:txBody>
          <a:bodyPr spcFirstLastPara="1" wrap="square" lIns="89850" tIns="44925" rIns="89850" bIns="44925" anchor="t" anchorCtr="0">
            <a:spAutoFit/>
          </a:bodyPr>
          <a:lstStyle/>
          <a:p>
            <a:pPr marL="0" marR="0" lvl="0" indent="0" algn="just" rtl="0">
              <a:spcBef>
                <a:spcPts val="0"/>
              </a:spcBef>
              <a:spcAft>
                <a:spcPts val="0"/>
              </a:spcAft>
              <a:buClr>
                <a:schemeClr val="dk1"/>
              </a:buClr>
              <a:buSzPts val="1600"/>
              <a:buFont typeface="Microsoft JhengHei"/>
              <a:buNone/>
            </a:pPr>
            <a:r>
              <a:rPr lang="zh-TW" sz="1600" b="1">
                <a:solidFill>
                  <a:schemeClr val="dk1"/>
                </a:solidFill>
                <a:latin typeface="Microsoft JhengHei"/>
                <a:ea typeface="Microsoft JhengHei"/>
                <a:cs typeface="Microsoft JhengHei"/>
                <a:sym typeface="Microsoft JhengHei"/>
              </a:rPr>
              <a:t>109至111年受中國先後暫停我國鳳梨、蓮霧、釋迦、柑橘類及部分水產品進口，使出口中國提升有限，但該等品項與111年相較，</a:t>
            </a:r>
            <a:r>
              <a:rPr lang="zh-TW" sz="1600" b="1">
                <a:solidFill>
                  <a:srgbClr val="FF0000"/>
                </a:solidFill>
                <a:latin typeface="Microsoft JhengHei"/>
                <a:ea typeface="Microsoft JhengHei"/>
                <a:cs typeface="Microsoft JhengHei"/>
                <a:sym typeface="Microsoft JhengHei"/>
              </a:rPr>
              <a:t>其他重要市場如紐西蘭、香港、馬來西亞等則有明顯成長。</a:t>
            </a:r>
            <a:endParaRPr/>
          </a:p>
        </p:txBody>
      </p:sp>
      <p:sp>
        <p:nvSpPr>
          <p:cNvPr id="1187" name="Google Shape;1187;p76"/>
          <p:cNvSpPr txBox="1"/>
          <p:nvPr/>
        </p:nvSpPr>
        <p:spPr>
          <a:xfrm>
            <a:off x="4744393" y="5866724"/>
            <a:ext cx="4814480" cy="829403"/>
          </a:xfrm>
          <a:prstGeom prst="rect">
            <a:avLst/>
          </a:prstGeom>
          <a:noFill/>
          <a:ln>
            <a:noFill/>
          </a:ln>
        </p:spPr>
        <p:txBody>
          <a:bodyPr spcFirstLastPara="1" wrap="square" lIns="89850" tIns="44925" rIns="89850" bIns="44925" anchor="t" anchorCtr="0">
            <a:spAutoFit/>
          </a:bodyPr>
          <a:lstStyle/>
          <a:p>
            <a:pPr marL="0" marR="0" lvl="0" indent="0" algn="just" rtl="0">
              <a:spcBef>
                <a:spcPts val="0"/>
              </a:spcBef>
              <a:spcAft>
                <a:spcPts val="0"/>
              </a:spcAft>
              <a:buClr>
                <a:schemeClr val="dk1"/>
              </a:buClr>
              <a:buSzPts val="1600"/>
              <a:buFont typeface="Microsoft JhengHei"/>
              <a:buNone/>
            </a:pPr>
            <a:r>
              <a:rPr lang="zh-TW" sz="1600" b="1">
                <a:solidFill>
                  <a:schemeClr val="dk1"/>
                </a:solidFill>
                <a:latin typeface="Microsoft JhengHei"/>
                <a:ea typeface="Microsoft JhengHei"/>
                <a:cs typeface="Microsoft JhengHei"/>
                <a:sym typeface="Microsoft JhengHei"/>
              </a:rPr>
              <a:t>我國重要輸出果品如釋迦、柑橘類、石斑魚等111年雖遭中國禁止進口，但出口其他國家實績則獲顯著提升，</a:t>
            </a:r>
            <a:r>
              <a:rPr lang="zh-TW" sz="1600" b="1">
                <a:solidFill>
                  <a:srgbClr val="FF0000"/>
                </a:solidFill>
                <a:latin typeface="Microsoft JhengHei"/>
                <a:ea typeface="Microsoft JhengHei"/>
                <a:cs typeface="Microsoft JhengHei"/>
                <a:sym typeface="Microsoft JhengHei"/>
              </a:rPr>
              <a:t>顯示我國逐漸降低對單一市場依賴</a:t>
            </a:r>
            <a:r>
              <a:rPr lang="zh-TW" sz="1600" b="1">
                <a:solidFill>
                  <a:schemeClr val="dk1"/>
                </a:solidFill>
                <a:latin typeface="Microsoft JhengHei"/>
                <a:ea typeface="Microsoft JhengHei"/>
                <a:cs typeface="Microsoft JhengHei"/>
                <a:sym typeface="Microsoft JhengHei"/>
              </a:rPr>
              <a:t>。</a:t>
            </a:r>
            <a:endParaRPr/>
          </a:p>
        </p:txBody>
      </p:sp>
      <p:sp>
        <p:nvSpPr>
          <p:cNvPr id="1188" name="Google Shape;1188;p76"/>
          <p:cNvSpPr txBox="1"/>
          <p:nvPr/>
        </p:nvSpPr>
        <p:spPr>
          <a:xfrm>
            <a:off x="155583" y="5802966"/>
            <a:ext cx="4448349" cy="1014069"/>
          </a:xfrm>
          <a:prstGeom prst="rect">
            <a:avLst/>
          </a:prstGeom>
          <a:noFill/>
          <a:ln>
            <a:noFill/>
          </a:ln>
        </p:spPr>
        <p:txBody>
          <a:bodyPr spcFirstLastPara="1" wrap="square" lIns="89850" tIns="44925" rIns="89850" bIns="44925" anchor="t" anchorCtr="0">
            <a:spAutoFit/>
          </a:bodyPr>
          <a:lstStyle/>
          <a:p>
            <a:pPr marL="0" marR="0" lvl="0" indent="0" algn="l" rtl="0">
              <a:spcBef>
                <a:spcPts val="0"/>
              </a:spcBef>
              <a:spcAft>
                <a:spcPts val="0"/>
              </a:spcAft>
              <a:buClr>
                <a:schemeClr val="dk1"/>
              </a:buClr>
              <a:buSzPts val="1500"/>
              <a:buFont typeface="Microsoft JhengHei"/>
              <a:buNone/>
            </a:pPr>
            <a:r>
              <a:rPr lang="zh-TW" sz="1500" b="1">
                <a:solidFill>
                  <a:schemeClr val="dk1"/>
                </a:solidFill>
                <a:latin typeface="Microsoft JhengHei"/>
                <a:ea typeface="Microsoft JhengHei"/>
                <a:cs typeface="Microsoft JhengHei"/>
                <a:sym typeface="Microsoft JhengHei"/>
              </a:rPr>
              <a:t>111年我國農產品出口總額達1,593億元，自110年受中國禁止輸入農產品以來，我國積極拓展海外市場，分散單一市場風險，</a:t>
            </a:r>
            <a:r>
              <a:rPr lang="zh-TW" sz="1500" b="1">
                <a:solidFill>
                  <a:srgbClr val="FF0000"/>
                </a:solidFill>
                <a:latin typeface="Microsoft JhengHei"/>
                <a:ea typeface="Microsoft JhengHei"/>
                <a:cs typeface="Microsoft JhengHei"/>
                <a:sym typeface="Microsoft JhengHei"/>
              </a:rPr>
              <a:t>農產品出口中國占比已從107年23%降至111年13%</a:t>
            </a:r>
            <a:r>
              <a:rPr lang="zh-TW" sz="1500" b="1">
                <a:solidFill>
                  <a:schemeClr val="dk1"/>
                </a:solidFill>
                <a:latin typeface="Microsoft JhengHei"/>
                <a:ea typeface="Microsoft JhengHei"/>
                <a:cs typeface="Microsoft JhengHei"/>
                <a:sym typeface="Microsoft JhengHei"/>
              </a:rPr>
              <a:t>。</a:t>
            </a:r>
            <a:endParaRPr/>
          </a:p>
        </p:txBody>
      </p:sp>
      <p:cxnSp>
        <p:nvCxnSpPr>
          <p:cNvPr id="1189" name="Google Shape;1189;p76"/>
          <p:cNvCxnSpPr/>
          <p:nvPr/>
        </p:nvCxnSpPr>
        <p:spPr>
          <a:xfrm>
            <a:off x="10509746" y="5155758"/>
            <a:ext cx="4368485" cy="0"/>
          </a:xfrm>
          <a:prstGeom prst="straightConnector1">
            <a:avLst/>
          </a:prstGeom>
          <a:noFill/>
          <a:ln w="9525" cap="flat" cmpd="sng">
            <a:solidFill>
              <a:srgbClr val="A5A5A5"/>
            </a:solidFill>
            <a:prstDash val="solid"/>
            <a:round/>
            <a:headEnd type="none" w="sm" len="sm"/>
            <a:tailEnd type="none" w="sm" len="sm"/>
          </a:ln>
        </p:spPr>
      </p:cxnSp>
      <p:grpSp>
        <p:nvGrpSpPr>
          <p:cNvPr id="1190" name="Google Shape;1190;p76"/>
          <p:cNvGrpSpPr/>
          <p:nvPr/>
        </p:nvGrpSpPr>
        <p:grpSpPr>
          <a:xfrm>
            <a:off x="10507304" y="4313261"/>
            <a:ext cx="4394222" cy="955321"/>
            <a:chOff x="5154054" y="2083520"/>
            <a:chExt cx="4394222" cy="955321"/>
          </a:xfrm>
        </p:grpSpPr>
        <p:pic>
          <p:nvPicPr>
            <p:cNvPr id="1191" name="Google Shape;1191;p76"/>
            <p:cNvPicPr preferRelativeResize="0"/>
            <p:nvPr/>
          </p:nvPicPr>
          <p:blipFill rotWithShape="1">
            <a:blip r:embed="rId4">
              <a:alphaModFix/>
            </a:blip>
            <a:srcRect/>
            <a:stretch/>
          </p:blipFill>
          <p:spPr>
            <a:xfrm>
              <a:off x="8803897" y="2452727"/>
              <a:ext cx="586114" cy="586114"/>
            </a:xfrm>
            <a:prstGeom prst="rect">
              <a:avLst/>
            </a:prstGeom>
            <a:noFill/>
            <a:ln>
              <a:noFill/>
            </a:ln>
          </p:spPr>
        </p:pic>
        <p:pic>
          <p:nvPicPr>
            <p:cNvPr id="1192" name="Google Shape;1192;p76" descr="花旗- 維基百科，自由嘅百科全書"/>
            <p:cNvPicPr preferRelativeResize="0"/>
            <p:nvPr/>
          </p:nvPicPr>
          <p:blipFill rotWithShape="1">
            <a:blip r:embed="rId5">
              <a:alphaModFix/>
            </a:blip>
            <a:srcRect/>
            <a:stretch/>
          </p:blipFill>
          <p:spPr>
            <a:xfrm>
              <a:off x="5244710" y="2571772"/>
              <a:ext cx="655200" cy="396000"/>
            </a:xfrm>
            <a:prstGeom prst="rect">
              <a:avLst/>
            </a:prstGeom>
            <a:noFill/>
            <a:ln>
              <a:noFill/>
            </a:ln>
          </p:spPr>
        </p:pic>
        <p:pic>
          <p:nvPicPr>
            <p:cNvPr id="1193" name="Google Shape;1193;p76" descr="香港特別行政區區旗- 維基百科，自由的百科全書"/>
            <p:cNvPicPr preferRelativeResize="0"/>
            <p:nvPr/>
          </p:nvPicPr>
          <p:blipFill rotWithShape="1">
            <a:blip r:embed="rId6">
              <a:alphaModFix/>
            </a:blip>
            <a:srcRect/>
            <a:stretch/>
          </p:blipFill>
          <p:spPr>
            <a:xfrm>
              <a:off x="7906677" y="2545971"/>
              <a:ext cx="655200" cy="396000"/>
            </a:xfrm>
            <a:prstGeom prst="rect">
              <a:avLst/>
            </a:prstGeom>
            <a:noFill/>
            <a:ln>
              <a:noFill/>
            </a:ln>
          </p:spPr>
        </p:pic>
        <p:pic>
          <p:nvPicPr>
            <p:cNvPr id="1194" name="Google Shape;1194;p76" descr="澳大利亚国旗- 维基百科，自由的百科全书"/>
            <p:cNvPicPr preferRelativeResize="0"/>
            <p:nvPr/>
          </p:nvPicPr>
          <p:blipFill rotWithShape="1">
            <a:blip r:embed="rId7">
              <a:alphaModFix/>
            </a:blip>
            <a:srcRect/>
            <a:stretch/>
          </p:blipFill>
          <p:spPr>
            <a:xfrm>
              <a:off x="6114169" y="2573018"/>
              <a:ext cx="653726" cy="396000"/>
            </a:xfrm>
            <a:prstGeom prst="rect">
              <a:avLst/>
            </a:prstGeom>
            <a:noFill/>
            <a:ln>
              <a:noFill/>
            </a:ln>
          </p:spPr>
        </p:pic>
        <p:pic>
          <p:nvPicPr>
            <p:cNvPr id="1195" name="Google Shape;1195;p76" descr="馬來西亞國旗- 維基百科，自由的百科全書"/>
            <p:cNvPicPr preferRelativeResize="0"/>
            <p:nvPr/>
          </p:nvPicPr>
          <p:blipFill rotWithShape="1">
            <a:blip r:embed="rId8">
              <a:alphaModFix/>
            </a:blip>
            <a:srcRect/>
            <a:stretch/>
          </p:blipFill>
          <p:spPr>
            <a:xfrm>
              <a:off x="6982154" y="2556693"/>
              <a:ext cx="655200" cy="424800"/>
            </a:xfrm>
            <a:prstGeom prst="rect">
              <a:avLst/>
            </a:prstGeom>
            <a:noFill/>
            <a:ln>
              <a:noFill/>
            </a:ln>
          </p:spPr>
        </p:pic>
        <p:sp>
          <p:nvSpPr>
            <p:cNvPr id="1196" name="Google Shape;1196;p76"/>
            <p:cNvSpPr txBox="1"/>
            <p:nvPr/>
          </p:nvSpPr>
          <p:spPr>
            <a:xfrm>
              <a:off x="5263250" y="2336944"/>
              <a:ext cx="413631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95959"/>
                </a:buClr>
                <a:buSzPts val="1000"/>
                <a:buFont typeface="Arial"/>
                <a:buNone/>
              </a:pPr>
              <a:r>
                <a:rPr lang="zh-TW" sz="1000" b="1">
                  <a:solidFill>
                    <a:srgbClr val="595959"/>
                  </a:solidFill>
                  <a:latin typeface="Arial"/>
                  <a:ea typeface="Arial"/>
                  <a:cs typeface="Arial"/>
                  <a:sym typeface="Arial"/>
                </a:rPr>
                <a:t>  美國             澳大利亞         馬來西亞              香港              紐西蘭</a:t>
              </a:r>
              <a:endParaRPr/>
            </a:p>
          </p:txBody>
        </p:sp>
        <p:sp>
          <p:nvSpPr>
            <p:cNvPr id="1197" name="Google Shape;1197;p76"/>
            <p:cNvSpPr/>
            <p:nvPr/>
          </p:nvSpPr>
          <p:spPr>
            <a:xfrm>
              <a:off x="5154054" y="2092363"/>
              <a:ext cx="77296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1600"/>
                <a:buFont typeface="Calibri"/>
                <a:buNone/>
              </a:pPr>
              <a:r>
                <a:rPr lang="zh-TW" sz="1600" b="1">
                  <a:solidFill>
                    <a:srgbClr val="C00000"/>
                  </a:solidFill>
                  <a:latin typeface="Calibri"/>
                  <a:ea typeface="Calibri"/>
                  <a:cs typeface="Calibri"/>
                  <a:sym typeface="Calibri"/>
                </a:rPr>
                <a:t>+1.1%</a:t>
              </a:r>
              <a:endParaRPr sz="1600" b="1">
                <a:solidFill>
                  <a:srgbClr val="C00000"/>
                </a:solidFill>
                <a:latin typeface="Calibri"/>
                <a:ea typeface="Calibri"/>
                <a:cs typeface="Calibri"/>
                <a:sym typeface="Calibri"/>
              </a:endParaRPr>
            </a:p>
          </p:txBody>
        </p:sp>
        <p:sp>
          <p:nvSpPr>
            <p:cNvPr id="1198" name="Google Shape;1198;p76"/>
            <p:cNvSpPr/>
            <p:nvPr/>
          </p:nvSpPr>
          <p:spPr>
            <a:xfrm>
              <a:off x="6018023" y="2093309"/>
              <a:ext cx="77296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1600"/>
                <a:buFont typeface="Calibri"/>
                <a:buNone/>
              </a:pPr>
              <a:r>
                <a:rPr lang="zh-TW" sz="1600" b="1">
                  <a:solidFill>
                    <a:srgbClr val="C00000"/>
                  </a:solidFill>
                  <a:latin typeface="Calibri"/>
                  <a:ea typeface="Calibri"/>
                  <a:cs typeface="Calibri"/>
                  <a:sym typeface="Calibri"/>
                </a:rPr>
                <a:t>+2.6%</a:t>
              </a:r>
              <a:endParaRPr sz="1600" b="1">
                <a:solidFill>
                  <a:srgbClr val="C00000"/>
                </a:solidFill>
                <a:latin typeface="Calibri"/>
                <a:ea typeface="Calibri"/>
                <a:cs typeface="Calibri"/>
                <a:sym typeface="Calibri"/>
              </a:endParaRPr>
            </a:p>
          </p:txBody>
        </p:sp>
        <p:sp>
          <p:nvSpPr>
            <p:cNvPr id="1199" name="Google Shape;1199;p76"/>
            <p:cNvSpPr/>
            <p:nvPr/>
          </p:nvSpPr>
          <p:spPr>
            <a:xfrm>
              <a:off x="6906432" y="2088858"/>
              <a:ext cx="77296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1600"/>
                <a:buFont typeface="Calibri"/>
                <a:buNone/>
              </a:pPr>
              <a:r>
                <a:rPr lang="zh-TW" sz="1600" b="1">
                  <a:solidFill>
                    <a:srgbClr val="C00000"/>
                  </a:solidFill>
                  <a:latin typeface="Calibri"/>
                  <a:ea typeface="Calibri"/>
                  <a:cs typeface="Calibri"/>
                  <a:sym typeface="Calibri"/>
                </a:rPr>
                <a:t>+5.1%</a:t>
              </a:r>
              <a:endParaRPr sz="1600" b="1">
                <a:solidFill>
                  <a:srgbClr val="C00000"/>
                </a:solidFill>
                <a:latin typeface="Calibri"/>
                <a:ea typeface="Calibri"/>
                <a:cs typeface="Calibri"/>
                <a:sym typeface="Calibri"/>
              </a:endParaRPr>
            </a:p>
          </p:txBody>
        </p:sp>
        <p:sp>
          <p:nvSpPr>
            <p:cNvPr id="1200" name="Google Shape;1200;p76"/>
            <p:cNvSpPr/>
            <p:nvPr/>
          </p:nvSpPr>
          <p:spPr>
            <a:xfrm>
              <a:off x="7723112" y="2083520"/>
              <a:ext cx="88678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1600"/>
                <a:buFont typeface="Calibri"/>
                <a:buNone/>
              </a:pPr>
              <a:r>
                <a:rPr lang="zh-TW" sz="1600" b="1">
                  <a:solidFill>
                    <a:srgbClr val="C00000"/>
                  </a:solidFill>
                  <a:latin typeface="Calibri"/>
                  <a:ea typeface="Calibri"/>
                  <a:cs typeface="Calibri"/>
                  <a:sym typeface="Calibri"/>
                </a:rPr>
                <a:t>+12.5%</a:t>
              </a:r>
              <a:endParaRPr sz="1600" b="1">
                <a:solidFill>
                  <a:srgbClr val="C00000"/>
                </a:solidFill>
                <a:latin typeface="Calibri"/>
                <a:ea typeface="Calibri"/>
                <a:cs typeface="Calibri"/>
                <a:sym typeface="Calibri"/>
              </a:endParaRPr>
            </a:p>
          </p:txBody>
        </p:sp>
        <p:sp>
          <p:nvSpPr>
            <p:cNvPr id="1201" name="Google Shape;1201;p76"/>
            <p:cNvSpPr/>
            <p:nvPr/>
          </p:nvSpPr>
          <p:spPr>
            <a:xfrm>
              <a:off x="8661494" y="2093309"/>
              <a:ext cx="886782"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1600"/>
                <a:buFont typeface="Calibri"/>
                <a:buNone/>
              </a:pPr>
              <a:r>
                <a:rPr lang="zh-TW" sz="1600" b="1">
                  <a:solidFill>
                    <a:srgbClr val="C00000"/>
                  </a:solidFill>
                  <a:latin typeface="Calibri"/>
                  <a:ea typeface="Calibri"/>
                  <a:cs typeface="Calibri"/>
                  <a:sym typeface="Calibri"/>
                </a:rPr>
                <a:t>+15.4%</a:t>
              </a:r>
              <a:endParaRPr sz="1600" b="1">
                <a:solidFill>
                  <a:srgbClr val="C00000"/>
                </a:solidFill>
                <a:latin typeface="Calibri"/>
                <a:ea typeface="Calibri"/>
                <a:cs typeface="Calibri"/>
                <a:sym typeface="Calibri"/>
              </a:endParaRPr>
            </a:p>
          </p:txBody>
        </p:sp>
      </p:grpSp>
      <p:sp>
        <p:nvSpPr>
          <p:cNvPr id="1202" name="Google Shape;1202;p76"/>
          <p:cNvSpPr/>
          <p:nvPr/>
        </p:nvSpPr>
        <p:spPr>
          <a:xfrm rot="10800000">
            <a:off x="14275314" y="3649007"/>
            <a:ext cx="484632" cy="720000"/>
          </a:xfrm>
          <a:prstGeom prst="downArrow">
            <a:avLst>
              <a:gd name="adj1" fmla="val 50000"/>
              <a:gd name="adj2" fmla="val 50000"/>
            </a:avLst>
          </a:prstGeom>
          <a:solidFill>
            <a:srgbClr val="FFFFCC"/>
          </a:solidFill>
          <a:ln w="25400" cap="flat" cmpd="sng">
            <a:solidFill>
              <a:srgbClr val="FF47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grpSp>
        <p:nvGrpSpPr>
          <p:cNvPr id="1203" name="Google Shape;1203;p76"/>
          <p:cNvGrpSpPr/>
          <p:nvPr/>
        </p:nvGrpSpPr>
        <p:grpSpPr>
          <a:xfrm>
            <a:off x="10902620" y="3481506"/>
            <a:ext cx="3636000" cy="845514"/>
            <a:chOff x="1971303" y="2230579"/>
            <a:chExt cx="3679372" cy="1071773"/>
          </a:xfrm>
        </p:grpSpPr>
        <p:sp>
          <p:nvSpPr>
            <p:cNvPr id="1204" name="Google Shape;1204;p76"/>
            <p:cNvSpPr/>
            <p:nvPr/>
          </p:nvSpPr>
          <p:spPr>
            <a:xfrm>
              <a:off x="1971303" y="3218211"/>
              <a:ext cx="71252" cy="84141"/>
            </a:xfrm>
            <a:prstGeom prst="ellipse">
              <a:avLst/>
            </a:prstGeom>
            <a:solidFill>
              <a:srgbClr val="FF0582"/>
            </a:solidFill>
            <a:ln w="25400" cap="flat" cmpd="sng">
              <a:solidFill>
                <a:srgbClr val="FF0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1205" name="Google Shape;1205;p76"/>
            <p:cNvSpPr/>
            <p:nvPr/>
          </p:nvSpPr>
          <p:spPr>
            <a:xfrm>
              <a:off x="2865911" y="2830283"/>
              <a:ext cx="71252" cy="84141"/>
            </a:xfrm>
            <a:prstGeom prst="ellipse">
              <a:avLst/>
            </a:prstGeom>
            <a:solidFill>
              <a:srgbClr val="FF0582"/>
            </a:solidFill>
            <a:ln w="25400" cap="flat" cmpd="sng">
              <a:solidFill>
                <a:srgbClr val="FF0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1206" name="Google Shape;1206;p76"/>
            <p:cNvSpPr/>
            <p:nvPr/>
          </p:nvSpPr>
          <p:spPr>
            <a:xfrm>
              <a:off x="3756560" y="2580900"/>
              <a:ext cx="71252" cy="84141"/>
            </a:xfrm>
            <a:prstGeom prst="ellipse">
              <a:avLst/>
            </a:prstGeom>
            <a:solidFill>
              <a:srgbClr val="FF0582"/>
            </a:solidFill>
            <a:ln w="25400" cap="flat" cmpd="sng">
              <a:solidFill>
                <a:srgbClr val="FF0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1207" name="Google Shape;1207;p76"/>
            <p:cNvSpPr/>
            <p:nvPr/>
          </p:nvSpPr>
          <p:spPr>
            <a:xfrm>
              <a:off x="4665023" y="2508900"/>
              <a:ext cx="71252" cy="84141"/>
            </a:xfrm>
            <a:prstGeom prst="ellipse">
              <a:avLst/>
            </a:prstGeom>
            <a:solidFill>
              <a:srgbClr val="FF0582"/>
            </a:solidFill>
            <a:ln w="25400" cap="flat" cmpd="sng">
              <a:solidFill>
                <a:srgbClr val="FF0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1208" name="Google Shape;1208;p76"/>
            <p:cNvSpPr/>
            <p:nvPr/>
          </p:nvSpPr>
          <p:spPr>
            <a:xfrm>
              <a:off x="5579423" y="2230579"/>
              <a:ext cx="71252" cy="84141"/>
            </a:xfrm>
            <a:prstGeom prst="ellipse">
              <a:avLst/>
            </a:prstGeom>
            <a:solidFill>
              <a:srgbClr val="FF0582"/>
            </a:solidFill>
            <a:ln w="25400" cap="flat" cmpd="sng">
              <a:solidFill>
                <a:srgbClr val="FF0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cxnSp>
          <p:nvCxnSpPr>
            <p:cNvPr id="1209" name="Google Shape;1209;p76"/>
            <p:cNvCxnSpPr>
              <a:stCxn id="1204" idx="6"/>
              <a:endCxn id="1205" idx="3"/>
            </p:cNvCxnSpPr>
            <p:nvPr/>
          </p:nvCxnSpPr>
          <p:spPr>
            <a:xfrm rot="10800000" flipH="1">
              <a:off x="2042555" y="2902082"/>
              <a:ext cx="833700" cy="358200"/>
            </a:xfrm>
            <a:prstGeom prst="straightConnector1">
              <a:avLst/>
            </a:prstGeom>
            <a:noFill/>
            <a:ln w="19050" cap="flat" cmpd="sng">
              <a:solidFill>
                <a:srgbClr val="FF0582"/>
              </a:solidFill>
              <a:prstDash val="solid"/>
              <a:round/>
              <a:headEnd type="none" w="sm" len="sm"/>
              <a:tailEnd type="none" w="sm" len="sm"/>
            </a:ln>
          </p:spPr>
        </p:cxnSp>
        <p:cxnSp>
          <p:nvCxnSpPr>
            <p:cNvPr id="1210" name="Google Shape;1210;p76"/>
            <p:cNvCxnSpPr>
              <a:stCxn id="1205" idx="6"/>
              <a:endCxn id="1206" idx="2"/>
            </p:cNvCxnSpPr>
            <p:nvPr/>
          </p:nvCxnSpPr>
          <p:spPr>
            <a:xfrm rot="10800000" flipH="1">
              <a:off x="2937163" y="2623054"/>
              <a:ext cx="819300" cy="249300"/>
            </a:xfrm>
            <a:prstGeom prst="straightConnector1">
              <a:avLst/>
            </a:prstGeom>
            <a:noFill/>
            <a:ln w="19050" cap="flat" cmpd="sng">
              <a:solidFill>
                <a:srgbClr val="FF0582"/>
              </a:solidFill>
              <a:prstDash val="solid"/>
              <a:round/>
              <a:headEnd type="none" w="sm" len="sm"/>
              <a:tailEnd type="none" w="sm" len="sm"/>
            </a:ln>
          </p:spPr>
        </p:cxnSp>
        <p:cxnSp>
          <p:nvCxnSpPr>
            <p:cNvPr id="1211" name="Google Shape;1211;p76"/>
            <p:cNvCxnSpPr>
              <a:stCxn id="1206" idx="6"/>
              <a:endCxn id="1207" idx="2"/>
            </p:cNvCxnSpPr>
            <p:nvPr/>
          </p:nvCxnSpPr>
          <p:spPr>
            <a:xfrm rot="10800000" flipH="1">
              <a:off x="3827812" y="2550971"/>
              <a:ext cx="837300" cy="72000"/>
            </a:xfrm>
            <a:prstGeom prst="straightConnector1">
              <a:avLst/>
            </a:prstGeom>
            <a:noFill/>
            <a:ln w="19050" cap="flat" cmpd="sng">
              <a:solidFill>
                <a:srgbClr val="FF0582"/>
              </a:solidFill>
              <a:prstDash val="solid"/>
              <a:round/>
              <a:headEnd type="none" w="sm" len="sm"/>
              <a:tailEnd type="none" w="sm" len="sm"/>
            </a:ln>
          </p:spPr>
        </p:cxnSp>
        <p:cxnSp>
          <p:nvCxnSpPr>
            <p:cNvPr id="1212" name="Google Shape;1212;p76"/>
            <p:cNvCxnSpPr>
              <a:stCxn id="1207" idx="6"/>
              <a:endCxn id="1208" idx="3"/>
            </p:cNvCxnSpPr>
            <p:nvPr/>
          </p:nvCxnSpPr>
          <p:spPr>
            <a:xfrm rot="10800000" flipH="1">
              <a:off x="4736275" y="2302271"/>
              <a:ext cx="853500" cy="248700"/>
            </a:xfrm>
            <a:prstGeom prst="straightConnector1">
              <a:avLst/>
            </a:prstGeom>
            <a:noFill/>
            <a:ln w="19050" cap="flat" cmpd="sng">
              <a:solidFill>
                <a:srgbClr val="FF0582"/>
              </a:solidFill>
              <a:prstDash val="solid"/>
              <a:round/>
              <a:headEnd type="none" w="sm" len="sm"/>
              <a:tailEnd type="none" w="sm" len="sm"/>
            </a:ln>
          </p:spPr>
        </p:cxnSp>
      </p:grpSp>
      <p:sp>
        <p:nvSpPr>
          <p:cNvPr id="1213" name="Google Shape;1213;p76"/>
          <p:cNvSpPr/>
          <p:nvPr/>
        </p:nvSpPr>
        <p:spPr>
          <a:xfrm>
            <a:off x="3697101" y="3135804"/>
            <a:ext cx="651988" cy="243265"/>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pic>
        <p:nvPicPr>
          <p:cNvPr id="1214" name="Google Shape;1214;p76"/>
          <p:cNvPicPr preferRelativeResize="0"/>
          <p:nvPr/>
        </p:nvPicPr>
        <p:blipFill rotWithShape="1">
          <a:blip r:embed="rId9">
            <a:alphaModFix/>
          </a:blip>
          <a:srcRect/>
          <a:stretch/>
        </p:blipFill>
        <p:spPr>
          <a:xfrm>
            <a:off x="199123" y="2274902"/>
            <a:ext cx="4298162" cy="3482833"/>
          </a:xfrm>
          <a:prstGeom prst="rect">
            <a:avLst/>
          </a:prstGeom>
          <a:noFill/>
          <a:ln>
            <a:noFill/>
          </a:ln>
        </p:spPr>
      </p:pic>
      <p:sp>
        <p:nvSpPr>
          <p:cNvPr id="1215" name="Google Shape;1215;p76"/>
          <p:cNvSpPr txBox="1"/>
          <p:nvPr/>
        </p:nvSpPr>
        <p:spPr>
          <a:xfrm>
            <a:off x="6143608" y="4327020"/>
            <a:ext cx="20170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Microsoft YaHei"/>
                <a:ea typeface="Microsoft YaHei"/>
                <a:cs typeface="Microsoft YaHei"/>
                <a:sym typeface="Microsoft YaHei"/>
              </a:rPr>
              <a:t>出口其他國家</a:t>
            </a:r>
            <a:endParaRPr/>
          </a:p>
        </p:txBody>
      </p:sp>
      <p:sp>
        <p:nvSpPr>
          <p:cNvPr id="1216" name="Google Shape;1216;p76"/>
          <p:cNvSpPr/>
          <p:nvPr/>
        </p:nvSpPr>
        <p:spPr>
          <a:xfrm rot="1174382">
            <a:off x="3496357" y="1709096"/>
            <a:ext cx="1422018" cy="1063136"/>
          </a:xfrm>
          <a:prstGeom prst="wedgeEllipseCallout">
            <a:avLst>
              <a:gd name="adj1" fmla="val -23528"/>
              <a:gd name="adj2" fmla="val 77025"/>
            </a:avLst>
          </a:prstGeom>
          <a:solidFill>
            <a:srgbClr val="FFFF99"/>
          </a:solidFill>
          <a:ln w="57150" cap="flat" cmpd="sng">
            <a:solidFill>
              <a:srgbClr val="FF669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9850" tIns="44925" rIns="89850" bIns="44925" anchor="ctr" anchorCtr="0">
            <a:noAutofit/>
          </a:bodyPr>
          <a:lstStyle/>
          <a:p>
            <a:pPr marL="0" marR="0" lvl="0" indent="0" algn="ctr" rtl="0">
              <a:spcBef>
                <a:spcPts val="0"/>
              </a:spcBef>
              <a:spcAft>
                <a:spcPts val="0"/>
              </a:spcAft>
              <a:buClr>
                <a:schemeClr val="dk1"/>
              </a:buClr>
              <a:buSzPts val="2100"/>
              <a:buFont typeface="Calibri"/>
              <a:buNone/>
            </a:pPr>
            <a:endParaRPr sz="2100" b="1">
              <a:solidFill>
                <a:srgbClr val="000000"/>
              </a:solidFill>
              <a:latin typeface="Microsoft JhengHei"/>
              <a:ea typeface="Microsoft JhengHei"/>
              <a:cs typeface="Microsoft JhengHei"/>
              <a:sym typeface="Microsoft JhengHei"/>
            </a:endParaRPr>
          </a:p>
        </p:txBody>
      </p:sp>
      <p:grpSp>
        <p:nvGrpSpPr>
          <p:cNvPr id="1217" name="Google Shape;1217;p76"/>
          <p:cNvGrpSpPr/>
          <p:nvPr/>
        </p:nvGrpSpPr>
        <p:grpSpPr>
          <a:xfrm>
            <a:off x="4705698" y="4632300"/>
            <a:ext cx="4853174" cy="1012014"/>
            <a:chOff x="5011452" y="4022867"/>
            <a:chExt cx="4853174" cy="1012014"/>
          </a:xfrm>
        </p:grpSpPr>
        <p:sp>
          <p:nvSpPr>
            <p:cNvPr id="1218" name="Google Shape;1218;p76"/>
            <p:cNvSpPr/>
            <p:nvPr/>
          </p:nvSpPr>
          <p:spPr>
            <a:xfrm>
              <a:off x="5160750" y="4679340"/>
              <a:ext cx="1332000" cy="355541"/>
            </a:xfrm>
            <a:prstGeom prst="rightArrow">
              <a:avLst>
                <a:gd name="adj1" fmla="val 100000"/>
                <a:gd name="adj2" fmla="val 52726"/>
              </a:avLst>
            </a:prstGeom>
            <a:solidFill>
              <a:srgbClr val="FFEBEB"/>
            </a:solidFill>
            <a:ln w="9525" cap="flat" cmpd="sng">
              <a:solidFill>
                <a:srgbClr val="FF99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9850" tIns="44925" rIns="89850" bIns="44925" anchor="ctr" anchorCtr="0">
              <a:noAutofit/>
            </a:bodyPr>
            <a:lstStyle/>
            <a:p>
              <a:pPr marL="0" marR="0" lvl="0" indent="0" algn="l" rtl="0">
                <a:spcBef>
                  <a:spcPts val="0"/>
                </a:spcBef>
                <a:spcAft>
                  <a:spcPts val="0"/>
                </a:spcAft>
                <a:buClr>
                  <a:srgbClr val="000000"/>
                </a:buClr>
                <a:buSzPts val="1600"/>
                <a:buFont typeface="Microsoft JhengHei"/>
                <a:buNone/>
              </a:pPr>
              <a:r>
                <a:rPr lang="zh-TW" sz="1600" b="1">
                  <a:solidFill>
                    <a:srgbClr val="000000"/>
                  </a:solidFill>
                  <a:latin typeface="Microsoft JhengHei"/>
                  <a:ea typeface="Microsoft JhengHei"/>
                  <a:cs typeface="Microsoft JhengHei"/>
                  <a:sym typeface="Microsoft JhengHei"/>
                </a:rPr>
                <a:t>成長156%</a:t>
              </a:r>
              <a:endParaRPr sz="1600" b="1">
                <a:solidFill>
                  <a:srgbClr val="000000"/>
                </a:solidFill>
                <a:latin typeface="Microsoft JhengHei"/>
                <a:ea typeface="Microsoft JhengHei"/>
                <a:cs typeface="Microsoft JhengHei"/>
                <a:sym typeface="Microsoft JhengHei"/>
              </a:endParaRPr>
            </a:p>
          </p:txBody>
        </p:sp>
        <p:sp>
          <p:nvSpPr>
            <p:cNvPr id="1219" name="Google Shape;1219;p76"/>
            <p:cNvSpPr/>
            <p:nvPr/>
          </p:nvSpPr>
          <p:spPr>
            <a:xfrm>
              <a:off x="6829470" y="4666859"/>
              <a:ext cx="1332000" cy="355541"/>
            </a:xfrm>
            <a:prstGeom prst="rightArrow">
              <a:avLst>
                <a:gd name="adj1" fmla="val 100000"/>
                <a:gd name="adj2" fmla="val 52726"/>
              </a:avLst>
            </a:prstGeom>
            <a:solidFill>
              <a:srgbClr val="FFEBEB"/>
            </a:solidFill>
            <a:ln w="9525" cap="flat" cmpd="sng">
              <a:solidFill>
                <a:srgbClr val="FF99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9850" tIns="44925" rIns="89850" bIns="44925" anchor="ctr" anchorCtr="0">
              <a:noAutofit/>
            </a:bodyPr>
            <a:lstStyle/>
            <a:p>
              <a:pPr marL="0" marR="0" lvl="0" indent="0" algn="l" rtl="0">
                <a:spcBef>
                  <a:spcPts val="0"/>
                </a:spcBef>
                <a:spcAft>
                  <a:spcPts val="0"/>
                </a:spcAft>
                <a:buClr>
                  <a:srgbClr val="000000"/>
                </a:buClr>
                <a:buSzPts val="1600"/>
                <a:buFont typeface="Microsoft JhengHei"/>
                <a:buNone/>
              </a:pPr>
              <a:r>
                <a:rPr lang="zh-TW" sz="1600" b="1">
                  <a:solidFill>
                    <a:srgbClr val="000000"/>
                  </a:solidFill>
                  <a:latin typeface="Microsoft JhengHei"/>
                  <a:ea typeface="Microsoft JhengHei"/>
                  <a:cs typeface="Microsoft JhengHei"/>
                  <a:sym typeface="Microsoft JhengHei"/>
                </a:rPr>
                <a:t>成長11%</a:t>
              </a:r>
              <a:endParaRPr sz="1600" b="1">
                <a:solidFill>
                  <a:srgbClr val="000000"/>
                </a:solidFill>
                <a:latin typeface="Microsoft JhengHei"/>
                <a:ea typeface="Microsoft JhengHei"/>
                <a:cs typeface="Microsoft JhengHei"/>
                <a:sym typeface="Microsoft JhengHei"/>
              </a:endParaRPr>
            </a:p>
          </p:txBody>
        </p:sp>
        <p:sp>
          <p:nvSpPr>
            <p:cNvPr id="1220" name="Google Shape;1220;p76"/>
            <p:cNvSpPr/>
            <p:nvPr/>
          </p:nvSpPr>
          <p:spPr>
            <a:xfrm>
              <a:off x="8532626" y="4663370"/>
              <a:ext cx="1332000" cy="355541"/>
            </a:xfrm>
            <a:prstGeom prst="rightArrow">
              <a:avLst>
                <a:gd name="adj1" fmla="val 100000"/>
                <a:gd name="adj2" fmla="val 52726"/>
              </a:avLst>
            </a:prstGeom>
            <a:solidFill>
              <a:srgbClr val="FFEBEB"/>
            </a:solidFill>
            <a:ln w="9525" cap="flat" cmpd="sng">
              <a:solidFill>
                <a:srgbClr val="FF99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89850" tIns="44925" rIns="89850" bIns="44925" anchor="ctr" anchorCtr="0">
              <a:noAutofit/>
            </a:bodyPr>
            <a:lstStyle/>
            <a:p>
              <a:pPr marL="0" marR="0" lvl="0" indent="0" algn="l" rtl="0">
                <a:spcBef>
                  <a:spcPts val="0"/>
                </a:spcBef>
                <a:spcAft>
                  <a:spcPts val="0"/>
                </a:spcAft>
                <a:buClr>
                  <a:srgbClr val="000000"/>
                </a:buClr>
                <a:buSzPts val="1600"/>
                <a:buFont typeface="Microsoft JhengHei"/>
                <a:buNone/>
              </a:pPr>
              <a:r>
                <a:rPr lang="zh-TW" sz="1600" b="1">
                  <a:solidFill>
                    <a:srgbClr val="000000"/>
                  </a:solidFill>
                  <a:latin typeface="Microsoft JhengHei"/>
                  <a:ea typeface="Microsoft JhengHei"/>
                  <a:cs typeface="Microsoft JhengHei"/>
                  <a:sym typeface="Microsoft JhengHei"/>
                </a:rPr>
                <a:t>成長441%</a:t>
              </a:r>
              <a:endParaRPr sz="1600" b="1">
                <a:solidFill>
                  <a:srgbClr val="000000"/>
                </a:solidFill>
                <a:latin typeface="Microsoft JhengHei"/>
                <a:ea typeface="Microsoft JhengHei"/>
                <a:cs typeface="Microsoft JhengHei"/>
                <a:sym typeface="Microsoft JhengHei"/>
              </a:endParaRPr>
            </a:p>
          </p:txBody>
        </p:sp>
        <p:sp>
          <p:nvSpPr>
            <p:cNvPr id="1221" name="Google Shape;1221;p76"/>
            <p:cNvSpPr/>
            <p:nvPr/>
          </p:nvSpPr>
          <p:spPr>
            <a:xfrm>
              <a:off x="5652839" y="4193123"/>
              <a:ext cx="69762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釋迦</a:t>
              </a:r>
              <a:endParaRPr sz="2000" b="1">
                <a:solidFill>
                  <a:schemeClr val="dk1"/>
                </a:solidFill>
                <a:latin typeface="Microsoft JhengHei"/>
                <a:ea typeface="Microsoft JhengHei"/>
                <a:cs typeface="Microsoft JhengHei"/>
                <a:sym typeface="Microsoft JhengHei"/>
              </a:endParaRPr>
            </a:p>
          </p:txBody>
        </p:sp>
        <p:sp>
          <p:nvSpPr>
            <p:cNvPr id="1222" name="Google Shape;1222;p76"/>
            <p:cNvSpPr/>
            <p:nvPr/>
          </p:nvSpPr>
          <p:spPr>
            <a:xfrm>
              <a:off x="7166833" y="4193123"/>
              <a:ext cx="95410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柑橘類</a:t>
              </a:r>
              <a:endParaRPr sz="2000" b="1">
                <a:solidFill>
                  <a:schemeClr val="dk1"/>
                </a:solidFill>
                <a:latin typeface="Microsoft JhengHei"/>
                <a:ea typeface="Microsoft JhengHei"/>
                <a:cs typeface="Microsoft JhengHei"/>
                <a:sym typeface="Microsoft JhengHei"/>
              </a:endParaRPr>
            </a:p>
          </p:txBody>
        </p:sp>
        <p:sp>
          <p:nvSpPr>
            <p:cNvPr id="1223" name="Google Shape;1223;p76"/>
            <p:cNvSpPr/>
            <p:nvPr/>
          </p:nvSpPr>
          <p:spPr>
            <a:xfrm>
              <a:off x="8860583" y="4190867"/>
              <a:ext cx="95410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石斑魚</a:t>
              </a:r>
              <a:endParaRPr sz="2000" b="1">
                <a:solidFill>
                  <a:schemeClr val="dk1"/>
                </a:solidFill>
                <a:latin typeface="Microsoft JhengHei"/>
                <a:ea typeface="Microsoft JhengHei"/>
                <a:cs typeface="Microsoft JhengHei"/>
                <a:sym typeface="Microsoft JhengHei"/>
              </a:endParaRPr>
            </a:p>
          </p:txBody>
        </p:sp>
        <p:pic>
          <p:nvPicPr>
            <p:cNvPr id="1224" name="Google Shape;1224;p76"/>
            <p:cNvPicPr preferRelativeResize="0"/>
            <p:nvPr/>
          </p:nvPicPr>
          <p:blipFill rotWithShape="1">
            <a:blip r:embed="rId10">
              <a:alphaModFix/>
            </a:blip>
            <a:srcRect/>
            <a:stretch/>
          </p:blipFill>
          <p:spPr>
            <a:xfrm>
              <a:off x="6705436" y="4140458"/>
              <a:ext cx="460441" cy="428170"/>
            </a:xfrm>
            <a:prstGeom prst="rect">
              <a:avLst/>
            </a:prstGeom>
            <a:noFill/>
            <a:ln>
              <a:noFill/>
            </a:ln>
          </p:spPr>
        </p:pic>
        <p:pic>
          <p:nvPicPr>
            <p:cNvPr id="1225" name="Google Shape;1225;p76"/>
            <p:cNvPicPr preferRelativeResize="0"/>
            <p:nvPr/>
          </p:nvPicPr>
          <p:blipFill rotWithShape="1">
            <a:blip r:embed="rId11">
              <a:alphaModFix/>
            </a:blip>
            <a:srcRect/>
            <a:stretch/>
          </p:blipFill>
          <p:spPr>
            <a:xfrm>
              <a:off x="5011452" y="4147860"/>
              <a:ext cx="713835" cy="476127"/>
            </a:xfrm>
            <a:prstGeom prst="rect">
              <a:avLst/>
            </a:prstGeom>
            <a:noFill/>
            <a:ln>
              <a:noFill/>
            </a:ln>
          </p:spPr>
        </p:pic>
        <p:pic>
          <p:nvPicPr>
            <p:cNvPr id="1226" name="Google Shape;1226;p76"/>
            <p:cNvPicPr preferRelativeResize="0"/>
            <p:nvPr/>
          </p:nvPicPr>
          <p:blipFill rotWithShape="1">
            <a:blip r:embed="rId12">
              <a:alphaModFix/>
            </a:blip>
            <a:srcRect/>
            <a:stretch/>
          </p:blipFill>
          <p:spPr>
            <a:xfrm rot="2377652">
              <a:off x="8346325" y="4166339"/>
              <a:ext cx="586052" cy="377890"/>
            </a:xfrm>
            <a:prstGeom prst="rect">
              <a:avLst/>
            </a:prstGeom>
            <a:noFill/>
            <a:ln>
              <a:noFill/>
            </a:ln>
          </p:spPr>
        </p:pic>
      </p:grpSp>
      <p:cxnSp>
        <p:nvCxnSpPr>
          <p:cNvPr id="1227" name="Google Shape;1227;p76"/>
          <p:cNvCxnSpPr/>
          <p:nvPr/>
        </p:nvCxnSpPr>
        <p:spPr>
          <a:xfrm>
            <a:off x="4960658" y="5802966"/>
            <a:ext cx="4370341" cy="0"/>
          </a:xfrm>
          <a:prstGeom prst="straightConnector1">
            <a:avLst/>
          </a:prstGeom>
          <a:noFill/>
          <a:ln w="9525" cap="flat" cmpd="sng">
            <a:solidFill>
              <a:srgbClr val="A5A5A5"/>
            </a:solidFill>
            <a:prstDash val="solid"/>
            <a:round/>
            <a:headEnd type="none" w="sm" len="sm"/>
            <a:tailEnd type="none" w="sm" len="sm"/>
          </a:ln>
        </p:spPr>
      </p:cxnSp>
      <p:sp>
        <p:nvSpPr>
          <p:cNvPr id="1228" name="Google Shape;1228;p76"/>
          <p:cNvSpPr/>
          <p:nvPr/>
        </p:nvSpPr>
        <p:spPr>
          <a:xfrm>
            <a:off x="137677" y="136507"/>
            <a:ext cx="9630646" cy="720000"/>
          </a:xfrm>
          <a:prstGeom prst="rect">
            <a:avLst/>
          </a:prstGeom>
          <a:solidFill>
            <a:srgbClr val="FDF4F1"/>
          </a:solidFill>
          <a:ln>
            <a:noFill/>
          </a:ln>
        </p:spPr>
        <p:txBody>
          <a:bodyPr spcFirstLastPara="1" wrap="square" lIns="91425" tIns="45700" rIns="91425" bIns="45700" anchor="ctr" anchorCtr="0">
            <a:noAutofit/>
          </a:bodyPr>
          <a:lstStyle/>
          <a:p>
            <a:pPr marL="92075" marR="0" lvl="0" indent="0" algn="l" rtl="0">
              <a:lnSpc>
                <a:spcPct val="100000"/>
              </a:lnSpc>
              <a:spcBef>
                <a:spcPts val="0"/>
              </a:spcBef>
              <a:spcAft>
                <a:spcPts val="0"/>
              </a:spcAft>
              <a:buClr>
                <a:srgbClr val="632423"/>
              </a:buClr>
              <a:buSzPts val="3200"/>
              <a:buFont typeface="Arial"/>
              <a:buNone/>
            </a:pPr>
            <a:r>
              <a:rPr lang="zh-TW" sz="3200" b="1" i="0" u="none" strike="noStrike" cap="none">
                <a:solidFill>
                  <a:srgbClr val="632423"/>
                </a:solidFill>
                <a:latin typeface="Arial"/>
                <a:ea typeface="Arial"/>
                <a:cs typeface="Arial"/>
                <a:sym typeface="Arial"/>
              </a:rPr>
              <a:t>拓展農產品外銷 </a:t>
            </a:r>
            <a:endParaRPr/>
          </a:p>
        </p:txBody>
      </p:sp>
      <p:sp>
        <p:nvSpPr>
          <p:cNvPr id="1229" name="Google Shape;1229;p76"/>
          <p:cNvSpPr/>
          <p:nvPr/>
        </p:nvSpPr>
        <p:spPr>
          <a:xfrm rot="948173">
            <a:off x="3500490" y="1861808"/>
            <a:ext cx="1408558" cy="8261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1600"/>
              <a:buFont typeface="Microsoft JhengHei"/>
              <a:buNone/>
            </a:pPr>
            <a:r>
              <a:rPr lang="zh-TW" sz="1600" b="1">
                <a:solidFill>
                  <a:srgbClr val="FF0000"/>
                </a:solidFill>
                <a:latin typeface="Microsoft JhengHei"/>
                <a:ea typeface="Microsoft JhengHei"/>
                <a:cs typeface="Microsoft JhengHei"/>
                <a:sym typeface="Microsoft JhengHei"/>
              </a:rPr>
              <a:t>積極拓展其他市場，分散單一市場風險</a:t>
            </a:r>
            <a:endParaRPr sz="1600" b="1">
              <a:solidFill>
                <a:srgbClr val="FF0000"/>
              </a:solidFill>
              <a:latin typeface="Microsoft JhengHei"/>
              <a:ea typeface="Microsoft JhengHei"/>
              <a:cs typeface="Microsoft JhengHei"/>
              <a:sym typeface="Microsoft JhengHei"/>
            </a:endParaRPr>
          </a:p>
        </p:txBody>
      </p:sp>
      <p:sp>
        <p:nvSpPr>
          <p:cNvPr id="1230" name="Google Shape;1230;p76"/>
          <p:cNvSpPr/>
          <p:nvPr/>
        </p:nvSpPr>
        <p:spPr>
          <a:xfrm>
            <a:off x="5185585" y="1226167"/>
            <a:ext cx="4154189" cy="504000"/>
          </a:xfrm>
          <a:prstGeom prst="roundRect">
            <a:avLst>
              <a:gd name="adj" fmla="val 16667"/>
            </a:avLst>
          </a:prstGeom>
          <a:solidFill>
            <a:srgbClr val="64CEA3"/>
          </a:solidFill>
          <a:ln>
            <a:noFill/>
          </a:ln>
        </p:spPr>
        <p:txBody>
          <a:bodyPr spcFirstLastPara="1" wrap="square" lIns="89850" tIns="44925" rIns="89850" bIns="44925" anchor="ctr" anchorCtr="0">
            <a:noAutofit/>
          </a:bodyPr>
          <a:lstStyle/>
          <a:p>
            <a:pPr marL="0" marR="0" lvl="0" indent="0" algn="ctr" rtl="0">
              <a:spcBef>
                <a:spcPts val="0"/>
              </a:spcBef>
              <a:spcAft>
                <a:spcPts val="0"/>
              </a:spcAft>
              <a:buClr>
                <a:srgbClr val="FDFDFD"/>
              </a:buClr>
              <a:buSzPts val="2400"/>
              <a:buFont typeface="Microsoft YaHei"/>
              <a:buNone/>
            </a:pPr>
            <a:r>
              <a:rPr lang="zh-TW" sz="2400" b="1">
                <a:solidFill>
                  <a:srgbClr val="FDFDFD"/>
                </a:solidFill>
                <a:latin typeface="Microsoft YaHei"/>
                <a:ea typeface="Microsoft YaHei"/>
                <a:cs typeface="Microsoft YaHei"/>
                <a:sym typeface="Microsoft YaHei"/>
              </a:rPr>
              <a:t>出口市場分散有成</a:t>
            </a:r>
            <a:endParaRPr/>
          </a:p>
        </p:txBody>
      </p:sp>
      <p:sp>
        <p:nvSpPr>
          <p:cNvPr id="1231" name="Google Shape;1231;p76"/>
          <p:cNvSpPr txBox="1"/>
          <p:nvPr/>
        </p:nvSpPr>
        <p:spPr>
          <a:xfrm>
            <a:off x="4800710" y="3463693"/>
            <a:ext cx="4923941" cy="829403"/>
          </a:xfrm>
          <a:prstGeom prst="rect">
            <a:avLst/>
          </a:prstGeom>
          <a:noFill/>
          <a:ln>
            <a:noFill/>
          </a:ln>
        </p:spPr>
        <p:txBody>
          <a:bodyPr spcFirstLastPara="1" wrap="square" lIns="89850" tIns="44925" rIns="89850" bIns="44925" anchor="t" anchorCtr="0">
            <a:spAutoFit/>
          </a:bodyPr>
          <a:lstStyle/>
          <a:p>
            <a:pPr marL="0" marR="0" lvl="0" indent="0" algn="just" rtl="0">
              <a:spcBef>
                <a:spcPts val="0"/>
              </a:spcBef>
              <a:spcAft>
                <a:spcPts val="0"/>
              </a:spcAft>
              <a:buClr>
                <a:schemeClr val="dk1"/>
              </a:buClr>
              <a:buSzPts val="1600"/>
              <a:buFont typeface="Microsoft JhengHei"/>
              <a:buNone/>
            </a:pPr>
            <a:r>
              <a:rPr lang="zh-TW" sz="1600" b="1">
                <a:solidFill>
                  <a:schemeClr val="dk1"/>
                </a:solidFill>
                <a:latin typeface="Microsoft JhengHei"/>
                <a:ea typeface="Microsoft JhengHei"/>
                <a:cs typeface="Microsoft JhengHei"/>
                <a:sym typeface="Microsoft JhengHei"/>
              </a:rPr>
              <a:t>111年我國農產品輸中國仍受限，但與110年相較，</a:t>
            </a:r>
            <a:r>
              <a:rPr lang="zh-TW" sz="1600" b="1">
                <a:solidFill>
                  <a:srgbClr val="FF0000"/>
                </a:solidFill>
                <a:latin typeface="Microsoft JhengHei"/>
                <a:ea typeface="Microsoft JhengHei"/>
                <a:cs typeface="Microsoft JhengHei"/>
                <a:sym typeface="Microsoft JhengHei"/>
              </a:rPr>
              <a:t>其他重要市場如日、韓、澳洲、加拿大與部分新南向國家則有明顯成長。</a:t>
            </a:r>
            <a:endParaRPr/>
          </a:p>
        </p:txBody>
      </p:sp>
      <p:cxnSp>
        <p:nvCxnSpPr>
          <p:cNvPr id="1232" name="Google Shape;1232;p76"/>
          <p:cNvCxnSpPr/>
          <p:nvPr/>
        </p:nvCxnSpPr>
        <p:spPr>
          <a:xfrm>
            <a:off x="5005473" y="3463693"/>
            <a:ext cx="4368485" cy="0"/>
          </a:xfrm>
          <a:prstGeom prst="straightConnector1">
            <a:avLst/>
          </a:prstGeom>
          <a:noFill/>
          <a:ln w="9525" cap="flat" cmpd="sng">
            <a:solidFill>
              <a:srgbClr val="A5A5A5"/>
            </a:solidFill>
            <a:prstDash val="solid"/>
            <a:round/>
            <a:headEnd type="none" w="sm" len="sm"/>
            <a:tailEnd type="none" w="sm" len="sm"/>
          </a:ln>
        </p:spPr>
      </p:cxnSp>
      <p:cxnSp>
        <p:nvCxnSpPr>
          <p:cNvPr id="1233" name="Google Shape;1233;p76"/>
          <p:cNvCxnSpPr/>
          <p:nvPr/>
        </p:nvCxnSpPr>
        <p:spPr>
          <a:xfrm>
            <a:off x="1136576" y="4075150"/>
            <a:ext cx="2796322" cy="309420"/>
          </a:xfrm>
          <a:prstGeom prst="straightConnector1">
            <a:avLst/>
          </a:prstGeom>
          <a:noFill/>
          <a:ln w="66675" cap="flat" cmpd="sng">
            <a:solidFill>
              <a:srgbClr val="983010"/>
            </a:solidFill>
            <a:prstDash val="solid"/>
            <a:round/>
            <a:headEnd type="none" w="sm" len="sm"/>
            <a:tailEnd type="triangle" w="med" len="med"/>
          </a:ln>
        </p:spPr>
      </p:cxnSp>
      <p:sp>
        <p:nvSpPr>
          <p:cNvPr id="1234" name="Google Shape;1234;p76"/>
          <p:cNvSpPr txBox="1">
            <a:spLocks noGrp="1"/>
          </p:cNvSpPr>
          <p:nvPr>
            <p:ph type="sldNum" idx="12"/>
          </p:nvPr>
        </p:nvSpPr>
        <p:spPr>
          <a:xfrm>
            <a:off x="9426710" y="6508684"/>
            <a:ext cx="49484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sz="1600">
                <a:solidFill>
                  <a:srgbClr val="888888"/>
                </a:solidFill>
                <a:latin typeface="Microsoft JhengHei"/>
                <a:ea typeface="Microsoft JhengHei"/>
                <a:cs typeface="Microsoft JhengHei"/>
                <a:sym typeface="Microsoft JhengHei"/>
              </a:rPr>
              <a:t>27</a:t>
            </a:fld>
            <a:endParaRPr sz="1600">
              <a:solidFill>
                <a:srgbClr val="888888"/>
              </a:solidFill>
              <a:latin typeface="Microsoft JhengHei"/>
              <a:ea typeface="Microsoft JhengHei"/>
              <a:cs typeface="Microsoft JhengHei"/>
              <a:sym typeface="Microsoft JhengHei"/>
            </a:endParaRPr>
          </a:p>
        </p:txBody>
      </p:sp>
      <p:sp>
        <p:nvSpPr>
          <p:cNvPr id="1235" name="Google Shape;1235;p76"/>
          <p:cNvSpPr txBox="1"/>
          <p:nvPr/>
        </p:nvSpPr>
        <p:spPr>
          <a:xfrm>
            <a:off x="6050808" y="3274343"/>
            <a:ext cx="5309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900" b="1">
                <a:solidFill>
                  <a:srgbClr val="7F7F7F"/>
                </a:solidFill>
                <a:latin typeface="Arial"/>
                <a:ea typeface="Arial"/>
                <a:cs typeface="Arial"/>
                <a:sym typeface="Arial"/>
              </a:rPr>
              <a:t>新加坡</a:t>
            </a:r>
            <a:endParaRPr/>
          </a:p>
        </p:txBody>
      </p:sp>
      <p:sp>
        <p:nvSpPr>
          <p:cNvPr id="1236" name="Google Shape;1236;p76"/>
          <p:cNvSpPr txBox="1"/>
          <p:nvPr/>
        </p:nvSpPr>
        <p:spPr>
          <a:xfrm>
            <a:off x="7001259" y="3274343"/>
            <a:ext cx="41549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900" b="1">
                <a:solidFill>
                  <a:srgbClr val="7F7F7F"/>
                </a:solidFill>
                <a:latin typeface="Arial"/>
                <a:ea typeface="Arial"/>
                <a:cs typeface="Arial"/>
                <a:sym typeface="Arial"/>
              </a:rPr>
              <a:t>印尼</a:t>
            </a:r>
            <a:endParaRPr/>
          </a:p>
        </p:txBody>
      </p:sp>
      <p:sp>
        <p:nvSpPr>
          <p:cNvPr id="1237" name="Google Shape;1237;p76"/>
          <p:cNvSpPr txBox="1"/>
          <p:nvPr/>
        </p:nvSpPr>
        <p:spPr>
          <a:xfrm>
            <a:off x="7914055" y="3274343"/>
            <a:ext cx="53091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900" b="1">
                <a:solidFill>
                  <a:srgbClr val="7F7F7F"/>
                </a:solidFill>
                <a:latin typeface="Arial"/>
                <a:ea typeface="Arial"/>
                <a:cs typeface="Arial"/>
                <a:sym typeface="Arial"/>
              </a:rPr>
              <a:t>菲律賓</a:t>
            </a:r>
            <a:endParaRPr/>
          </a:p>
        </p:txBody>
      </p:sp>
      <p:sp>
        <p:nvSpPr>
          <p:cNvPr id="1238" name="Google Shape;1238;p76"/>
          <p:cNvSpPr txBox="1"/>
          <p:nvPr/>
        </p:nvSpPr>
        <p:spPr>
          <a:xfrm>
            <a:off x="8845571" y="3274343"/>
            <a:ext cx="41549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900" b="1">
                <a:solidFill>
                  <a:srgbClr val="7F7F7F"/>
                </a:solidFill>
                <a:latin typeface="Arial"/>
                <a:ea typeface="Arial"/>
                <a:cs typeface="Arial"/>
                <a:sym typeface="Arial"/>
              </a:rPr>
              <a:t>泰國</a:t>
            </a:r>
            <a:endParaRPr/>
          </a:p>
        </p:txBody>
      </p:sp>
      <p:sp>
        <p:nvSpPr>
          <p:cNvPr id="63" name="橢圓 62"/>
          <p:cNvSpPr/>
          <p:nvPr/>
        </p:nvSpPr>
        <p:spPr>
          <a:xfrm>
            <a:off x="281858" y="988138"/>
            <a:ext cx="4130567" cy="921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p:cNvSpPr/>
          <p:nvPr/>
        </p:nvSpPr>
        <p:spPr>
          <a:xfrm>
            <a:off x="5226869" y="988138"/>
            <a:ext cx="4130567" cy="921340"/>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58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xmlns="" id="{AD4908CF-FD09-4FED-82F4-B3F96C40BD6B}"/>
              </a:ext>
            </a:extLst>
          </p:cNvPr>
          <p:cNvSpPr/>
          <p:nvPr/>
        </p:nvSpPr>
        <p:spPr>
          <a:xfrm>
            <a:off x="137677" y="136507"/>
            <a:ext cx="9630646" cy="720000"/>
          </a:xfrm>
          <a:prstGeom prst="rect">
            <a:avLst/>
          </a:prstGeom>
          <a:solidFill>
            <a:srgbClr val="FD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chemeClr val="accent2">
                    <a:lumMod val="50000"/>
                  </a:schemeClr>
                </a:solidFill>
                <a:latin typeface="Microsoft YaHei UI" panose="020B0503020204020204" pitchFamily="34" charset="-122"/>
                <a:ea typeface="Microsoft YaHei UI" panose="020B0503020204020204" pitchFamily="34" charset="-122"/>
                <a:cs typeface="Times New Roman"/>
              </a:rPr>
              <a:t>建立韌性農業</a:t>
            </a:r>
          </a:p>
        </p:txBody>
      </p:sp>
      <p:sp>
        <p:nvSpPr>
          <p:cNvPr id="93" name="矩形: 圓角 92">
            <a:extLst>
              <a:ext uri="{FF2B5EF4-FFF2-40B4-BE49-F238E27FC236}">
                <a16:creationId xmlns:a16="http://schemas.microsoft.com/office/drawing/2014/main" xmlns="" id="{1086CB5F-A3FD-4490-ADA8-DF28CF6C927C}"/>
              </a:ext>
            </a:extLst>
          </p:cNvPr>
          <p:cNvSpPr/>
          <p:nvPr/>
        </p:nvSpPr>
        <p:spPr>
          <a:xfrm>
            <a:off x="304322" y="1833867"/>
            <a:ext cx="2869779" cy="4691476"/>
          </a:xfrm>
          <a:prstGeom prst="roundRect">
            <a:avLst>
              <a:gd name="adj" fmla="val 10000"/>
            </a:avLst>
          </a:prstGeom>
          <a:solidFill>
            <a:srgbClr val="B1A089">
              <a:lumMod val="60000"/>
              <a:lumOff val="40000"/>
              <a:alpha val="25000"/>
            </a:srgbClr>
          </a:solidFill>
          <a:ln w="25400" cap="flat" cmpd="sng" algn="ctr">
            <a:noFill/>
            <a:prstDash val="solid"/>
          </a:ln>
          <a:effectLst/>
        </p:spPr>
      </p:sp>
      <p:sp>
        <p:nvSpPr>
          <p:cNvPr id="94" name="矩形: 圓角 93">
            <a:extLst>
              <a:ext uri="{FF2B5EF4-FFF2-40B4-BE49-F238E27FC236}">
                <a16:creationId xmlns:a16="http://schemas.microsoft.com/office/drawing/2014/main" xmlns="" id="{8D67FB55-4DF9-4FCC-8D89-BD5800ACC2F6}"/>
              </a:ext>
            </a:extLst>
          </p:cNvPr>
          <p:cNvSpPr/>
          <p:nvPr/>
        </p:nvSpPr>
        <p:spPr>
          <a:xfrm>
            <a:off x="3288564" y="1819368"/>
            <a:ext cx="3231992" cy="4705977"/>
          </a:xfrm>
          <a:prstGeom prst="roundRect">
            <a:avLst>
              <a:gd name="adj" fmla="val 10000"/>
            </a:avLst>
          </a:prstGeom>
          <a:solidFill>
            <a:srgbClr val="467A43">
              <a:alpha val="10000"/>
            </a:srgbClr>
          </a:solidFill>
          <a:ln w="25400" cap="flat" cmpd="sng" algn="ctr">
            <a:noFill/>
            <a:prstDash val="solid"/>
          </a:ln>
          <a:effectLst/>
        </p:spPr>
      </p:sp>
      <p:sp>
        <p:nvSpPr>
          <p:cNvPr id="95" name="矩形: 圓角 94">
            <a:extLst>
              <a:ext uri="{FF2B5EF4-FFF2-40B4-BE49-F238E27FC236}">
                <a16:creationId xmlns:a16="http://schemas.microsoft.com/office/drawing/2014/main" xmlns="" id="{1CF1EFFF-9E3D-42DF-9BC6-5B1DFB1497AA}"/>
              </a:ext>
            </a:extLst>
          </p:cNvPr>
          <p:cNvSpPr/>
          <p:nvPr/>
        </p:nvSpPr>
        <p:spPr>
          <a:xfrm>
            <a:off x="6650968" y="1819367"/>
            <a:ext cx="2925042" cy="4705976"/>
          </a:xfrm>
          <a:prstGeom prst="roundRect">
            <a:avLst>
              <a:gd name="adj" fmla="val 10000"/>
            </a:avLst>
          </a:prstGeom>
          <a:solidFill>
            <a:srgbClr val="31859C">
              <a:alpha val="10000"/>
            </a:srgbClr>
          </a:solidFill>
          <a:ln w="25400" cap="flat" cmpd="sng" algn="ctr">
            <a:noFill/>
            <a:prstDash val="solid"/>
          </a:ln>
          <a:effectLst/>
        </p:spPr>
      </p:sp>
      <p:sp>
        <p:nvSpPr>
          <p:cNvPr id="96" name="文字方塊 95">
            <a:extLst>
              <a:ext uri="{FF2B5EF4-FFF2-40B4-BE49-F238E27FC236}">
                <a16:creationId xmlns:a16="http://schemas.microsoft.com/office/drawing/2014/main" xmlns="" id="{0BF6D0BB-0B6F-4E3E-B6D0-D58B752F3E1B}"/>
              </a:ext>
            </a:extLst>
          </p:cNvPr>
          <p:cNvSpPr txBox="1"/>
          <p:nvPr/>
        </p:nvSpPr>
        <p:spPr>
          <a:xfrm>
            <a:off x="153722" y="935024"/>
            <a:ext cx="9630645" cy="824456"/>
          </a:xfrm>
          <a:prstGeom prst="rect">
            <a:avLst/>
          </a:prstGeom>
          <a:noFill/>
        </p:spPr>
        <p:txBody>
          <a:bodyPr wrap="square">
            <a:spAutoFit/>
          </a:bodyPr>
          <a:lstStyle/>
          <a:p>
            <a:pPr defTabSz="914400">
              <a:lnSpc>
                <a:spcPct val="125000"/>
              </a:lnSpc>
              <a:defRPr/>
            </a:pPr>
            <a:r>
              <a:rPr lang="zh-TW" altLang="zh-TW" sz="2000" b="1"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rPr>
              <a:t>為加強農業及農村之社會韌性、環境韌性及經濟韌性等三個重要目標，積極落實照顧農漁民生活、強化農業公共基礎建設及農產業智慧化、模組化及節能轉型升級</a:t>
            </a:r>
            <a:endParaRPr lang="zh-TW" altLang="en-US" sz="2000" b="1" dirty="0">
              <a:solidFill>
                <a:srgbClr val="2F2B20"/>
              </a:solidFill>
              <a:latin typeface="微軟正黑體" panose="020B0604030504040204" pitchFamily="34" charset="-120"/>
              <a:ea typeface="微軟正黑體" panose="020B0604030504040204" pitchFamily="34" charset="-120"/>
            </a:endParaRPr>
          </a:p>
        </p:txBody>
      </p:sp>
      <p:sp>
        <p:nvSpPr>
          <p:cNvPr id="97" name="圓角矩形 42">
            <a:extLst>
              <a:ext uri="{FF2B5EF4-FFF2-40B4-BE49-F238E27FC236}">
                <a16:creationId xmlns:a16="http://schemas.microsoft.com/office/drawing/2014/main" xmlns="" id="{978921F5-A877-4BC6-8EE8-FD1857AB494F}"/>
              </a:ext>
            </a:extLst>
          </p:cNvPr>
          <p:cNvSpPr/>
          <p:nvPr/>
        </p:nvSpPr>
        <p:spPr>
          <a:xfrm>
            <a:off x="304321" y="1833868"/>
            <a:ext cx="2899568" cy="439761"/>
          </a:xfrm>
          <a:prstGeom prst="roundRect">
            <a:avLst>
              <a:gd name="adj" fmla="val 50000"/>
            </a:avLst>
          </a:prstGeom>
          <a:solidFill>
            <a:srgbClr val="5F513E"/>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r>
              <a:rPr kumimoji="1" lang="zh-TW" altLang="en-US" sz="2400" b="1" kern="0" dirty="0">
                <a:solidFill>
                  <a:srgbClr val="FFFFFF"/>
                </a:solidFill>
                <a:latin typeface="微軟正黑體" panose="020B0604030504040204" pitchFamily="34" charset="-120"/>
                <a:ea typeface="微軟正黑體" panose="020B0604030504040204" pitchFamily="34" charset="-120"/>
                <a:cs typeface="Times New Roman" panose="02020603050405020304" pitchFamily="18" charset="0"/>
              </a:rPr>
              <a:t> 社會韌性</a:t>
            </a:r>
            <a:endParaRPr lang="zh-TW" altLang="en-US" sz="24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8" name="圓角矩形 38">
            <a:extLst>
              <a:ext uri="{FF2B5EF4-FFF2-40B4-BE49-F238E27FC236}">
                <a16:creationId xmlns:a16="http://schemas.microsoft.com/office/drawing/2014/main" xmlns="" id="{4B660957-CA54-4AE9-9C88-DAF0C1625E52}"/>
              </a:ext>
            </a:extLst>
          </p:cNvPr>
          <p:cNvSpPr/>
          <p:nvPr/>
        </p:nvSpPr>
        <p:spPr>
          <a:xfrm>
            <a:off x="3298639" y="1819367"/>
            <a:ext cx="3221919" cy="446414"/>
          </a:xfrm>
          <a:prstGeom prst="roundRect">
            <a:avLst>
              <a:gd name="adj" fmla="val 50000"/>
            </a:avLst>
          </a:prstGeom>
          <a:solidFill>
            <a:srgbClr val="467A43"/>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r>
              <a:rPr kumimoji="1" lang="zh-TW" altLang="zh-TW" sz="2400" b="1" kern="0" dirty="0">
                <a:solidFill>
                  <a:srgbClr val="FFFFFF"/>
                </a:solidFill>
                <a:latin typeface="微軟正黑體" panose="020B0604030504040204" pitchFamily="34" charset="-120"/>
                <a:ea typeface="微軟正黑體" panose="020B0604030504040204" pitchFamily="34" charset="-120"/>
                <a:cs typeface="Times New Roman" panose="02020603050405020304" pitchFamily="18" charset="0"/>
              </a:rPr>
              <a:t>環境韌性</a:t>
            </a:r>
            <a:endParaRPr kumimoji="1" lang="en-US" altLang="zh-TW" sz="2400" b="1" kern="0" dirty="0">
              <a:solidFill>
                <a:srgbClr val="FFFF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9" name="圓角矩形 41">
            <a:extLst>
              <a:ext uri="{FF2B5EF4-FFF2-40B4-BE49-F238E27FC236}">
                <a16:creationId xmlns:a16="http://schemas.microsoft.com/office/drawing/2014/main" xmlns="" id="{2B1CA51E-38F1-43AF-B49B-38EC8154E477}"/>
              </a:ext>
            </a:extLst>
          </p:cNvPr>
          <p:cNvSpPr/>
          <p:nvPr/>
        </p:nvSpPr>
        <p:spPr>
          <a:xfrm>
            <a:off x="6645146" y="1819370"/>
            <a:ext cx="2936686" cy="457709"/>
          </a:xfrm>
          <a:prstGeom prst="roundRect">
            <a:avLst>
              <a:gd name="adj" fmla="val 50000"/>
            </a:avLst>
          </a:prstGeom>
          <a:solidFill>
            <a:srgbClr val="31859C"/>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r>
              <a:rPr kumimoji="1" lang="zh-TW" altLang="en-US" sz="2400" b="1" kern="0" dirty="0">
                <a:solidFill>
                  <a:srgbClr val="FFFFFF"/>
                </a:solidFill>
                <a:latin typeface="微軟正黑體" panose="020B0604030504040204" pitchFamily="34" charset="-120"/>
                <a:ea typeface="微軟正黑體" panose="020B0604030504040204" pitchFamily="34" charset="-120"/>
                <a:cs typeface="Times New Roman" panose="02020603050405020304" pitchFamily="18" charset="0"/>
              </a:rPr>
              <a:t> 經濟韌性</a:t>
            </a:r>
            <a:endParaRPr lang="zh-TW" altLang="en-US" sz="24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0" name="文字方塊 99">
            <a:extLst>
              <a:ext uri="{FF2B5EF4-FFF2-40B4-BE49-F238E27FC236}">
                <a16:creationId xmlns:a16="http://schemas.microsoft.com/office/drawing/2014/main" xmlns="" id="{2687B201-638B-4639-8D00-7AAD73F56DDE}"/>
              </a:ext>
            </a:extLst>
          </p:cNvPr>
          <p:cNvSpPr txBox="1"/>
          <p:nvPr/>
        </p:nvSpPr>
        <p:spPr>
          <a:xfrm>
            <a:off x="329574" y="4049096"/>
            <a:ext cx="2594388" cy="366895"/>
          </a:xfrm>
          <a:prstGeom prst="rect">
            <a:avLst/>
          </a:prstGeom>
          <a:noFill/>
        </p:spPr>
        <p:txBody>
          <a:bodyPr wrap="square">
            <a:spAutoFit/>
          </a:bodyPr>
          <a:lstStyle/>
          <a:p>
            <a:pPr marL="216000" indent="-216000" defTabSz="914400">
              <a:lnSpc>
                <a:spcPct val="114000"/>
              </a:lnSpc>
              <a:spcAft>
                <a:spcPts val="600"/>
              </a:spcAft>
              <a:buFont typeface="Arial" panose="020B0604020202020204" pitchFamily="34" charset="0"/>
              <a:buChar char="•"/>
              <a:defRPr/>
            </a:pPr>
            <a:r>
              <a:rPr kumimoji="1" lang="zh-TW" altLang="en-US" sz="1700" b="1" kern="0" dirty="0">
                <a:solidFill>
                  <a:srgbClr val="B1A089">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農村送暖</a:t>
            </a:r>
            <a:endParaRPr kumimoji="1" lang="en-US" altLang="zh-TW" sz="1700" b="1" kern="0" dirty="0">
              <a:solidFill>
                <a:srgbClr val="B1A089">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1" name="文字方塊 100">
            <a:extLst>
              <a:ext uri="{FF2B5EF4-FFF2-40B4-BE49-F238E27FC236}">
                <a16:creationId xmlns:a16="http://schemas.microsoft.com/office/drawing/2014/main" xmlns="" id="{FD5BB95C-BCB9-42C0-AB0A-41993FABBEFA}"/>
              </a:ext>
            </a:extLst>
          </p:cNvPr>
          <p:cNvSpPr txBox="1"/>
          <p:nvPr/>
        </p:nvSpPr>
        <p:spPr>
          <a:xfrm>
            <a:off x="3277993" y="3528089"/>
            <a:ext cx="3301839" cy="2869503"/>
          </a:xfrm>
          <a:prstGeom prst="rect">
            <a:avLst/>
          </a:prstGeom>
          <a:noFill/>
        </p:spPr>
        <p:txBody>
          <a:bodyPr wrap="square">
            <a:spAutoFit/>
          </a:bodyPr>
          <a:lstStyle/>
          <a:p>
            <a:pPr marL="216000" lvl="1" indent="-216000" defTabSz="914400">
              <a:lnSpc>
                <a:spcPct val="114000"/>
              </a:lnSpc>
              <a:spcAft>
                <a:spcPts val="600"/>
              </a:spcAft>
              <a:defRPr/>
            </a:pPr>
            <a:r>
              <a:rPr kumimoji="1" lang="zh-TW" altLang="en-US" sz="1600" b="1" kern="0" dirty="0">
                <a:solidFill>
                  <a:srgbClr val="FFFFFF"/>
                </a:solidFill>
                <a:latin typeface="微軟正黑體" panose="020B0604030504040204" pitchFamily="34" charset="-120"/>
                <a:ea typeface="微軟正黑體" panose="020B0604030504040204" pitchFamily="34" charset="-120"/>
                <a:cs typeface="Times New Roman" panose="02020603050405020304" pitchFamily="18" charset="0"/>
              </a:rPr>
              <a:t>     </a:t>
            </a:r>
            <a:endParaRPr kumimoji="1" lang="zh-TW" altLang="zh-TW" sz="1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algn="just" defTabSz="914400">
              <a:lnSpc>
                <a:spcPts val="2000"/>
              </a:lnSpc>
              <a:spcAft>
                <a:spcPts val="600"/>
              </a:spcAft>
              <a:buClr>
                <a:srgbClr val="D2CB6C">
                  <a:lumMod val="50000"/>
                </a:srgbClr>
              </a:buClr>
              <a:buFont typeface="Arial" panose="020B0604020202020204" pitchFamily="34" charset="0"/>
              <a:buChar char="•"/>
              <a:defRPr/>
            </a:pPr>
            <a:r>
              <a:rPr kumimoji="1" lang="zh-TW" altLang="en-US"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提升農業水資源永續韌性建設</a:t>
            </a:r>
            <a:endParaRPr kumimoji="1" lang="en-US" altLang="zh-TW"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defTabSz="914400">
              <a:lnSpc>
                <a:spcPts val="2000"/>
              </a:lnSpc>
              <a:spcAft>
                <a:spcPts val="600"/>
              </a:spcAft>
              <a:buClr>
                <a:srgbClr val="D2CB6C">
                  <a:lumMod val="50000"/>
                </a:srgbClr>
              </a:buClr>
              <a:buFont typeface="Arial" panose="020B0604020202020204" pitchFamily="34" charset="0"/>
              <a:buChar char="•"/>
              <a:defRPr/>
            </a:pPr>
            <a:r>
              <a:rPr kumimoji="1" lang="zh-TW" altLang="en-US"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強化社區農路韌性基礎建設</a:t>
            </a:r>
            <a:endParaRPr kumimoji="1" lang="en-US" altLang="zh-TW"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defTabSz="914400">
              <a:lnSpc>
                <a:spcPts val="2000"/>
              </a:lnSpc>
              <a:spcAft>
                <a:spcPts val="600"/>
              </a:spcAft>
              <a:buClr>
                <a:srgbClr val="D2CB6C">
                  <a:lumMod val="50000"/>
                </a:srgbClr>
              </a:buClr>
              <a:buFont typeface="Arial" panose="020B0604020202020204" pitchFamily="34" charset="0"/>
              <a:buChar char="•"/>
              <a:defRPr/>
            </a:pPr>
            <a:r>
              <a:rPr kumimoji="1" lang="zh-TW" altLang="en-US"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提升養殖供水效能強化源頭管理及推動科技化及永續海上養殖</a:t>
            </a:r>
            <a:endParaRPr kumimoji="1" lang="en-US" altLang="zh-TW"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defTabSz="914400">
              <a:lnSpc>
                <a:spcPts val="2000"/>
              </a:lnSpc>
              <a:spcAft>
                <a:spcPts val="600"/>
              </a:spcAft>
              <a:buClr>
                <a:srgbClr val="D2CB6C">
                  <a:lumMod val="50000"/>
                </a:srgbClr>
              </a:buClr>
              <a:buFont typeface="Arial" panose="020B0604020202020204" pitchFamily="34" charset="0"/>
              <a:buChar char="•"/>
              <a:defRPr/>
            </a:pPr>
            <a:r>
              <a:rPr kumimoji="1" lang="zh-TW" altLang="en-US"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韌性漁港</a:t>
            </a:r>
            <a:endParaRPr kumimoji="1" lang="en-US" altLang="zh-TW"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defTabSz="914400">
              <a:lnSpc>
                <a:spcPts val="2000"/>
              </a:lnSpc>
              <a:spcAft>
                <a:spcPts val="600"/>
              </a:spcAft>
              <a:buClr>
                <a:srgbClr val="D2CB6C">
                  <a:lumMod val="50000"/>
                </a:srgbClr>
              </a:buClr>
              <a:buFont typeface="Arial" panose="020B0604020202020204" pitchFamily="34" charset="0"/>
              <a:buChar char="•"/>
              <a:defRPr/>
            </a:pPr>
            <a:r>
              <a:rPr kumimoji="1" lang="zh-TW" altLang="en-US"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建置農業氣象站及網絡</a:t>
            </a:r>
            <a:endParaRPr kumimoji="1" lang="en-US" altLang="zh-TW"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defTabSz="914400">
              <a:lnSpc>
                <a:spcPts val="2000"/>
              </a:lnSpc>
              <a:spcAft>
                <a:spcPts val="600"/>
              </a:spcAft>
              <a:buClr>
                <a:srgbClr val="D2CB6C">
                  <a:lumMod val="50000"/>
                </a:srgbClr>
              </a:buClr>
              <a:buFont typeface="Arial" panose="020B0604020202020204" pitchFamily="34" charset="0"/>
              <a:buChar char="•"/>
              <a:defRPr/>
            </a:pPr>
            <a:r>
              <a:rPr kumimoji="1" lang="zh-TW" altLang="en-US"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修建森林經營基礎路網及強化森林防減災預警機制</a:t>
            </a:r>
            <a:endParaRPr kumimoji="1" lang="en-US" altLang="zh-TW" sz="1600" b="1" kern="0" dirty="0">
              <a:solidFill>
                <a:srgbClr val="D2CB6C">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2" name="文字方塊 101">
            <a:extLst>
              <a:ext uri="{FF2B5EF4-FFF2-40B4-BE49-F238E27FC236}">
                <a16:creationId xmlns:a16="http://schemas.microsoft.com/office/drawing/2014/main" xmlns="" id="{501692E5-16E6-4D53-A082-EB2B19CE2384}"/>
              </a:ext>
            </a:extLst>
          </p:cNvPr>
          <p:cNvSpPr txBox="1"/>
          <p:nvPr/>
        </p:nvSpPr>
        <p:spPr>
          <a:xfrm>
            <a:off x="6829610" y="4061198"/>
            <a:ext cx="2719173" cy="1039452"/>
          </a:xfrm>
          <a:prstGeom prst="rect">
            <a:avLst/>
          </a:prstGeom>
          <a:noFill/>
        </p:spPr>
        <p:txBody>
          <a:bodyPr wrap="square">
            <a:spAutoFit/>
          </a:bodyPr>
          <a:lstStyle/>
          <a:p>
            <a:pPr marL="216000" indent="-216000" defTabSz="914400">
              <a:lnSpc>
                <a:spcPct val="114000"/>
              </a:lnSpc>
              <a:spcAft>
                <a:spcPts val="600"/>
              </a:spcAft>
              <a:buFont typeface="Arial" panose="020B0604020202020204" pitchFamily="34" charset="0"/>
              <a:buChar char="•"/>
              <a:defRPr/>
            </a:pPr>
            <a:r>
              <a:rPr kumimoji="1" lang="zh-TW" altLang="en-US"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設施設備現代化</a:t>
            </a:r>
            <a:endParaRPr kumimoji="1" lang="en-US" altLang="zh-TW"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16000" indent="-216000" defTabSz="914400">
              <a:lnSpc>
                <a:spcPct val="114000"/>
              </a:lnSpc>
              <a:spcAft>
                <a:spcPts val="600"/>
              </a:spcAft>
              <a:buFont typeface="Arial" panose="020B0604020202020204" pitchFamily="34" charset="0"/>
              <a:buChar char="•"/>
              <a:defRPr/>
            </a:pPr>
            <a:r>
              <a:rPr kumimoji="1" lang="zh-TW" altLang="en-US"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推動淨零智慧循環永續設</a:t>
            </a:r>
            <a:r>
              <a:rPr kumimoji="1" lang="en-US" altLang="zh-TW"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施</a:t>
            </a:r>
            <a:r>
              <a:rPr kumimoji="1" lang="en-US" altLang="zh-TW"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sz="1700" b="1" kern="0" dirty="0">
                <a:solidFill>
                  <a:srgbClr val="9CBEB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備</a:t>
            </a:r>
          </a:p>
        </p:txBody>
      </p:sp>
      <p:sp>
        <p:nvSpPr>
          <p:cNvPr id="103" name="文字方塊 102">
            <a:extLst>
              <a:ext uri="{FF2B5EF4-FFF2-40B4-BE49-F238E27FC236}">
                <a16:creationId xmlns:a16="http://schemas.microsoft.com/office/drawing/2014/main" xmlns="" id="{95C8F53C-3D21-4846-A32D-C5A641122490}"/>
              </a:ext>
            </a:extLst>
          </p:cNvPr>
          <p:cNvSpPr txBox="1"/>
          <p:nvPr/>
        </p:nvSpPr>
        <p:spPr>
          <a:xfrm>
            <a:off x="321844" y="3009333"/>
            <a:ext cx="2766466" cy="938719"/>
          </a:xfrm>
          <a:prstGeom prst="rect">
            <a:avLst/>
          </a:prstGeom>
          <a:noFill/>
        </p:spPr>
        <p:txBody>
          <a:bodyPr wrap="square" rtlCol="0">
            <a:spAutoFit/>
          </a:bodyPr>
          <a:lstStyle/>
          <a:p>
            <a:pPr marL="0" lvl="1" algn="ctr" defTabSz="914400">
              <a:lnSpc>
                <a:spcPts val="3300"/>
              </a:lnSpc>
              <a:defRPr/>
            </a:pPr>
            <a:r>
              <a:rPr kumimoji="1" lang="zh-TW" altLang="en-US"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rPr>
              <a:t>健全農村善循環</a:t>
            </a:r>
            <a:endParaRPr kumimoji="1" lang="en-US" altLang="zh-TW"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lvl="1" algn="ctr" defTabSz="914400">
              <a:lnSpc>
                <a:spcPts val="3300"/>
              </a:lnSpc>
              <a:defRPr/>
            </a:pPr>
            <a:r>
              <a:rPr kumimoji="1" lang="zh-TW" altLang="en-US"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rPr>
              <a:t>安定農民暖福利</a:t>
            </a:r>
          </a:p>
        </p:txBody>
      </p:sp>
      <p:sp>
        <p:nvSpPr>
          <p:cNvPr id="104" name="文字方塊 103">
            <a:extLst>
              <a:ext uri="{FF2B5EF4-FFF2-40B4-BE49-F238E27FC236}">
                <a16:creationId xmlns:a16="http://schemas.microsoft.com/office/drawing/2014/main" xmlns="" id="{6556DEF0-95F1-4ADB-9DD0-1F1E44E4CA3A}"/>
              </a:ext>
            </a:extLst>
          </p:cNvPr>
          <p:cNvSpPr txBox="1"/>
          <p:nvPr/>
        </p:nvSpPr>
        <p:spPr>
          <a:xfrm>
            <a:off x="3451426" y="2985310"/>
            <a:ext cx="2851756" cy="938719"/>
          </a:xfrm>
          <a:prstGeom prst="rect">
            <a:avLst/>
          </a:prstGeom>
          <a:noFill/>
        </p:spPr>
        <p:txBody>
          <a:bodyPr wrap="square" rtlCol="0">
            <a:spAutoFit/>
          </a:bodyPr>
          <a:lstStyle/>
          <a:p>
            <a:pPr marL="0" lvl="1" algn="ctr" defTabSz="914400">
              <a:lnSpc>
                <a:spcPts val="3300"/>
              </a:lnSpc>
              <a:defRPr/>
            </a:pPr>
            <a:r>
              <a:rPr kumimoji="1" lang="zh-TW" altLang="en-US"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rPr>
              <a:t>固農村三生永續</a:t>
            </a:r>
            <a:endParaRPr kumimoji="1" lang="en-US" altLang="zh-TW"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lvl="1" algn="ctr" defTabSz="914400">
              <a:lnSpc>
                <a:spcPts val="3300"/>
              </a:lnSpc>
              <a:defRPr/>
            </a:pPr>
            <a:r>
              <a:rPr kumimoji="1" lang="zh-TW" altLang="en-US"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rPr>
              <a:t>防災減災增韌性</a:t>
            </a:r>
          </a:p>
        </p:txBody>
      </p:sp>
      <p:sp>
        <p:nvSpPr>
          <p:cNvPr id="105" name="文字方塊 104">
            <a:extLst>
              <a:ext uri="{FF2B5EF4-FFF2-40B4-BE49-F238E27FC236}">
                <a16:creationId xmlns:a16="http://schemas.microsoft.com/office/drawing/2014/main" xmlns="" id="{3BD54BAC-3422-4EA6-9E69-3159D974F9B6}"/>
              </a:ext>
            </a:extLst>
          </p:cNvPr>
          <p:cNvSpPr txBox="1"/>
          <p:nvPr/>
        </p:nvSpPr>
        <p:spPr>
          <a:xfrm>
            <a:off x="6729462" y="2994835"/>
            <a:ext cx="2768059" cy="938719"/>
          </a:xfrm>
          <a:prstGeom prst="rect">
            <a:avLst/>
          </a:prstGeom>
          <a:noFill/>
        </p:spPr>
        <p:txBody>
          <a:bodyPr wrap="square" rtlCol="0">
            <a:spAutoFit/>
          </a:bodyPr>
          <a:lstStyle/>
          <a:p>
            <a:pPr marL="0" lvl="1" algn="ctr" defTabSz="914400">
              <a:lnSpc>
                <a:spcPts val="3300"/>
              </a:lnSpc>
              <a:defRPr/>
            </a:pPr>
            <a:r>
              <a:rPr kumimoji="1" lang="zh-TW" altLang="en-US" sz="2600" b="1" kern="0" dirty="0">
                <a:solidFill>
                  <a:srgbClr val="2F2B20"/>
                </a:solidFill>
                <a:latin typeface="微軟正黑體" panose="020B0604030504040204" pitchFamily="34" charset="-120"/>
                <a:ea typeface="微軟正黑體" panose="020B0604030504040204" pitchFamily="34" charset="-120"/>
                <a:cs typeface="Times New Roman" panose="02020603050405020304" pitchFamily="18" charset="0"/>
              </a:rPr>
              <a:t>農產業共創多贏強化智農之動能</a:t>
            </a:r>
          </a:p>
        </p:txBody>
      </p:sp>
      <p:pic>
        <p:nvPicPr>
          <p:cNvPr id="106" name="圖形 105">
            <a:extLst>
              <a:ext uri="{FF2B5EF4-FFF2-40B4-BE49-F238E27FC236}">
                <a16:creationId xmlns:a16="http://schemas.microsoft.com/office/drawing/2014/main" xmlns="" id="{0202FD84-997A-49B3-9093-381AC215A8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05210" y="1880349"/>
            <a:ext cx="323825" cy="323825"/>
          </a:xfrm>
          <a:prstGeom prst="rect">
            <a:avLst/>
          </a:prstGeom>
        </p:spPr>
      </p:pic>
      <p:pic>
        <p:nvPicPr>
          <p:cNvPr id="107" name="圖形 106">
            <a:extLst>
              <a:ext uri="{FF2B5EF4-FFF2-40B4-BE49-F238E27FC236}">
                <a16:creationId xmlns:a16="http://schemas.microsoft.com/office/drawing/2014/main" xmlns="" id="{97B8D375-27B4-413E-B14B-5832C184B5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54311" y="1863414"/>
            <a:ext cx="355255" cy="355255"/>
          </a:xfrm>
          <a:prstGeom prst="rect">
            <a:avLst/>
          </a:prstGeom>
        </p:spPr>
      </p:pic>
      <p:pic>
        <p:nvPicPr>
          <p:cNvPr id="108" name="圖形 107">
            <a:extLst>
              <a:ext uri="{FF2B5EF4-FFF2-40B4-BE49-F238E27FC236}">
                <a16:creationId xmlns:a16="http://schemas.microsoft.com/office/drawing/2014/main" xmlns="" id="{F62C6715-3E69-4EC9-B7F8-DFC175EF81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082923" y="1853734"/>
            <a:ext cx="355131" cy="355131"/>
          </a:xfrm>
          <a:prstGeom prst="rect">
            <a:avLst/>
          </a:prstGeom>
        </p:spPr>
      </p:pic>
      <p:sp>
        <p:nvSpPr>
          <p:cNvPr id="109" name="文字方塊 108">
            <a:extLst>
              <a:ext uri="{FF2B5EF4-FFF2-40B4-BE49-F238E27FC236}">
                <a16:creationId xmlns:a16="http://schemas.microsoft.com/office/drawing/2014/main" xmlns="" id="{1A7C0513-56DC-4BFC-9DF0-C2881C1DE469}"/>
              </a:ext>
            </a:extLst>
          </p:cNvPr>
          <p:cNvSpPr txBox="1"/>
          <p:nvPr/>
        </p:nvSpPr>
        <p:spPr>
          <a:xfrm>
            <a:off x="1012381" y="2383670"/>
            <a:ext cx="1415143" cy="584775"/>
          </a:xfrm>
          <a:prstGeom prst="rect">
            <a:avLst/>
          </a:prstGeom>
          <a:solidFill>
            <a:srgbClr val="DFDCB7">
              <a:lumMod val="20000"/>
              <a:lumOff val="80000"/>
            </a:srgbClr>
          </a:solidFill>
        </p:spPr>
        <p:txBody>
          <a:bodyPr wrap="square">
            <a:spAutoFit/>
          </a:bodyPr>
          <a:lstStyle/>
          <a:p>
            <a:pPr algn="ctr" defTabSz="914400">
              <a:defRPr/>
            </a:pPr>
            <a:r>
              <a:rPr lang="zh-TW" altLang="en-US" sz="3200" b="1" u="sng" kern="0" dirty="0">
                <a:solidFill>
                  <a:srgbClr val="2F2B20"/>
                </a:solidFill>
                <a:latin typeface="微軟正黑體" panose="020B0604030504040204" pitchFamily="34" charset="-120"/>
                <a:ea typeface="微軟正黑體" panose="020B0604030504040204" pitchFamily="34" charset="-120"/>
              </a:rPr>
              <a:t>暖農民</a:t>
            </a:r>
          </a:p>
        </p:txBody>
      </p:sp>
      <p:sp>
        <p:nvSpPr>
          <p:cNvPr id="110" name="文字方塊 109">
            <a:extLst>
              <a:ext uri="{FF2B5EF4-FFF2-40B4-BE49-F238E27FC236}">
                <a16:creationId xmlns:a16="http://schemas.microsoft.com/office/drawing/2014/main" xmlns="" id="{FD847E4E-3684-4080-8345-31D5FDE95601}"/>
              </a:ext>
            </a:extLst>
          </p:cNvPr>
          <p:cNvSpPr txBox="1"/>
          <p:nvPr/>
        </p:nvSpPr>
        <p:spPr>
          <a:xfrm>
            <a:off x="4109566" y="2391178"/>
            <a:ext cx="1415143" cy="584775"/>
          </a:xfrm>
          <a:prstGeom prst="rect">
            <a:avLst/>
          </a:prstGeom>
          <a:solidFill>
            <a:srgbClr val="DFDCB7">
              <a:lumMod val="20000"/>
              <a:lumOff val="80000"/>
            </a:srgbClr>
          </a:solidFill>
        </p:spPr>
        <p:txBody>
          <a:bodyPr wrap="square">
            <a:spAutoFit/>
          </a:bodyPr>
          <a:lstStyle/>
          <a:p>
            <a:pPr algn="ctr" defTabSz="914400">
              <a:defRPr/>
            </a:pPr>
            <a:r>
              <a:rPr lang="zh-TW" altLang="en-US" sz="3200" b="1" u="sng" kern="0" dirty="0">
                <a:solidFill>
                  <a:srgbClr val="467A43"/>
                </a:solidFill>
                <a:latin typeface="微軟正黑體" panose="020B0604030504040204" pitchFamily="34" charset="-120"/>
                <a:ea typeface="微軟正黑體" panose="020B0604030504040204" pitchFamily="34" charset="-120"/>
              </a:rPr>
              <a:t>固農村</a:t>
            </a:r>
          </a:p>
        </p:txBody>
      </p:sp>
      <p:sp>
        <p:nvSpPr>
          <p:cNvPr id="111" name="文字方塊 110">
            <a:extLst>
              <a:ext uri="{FF2B5EF4-FFF2-40B4-BE49-F238E27FC236}">
                <a16:creationId xmlns:a16="http://schemas.microsoft.com/office/drawing/2014/main" xmlns="" id="{F5609C48-EAE4-4BC9-BE42-5D43A6098CDD}"/>
              </a:ext>
            </a:extLst>
          </p:cNvPr>
          <p:cNvSpPr txBox="1"/>
          <p:nvPr/>
        </p:nvSpPr>
        <p:spPr>
          <a:xfrm>
            <a:off x="7405919" y="2381827"/>
            <a:ext cx="1415143" cy="584775"/>
          </a:xfrm>
          <a:prstGeom prst="rect">
            <a:avLst/>
          </a:prstGeom>
          <a:solidFill>
            <a:srgbClr val="DFDCB7">
              <a:lumMod val="20000"/>
              <a:lumOff val="80000"/>
            </a:srgbClr>
          </a:solidFill>
        </p:spPr>
        <p:txBody>
          <a:bodyPr wrap="square">
            <a:spAutoFit/>
          </a:bodyPr>
          <a:lstStyle/>
          <a:p>
            <a:pPr algn="ctr" defTabSz="914400">
              <a:defRPr/>
            </a:pPr>
            <a:r>
              <a:rPr lang="zh-TW" altLang="en-US" sz="3200" b="1" u="sng" kern="0" dirty="0">
                <a:solidFill>
                  <a:srgbClr val="9CBEBD">
                    <a:lumMod val="50000"/>
                  </a:srgbClr>
                </a:solidFill>
                <a:latin typeface="微軟正黑體" panose="020B0604030504040204" pitchFamily="34" charset="-120"/>
                <a:ea typeface="微軟正黑體" panose="020B0604030504040204" pitchFamily="34" charset="-120"/>
              </a:rPr>
              <a:t>強農業</a:t>
            </a:r>
          </a:p>
        </p:txBody>
      </p:sp>
      <p:sp>
        <p:nvSpPr>
          <p:cNvPr id="112" name="文字方塊 111">
            <a:extLst>
              <a:ext uri="{FF2B5EF4-FFF2-40B4-BE49-F238E27FC236}">
                <a16:creationId xmlns:a16="http://schemas.microsoft.com/office/drawing/2014/main" xmlns="" id="{72F662CA-FB48-4E5F-9024-1453D80CAEB9}"/>
              </a:ext>
            </a:extLst>
          </p:cNvPr>
          <p:cNvSpPr txBox="1"/>
          <p:nvPr/>
        </p:nvSpPr>
        <p:spPr>
          <a:xfrm>
            <a:off x="547510" y="4390151"/>
            <a:ext cx="2574668" cy="1260730"/>
          </a:xfrm>
          <a:prstGeom prst="rect">
            <a:avLst/>
          </a:prstGeom>
          <a:noFill/>
        </p:spPr>
        <p:txBody>
          <a:bodyPr wrap="square">
            <a:spAutoFit/>
          </a:bodyPr>
          <a:lstStyle/>
          <a:p>
            <a:pPr defTabSz="914400">
              <a:lnSpc>
                <a:spcPct val="114000"/>
              </a:lnSpc>
              <a:spcAft>
                <a:spcPts val="600"/>
              </a:spcAft>
              <a:defRPr/>
            </a:pPr>
            <a:r>
              <a:rPr kumimoji="1" lang="zh-TW" altLang="en-US" sz="1700" b="1" kern="0" dirty="0">
                <a:solidFill>
                  <a:srgbClr val="B1A089">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推動農村供餐、幸福餐盒、惜食專區、平價專區、食材暖暖包、銀髮友善食品等</a:t>
            </a:r>
            <a:endParaRPr kumimoji="1" lang="en-US" altLang="zh-TW" sz="1700" b="1" kern="0" dirty="0">
              <a:solidFill>
                <a:srgbClr val="B1A089">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投影片編號版面配置區 1">
            <a:extLst>
              <a:ext uri="{FF2B5EF4-FFF2-40B4-BE49-F238E27FC236}">
                <a16:creationId xmlns:a16="http://schemas.microsoft.com/office/drawing/2014/main" xmlns="" id="{C5B6F389-A835-4E1F-A45E-1EF85D826686}"/>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28</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128465" y="188640"/>
            <a:ext cx="2795498" cy="658483"/>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206195" y="1833866"/>
            <a:ext cx="2962034" cy="4691477"/>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3306246" y="1772816"/>
            <a:ext cx="3214310" cy="4691477"/>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6619479" y="1788344"/>
            <a:ext cx="2878042" cy="4691477"/>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634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B8220C21-DB32-443F-81C9-83E9FC5E3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456"/>
            <a:ext cx="9906000" cy="5611091"/>
          </a:xfrm>
          <a:prstGeom prst="rect">
            <a:avLst/>
          </a:prstGeom>
        </p:spPr>
      </p:pic>
      <p:sp>
        <p:nvSpPr>
          <p:cNvPr id="60" name="Google Shape;753;p35">
            <a:extLst>
              <a:ext uri="{FF2B5EF4-FFF2-40B4-BE49-F238E27FC236}">
                <a16:creationId xmlns:a16="http://schemas.microsoft.com/office/drawing/2014/main" xmlns="" id="{20395029-A73B-4985-9BD6-ECAB77A7A431}"/>
              </a:ext>
            </a:extLst>
          </p:cNvPr>
          <p:cNvSpPr txBox="1">
            <a:spLocks/>
          </p:cNvSpPr>
          <p:nvPr/>
        </p:nvSpPr>
        <p:spPr>
          <a:xfrm>
            <a:off x="505341" y="2076004"/>
            <a:ext cx="5069830" cy="1724025"/>
          </a:xfrm>
          <a:prstGeom prst="rect">
            <a:avLst/>
          </a:prstGeom>
        </p:spPr>
        <p:txBody>
          <a:bodyPr spcFirstLastPara="1" vert="horz" wrap="square" lIns="0" tIns="0" rIns="0" bIns="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6000"/>
              </a:lnSpc>
              <a:spcBef>
                <a:spcPts val="0"/>
              </a:spcBef>
            </a:pPr>
            <a:r>
              <a:rPr lang="zh-TW" altLang="en-US" b="1" dirty="0">
                <a:solidFill>
                  <a:srgbClr val="FFC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以上分享</a:t>
            </a:r>
            <a:br>
              <a:rPr lang="zh-TW" altLang="en-US" b="1" dirty="0">
                <a:solidFill>
                  <a:srgbClr val="FFC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br>
            <a:r>
              <a:rPr lang="zh-TW" altLang="en-US" b="1" dirty="0">
                <a:solidFill>
                  <a:srgbClr val="FFC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敬請指教</a:t>
            </a:r>
          </a:p>
        </p:txBody>
      </p:sp>
    </p:spTree>
    <p:extLst>
      <p:ext uri="{BB962C8B-B14F-4D97-AF65-F5344CB8AC3E}">
        <p14:creationId xmlns:p14="http://schemas.microsoft.com/office/powerpoint/2010/main" val="3057283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xmlns="" id="{9BC56723-FDDF-4CD2-96A1-704814208D25}"/>
              </a:ext>
            </a:extLst>
          </p:cNvPr>
          <p:cNvPicPr>
            <a:picLocks noChangeAspect="1"/>
          </p:cNvPicPr>
          <p:nvPr/>
        </p:nvPicPr>
        <p:blipFill>
          <a:blip r:embed="rId4">
            <a:alphaModFix amt="52000"/>
            <a:extLst>
              <a:ext uri="{28A0092B-C50C-407E-A947-70E740481C1C}">
                <a14:useLocalDpi xmlns:a14="http://schemas.microsoft.com/office/drawing/2010/main"/>
              </a:ext>
            </a:extLst>
          </a:blip>
          <a:stretch>
            <a:fillRect/>
          </a:stretch>
        </p:blipFill>
        <p:spPr>
          <a:xfrm>
            <a:off x="-142686" y="3681720"/>
            <a:ext cx="10044246" cy="3564735"/>
          </a:xfrm>
          <a:prstGeom prst="rect">
            <a:avLst/>
          </a:prstGeom>
        </p:spPr>
      </p:pic>
      <p:sp>
        <p:nvSpPr>
          <p:cNvPr id="26" name="圓角矩形 19">
            <a:extLst>
              <a:ext uri="{FF2B5EF4-FFF2-40B4-BE49-F238E27FC236}">
                <a16:creationId xmlns:a16="http://schemas.microsoft.com/office/drawing/2014/main" xmlns="" id="{8B934FF4-C65D-4AB4-8EAF-899EFC196228}"/>
              </a:ext>
            </a:extLst>
          </p:cNvPr>
          <p:cNvSpPr/>
          <p:nvPr/>
        </p:nvSpPr>
        <p:spPr>
          <a:xfrm rot="20350917" flipV="1">
            <a:off x="-110321" y="75745"/>
            <a:ext cx="3384376" cy="2924943"/>
          </a:xfrm>
          <a:custGeom>
            <a:avLst/>
            <a:gdLst>
              <a:gd name="connsiteX0" fmla="*/ 0 w 3384376"/>
              <a:gd name="connsiteY0" fmla="*/ 1462472 h 2924943"/>
              <a:gd name="connsiteX1" fmla="*/ 1462472 w 3384376"/>
              <a:gd name="connsiteY1" fmla="*/ 0 h 2924943"/>
              <a:gd name="connsiteX2" fmla="*/ 1921905 w 3384376"/>
              <a:gd name="connsiteY2" fmla="*/ 0 h 2924943"/>
              <a:gd name="connsiteX3" fmla="*/ 3384377 w 3384376"/>
              <a:gd name="connsiteY3" fmla="*/ 1462472 h 2924943"/>
              <a:gd name="connsiteX4" fmla="*/ 3384376 w 3384376"/>
              <a:gd name="connsiteY4" fmla="*/ 1462472 h 2924943"/>
              <a:gd name="connsiteX5" fmla="*/ 1921904 w 3384376"/>
              <a:gd name="connsiteY5" fmla="*/ 2924944 h 2924943"/>
              <a:gd name="connsiteX6" fmla="*/ 1462472 w 3384376"/>
              <a:gd name="connsiteY6" fmla="*/ 2924943 h 2924943"/>
              <a:gd name="connsiteX7" fmla="*/ 0 w 3384376"/>
              <a:gd name="connsiteY7" fmla="*/ 1462471 h 2924943"/>
              <a:gd name="connsiteX8" fmla="*/ 0 w 3384376"/>
              <a:gd name="connsiteY8" fmla="*/ 1462472 h 292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4376" h="2924943" fill="none" extrusionOk="0">
                <a:moveTo>
                  <a:pt x="0" y="1462472"/>
                </a:moveTo>
                <a:cubicBezTo>
                  <a:pt x="-1890" y="620617"/>
                  <a:pt x="791088" y="177239"/>
                  <a:pt x="1462472" y="0"/>
                </a:cubicBezTo>
                <a:cubicBezTo>
                  <a:pt x="1565537" y="-51484"/>
                  <a:pt x="1815790" y="33127"/>
                  <a:pt x="1921905" y="0"/>
                </a:cubicBezTo>
                <a:cubicBezTo>
                  <a:pt x="2652629" y="-8876"/>
                  <a:pt x="3600042" y="712169"/>
                  <a:pt x="3384377" y="1462472"/>
                </a:cubicBezTo>
                <a:lnTo>
                  <a:pt x="3384376" y="1462472"/>
                </a:lnTo>
                <a:cubicBezTo>
                  <a:pt x="3403912" y="2303153"/>
                  <a:pt x="2749507" y="2850706"/>
                  <a:pt x="1921904" y="2924944"/>
                </a:cubicBezTo>
                <a:cubicBezTo>
                  <a:pt x="1700254" y="2939691"/>
                  <a:pt x="1667707" y="2920216"/>
                  <a:pt x="1462472" y="2924943"/>
                </a:cubicBezTo>
                <a:cubicBezTo>
                  <a:pt x="719479" y="2889016"/>
                  <a:pt x="109447" y="2410505"/>
                  <a:pt x="0" y="1462471"/>
                </a:cubicBezTo>
                <a:lnTo>
                  <a:pt x="0" y="1462472"/>
                </a:lnTo>
                <a:close/>
              </a:path>
              <a:path w="3384376" h="2924943" stroke="0" extrusionOk="0">
                <a:moveTo>
                  <a:pt x="0" y="1462472"/>
                </a:moveTo>
                <a:cubicBezTo>
                  <a:pt x="-131417" y="589337"/>
                  <a:pt x="486494" y="166885"/>
                  <a:pt x="1462472" y="0"/>
                </a:cubicBezTo>
                <a:cubicBezTo>
                  <a:pt x="1643507" y="-2093"/>
                  <a:pt x="1749004" y="24768"/>
                  <a:pt x="1921905" y="0"/>
                </a:cubicBezTo>
                <a:cubicBezTo>
                  <a:pt x="2733127" y="-17097"/>
                  <a:pt x="3429361" y="598048"/>
                  <a:pt x="3384377" y="1462472"/>
                </a:cubicBezTo>
                <a:lnTo>
                  <a:pt x="3384376" y="1462472"/>
                </a:lnTo>
                <a:cubicBezTo>
                  <a:pt x="3434490" y="2456046"/>
                  <a:pt x="2867119" y="2983155"/>
                  <a:pt x="1921904" y="2924944"/>
                </a:cubicBezTo>
                <a:cubicBezTo>
                  <a:pt x="1758725" y="2931107"/>
                  <a:pt x="1595991" y="2884477"/>
                  <a:pt x="1462472" y="2924943"/>
                </a:cubicBezTo>
                <a:cubicBezTo>
                  <a:pt x="649392" y="3022615"/>
                  <a:pt x="168266" y="2200985"/>
                  <a:pt x="0" y="1462471"/>
                </a:cubicBezTo>
                <a:lnTo>
                  <a:pt x="0" y="1462472"/>
                </a:lnTo>
                <a:close/>
              </a:path>
            </a:pathLst>
          </a:custGeom>
          <a:solidFill>
            <a:srgbClr val="3EBC9E"/>
          </a:solidFill>
          <a:ln>
            <a:solidFill>
              <a:srgbClr val="F2CD5D"/>
            </a:solidFill>
            <a:extLst>
              <a:ext uri="{C807C97D-BFC1-408E-A445-0C87EB9F89A2}">
                <ask:lineSketchStyleProps xmlns:ask="http://schemas.microsoft.com/office/drawing/2018/sketchyshapes" xmlns="" sd="2030788464">
                  <a:prstGeom prst="roundRect">
                    <a:avLst>
                      <a:gd name="adj" fmla="val 50000"/>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2866" rtl="0" eaLnBrk="1" fontAlgn="auto" latinLnBrk="0" hangingPunct="1">
              <a:lnSpc>
                <a:spcPct val="100000"/>
              </a:lnSpc>
              <a:spcBef>
                <a:spcPts val="0"/>
              </a:spcBef>
              <a:spcAft>
                <a:spcPts val="0"/>
              </a:spcAft>
              <a:buClrTx/>
              <a:buSzTx/>
              <a:buFontTx/>
              <a:buNone/>
              <a:tabLst/>
              <a:defRPr/>
            </a:pPr>
            <a:endParaRPr kumimoji="0" lang="zh-TW" altLang="en-US" sz="2100" b="0" i="0" u="none" strike="noStrike" kern="1200" cap="none" spc="0" normalizeH="0" baseline="0" noProof="0">
              <a:ln>
                <a:noFill/>
              </a:ln>
              <a:solidFill>
                <a:srgbClr val="00B050"/>
              </a:solidFill>
              <a:effectLst/>
              <a:uLnTx/>
              <a:uFillTx/>
              <a:latin typeface="Arial"/>
              <a:ea typeface="微軟正黑體" panose="020B0604030504040204" pitchFamily="34" charset="-120"/>
              <a:cs typeface="+mn-cs"/>
            </a:endParaRPr>
          </a:p>
        </p:txBody>
      </p:sp>
      <p:grpSp>
        <p:nvGrpSpPr>
          <p:cNvPr id="27" name="群組 26">
            <a:extLst>
              <a:ext uri="{FF2B5EF4-FFF2-40B4-BE49-F238E27FC236}">
                <a16:creationId xmlns:a16="http://schemas.microsoft.com/office/drawing/2014/main" xmlns="" id="{059E0036-5F24-410A-B396-80DEA9008F24}"/>
              </a:ext>
            </a:extLst>
          </p:cNvPr>
          <p:cNvGrpSpPr/>
          <p:nvPr/>
        </p:nvGrpSpPr>
        <p:grpSpPr>
          <a:xfrm>
            <a:off x="560514" y="764704"/>
            <a:ext cx="9118053" cy="3827330"/>
            <a:chOff x="6443780" y="1036289"/>
            <a:chExt cx="9118055" cy="1363614"/>
          </a:xfrm>
        </p:grpSpPr>
        <p:sp>
          <p:nvSpPr>
            <p:cNvPr id="28" name="文字方塊 27">
              <a:extLst>
                <a:ext uri="{FF2B5EF4-FFF2-40B4-BE49-F238E27FC236}">
                  <a16:creationId xmlns:a16="http://schemas.microsoft.com/office/drawing/2014/main" xmlns="" id="{A60A4944-F161-4FDD-B911-5804BE3A52DD}"/>
                </a:ext>
              </a:extLst>
            </p:cNvPr>
            <p:cNvSpPr txBox="1"/>
            <p:nvPr/>
          </p:nvSpPr>
          <p:spPr>
            <a:xfrm>
              <a:off x="6443780" y="1036289"/>
              <a:ext cx="2236510" cy="471519"/>
            </a:xfrm>
            <a:prstGeom prst="rect">
              <a:avLst/>
            </a:prstGeom>
            <a:noFill/>
          </p:spPr>
          <p:txBody>
            <a:bodyPr wrap="none" rtlCol="0">
              <a:spAutoFit/>
            </a:bodyPr>
            <a:lstStyle/>
            <a:p>
              <a:pPr marL="0" marR="0" lvl="0" indent="0" algn="ctr" defTabSz="1072866"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FEFAC9">
                      <a:lumMod val="75000"/>
                    </a:srgbClr>
                  </a:solidFill>
                  <a:effectLst/>
                  <a:uLnTx/>
                  <a:uFillTx/>
                  <a:latin typeface="Microsoft YaHei UI" panose="020B0503020204020204" pitchFamily="34" charset="-122"/>
                  <a:ea typeface="Microsoft YaHei UI" panose="020B0503020204020204" pitchFamily="34" charset="-122"/>
                  <a:cs typeface="+mn-cs"/>
                </a:rPr>
                <a:t>提升</a:t>
              </a:r>
              <a:endParaRPr kumimoji="0" lang="en-US" altLang="zh-TW" sz="4000" b="1" i="0" u="none" strike="noStrike" kern="1200" cap="none" spc="0" normalizeH="0" baseline="0" noProof="0" dirty="0">
                <a:ln>
                  <a:noFill/>
                </a:ln>
                <a:solidFill>
                  <a:srgbClr val="FEFAC9">
                    <a:lumMod val="75000"/>
                  </a:srgbClr>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1072866"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FEFAC9">
                      <a:lumMod val="75000"/>
                    </a:srgbClr>
                  </a:solidFill>
                  <a:effectLst/>
                  <a:uLnTx/>
                  <a:uFillTx/>
                  <a:latin typeface="Microsoft YaHei UI" panose="020B0503020204020204" pitchFamily="34" charset="-122"/>
                  <a:ea typeface="Microsoft YaHei UI" panose="020B0503020204020204" pitchFamily="34" charset="-122"/>
                  <a:cs typeface="+mn-cs"/>
                </a:rPr>
                <a:t>農民福祉</a:t>
              </a:r>
            </a:p>
          </p:txBody>
        </p:sp>
        <p:sp>
          <p:nvSpPr>
            <p:cNvPr id="29" name="矩形 28">
              <a:extLst>
                <a:ext uri="{FF2B5EF4-FFF2-40B4-BE49-F238E27FC236}">
                  <a16:creationId xmlns:a16="http://schemas.microsoft.com/office/drawing/2014/main" xmlns="" id="{60B0F0AA-9751-4762-9F4E-F3E43D0DB458}"/>
                </a:ext>
              </a:extLst>
            </p:cNvPr>
            <p:cNvSpPr/>
            <p:nvPr/>
          </p:nvSpPr>
          <p:spPr>
            <a:xfrm>
              <a:off x="9252093" y="1205707"/>
              <a:ext cx="6309742" cy="1194196"/>
            </a:xfrm>
            <a:prstGeom prst="rect">
              <a:avLst/>
            </a:prstGeom>
            <a:noFill/>
          </p:spPr>
          <p:txBody>
            <a:bodyPr wrap="none" rtlCol="0">
              <a:spAutoFit/>
            </a:bodyPr>
            <a:lstStyle/>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讓每位農民都能參加</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農保</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2.</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讓每位農民都能領</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退休金</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3.</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讓農民享有農民</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職災保險</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4.</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讓農民不用再看天吃飯，擴大推動</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農業保險</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5.</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讓農漁民享有</a:t>
              </a: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19</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種</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低利貸款</a:t>
              </a:r>
            </a:p>
            <a:p>
              <a:pPr marL="0" marR="0" lvl="0" indent="0" algn="l" defTabSz="1072866" rtl="0" eaLnBrk="1" fontAlgn="auto" latinLnBrk="0" hangingPunct="1">
                <a:lnSpc>
                  <a:spcPct val="15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6.</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為農漁村推動</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綠色照顧</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Microsoft YaHei UI" panose="020B0503020204020204" pitchFamily="34" charset="-122"/>
                  <a:ea typeface="Microsoft YaHei UI" panose="020B0503020204020204" pitchFamily="34" charset="-122"/>
                  <a:cs typeface="+mn-cs"/>
                </a:rPr>
                <a:t>實踐</a:t>
              </a:r>
              <a:r>
                <a:rPr kumimoji="0" lang="zh-TW" altLang="en-US" sz="2400" b="1" i="0" u="none" strike="noStrike" kern="1200" cap="none" spc="0" normalizeH="0" baseline="0" noProof="0" dirty="0">
                  <a:ln>
                    <a:noFill/>
                  </a:ln>
                  <a:solidFill>
                    <a:srgbClr val="FF5964"/>
                  </a:solidFill>
                  <a:effectLst/>
                  <a:uLnTx/>
                  <a:uFillTx/>
                  <a:latin typeface="Microsoft YaHei UI" panose="020B0503020204020204" pitchFamily="34" charset="-122"/>
                  <a:ea typeface="Microsoft YaHei UI" panose="020B0503020204020204" pitchFamily="34" charset="-122"/>
                  <a:cs typeface="+mn-cs"/>
                </a:rPr>
                <a:t>零飢餓</a:t>
              </a:r>
            </a:p>
          </p:txBody>
        </p:sp>
      </p:grpSp>
      <p:sp>
        <p:nvSpPr>
          <p:cNvPr id="30" name="投影片編號版面配置區 1">
            <a:extLst>
              <a:ext uri="{FF2B5EF4-FFF2-40B4-BE49-F238E27FC236}">
                <a16:creationId xmlns:a16="http://schemas.microsoft.com/office/drawing/2014/main" xmlns="" id="{D19EF0B3-86DD-49E1-97B0-EC0AEED47920}"/>
              </a:ext>
            </a:extLst>
          </p:cNvPr>
          <p:cNvSpPr>
            <a:spLocks noGrp="1"/>
          </p:cNvSpPr>
          <p:nvPr>
            <p:ph type="sldNum" sz="quarter" idx="12"/>
          </p:nvPr>
        </p:nvSpPr>
        <p:spPr>
          <a:xfrm>
            <a:off x="9426710" y="6508686"/>
            <a:ext cx="494842" cy="365125"/>
          </a:xfrm>
        </p:spPr>
        <p:txBody>
          <a:bodyPr/>
          <a:lstStyle/>
          <a:p>
            <a:pPr marL="0" marR="0" lvl="0" indent="0" algn="r" defTabSz="912793" rtl="0" eaLnBrk="0" fontAlgn="auto" latinLnBrk="0" hangingPunct="0">
              <a:lnSpc>
                <a:spcPct val="100000"/>
              </a:lnSpc>
              <a:spcBef>
                <a:spcPts val="0"/>
              </a:spcBef>
              <a:spcAft>
                <a:spcPts val="0"/>
              </a:spcAft>
              <a:buClrTx/>
              <a:buSzTx/>
              <a:buFontTx/>
              <a:buNone/>
              <a:tabLst/>
              <a:defRPr/>
            </a:pPr>
            <a:fld id="{2A512235-95FA-4CE9-8C6F-E1543DDCE0CE}" type="slidenum">
              <a:rPr kumimoji="0" lang="zh-TW" altLang="en-US" sz="1600" b="0" i="0" u="none" strike="noStrike" kern="1200" cap="none" spc="0" normalizeH="0" baseline="0" noProof="0">
                <a:ln>
                  <a:noFill/>
                </a:ln>
                <a:solidFill>
                  <a:prstClr val="black">
                    <a:tint val="7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2793" rtl="0" eaLnBrk="0" fontAlgn="auto" latinLnBrk="0" hangingPunct="0">
                <a:lnSpc>
                  <a:spcPct val="100000"/>
                </a:lnSpc>
                <a:spcBef>
                  <a:spcPts val="0"/>
                </a:spcBef>
                <a:spcAft>
                  <a:spcPts val="0"/>
                </a:spcAft>
                <a:buClrTx/>
                <a:buSzTx/>
                <a:buFontTx/>
                <a:buNone/>
                <a:tabLst/>
                <a:defRPr/>
              </a:pPr>
              <a:t>3</a:t>
            </a:fld>
            <a:endParaRPr kumimoji="0" lang="zh-TW" altLang="en-US" sz="1600" b="0" i="0" u="none" strike="noStrike" kern="1200" cap="none" spc="0" normalizeH="0" baseline="0" noProof="0" dirty="0">
              <a:ln>
                <a:noFill/>
              </a:ln>
              <a:solidFill>
                <a:prstClr val="black">
                  <a:tint val="7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569272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圓角 56">
            <a:extLst>
              <a:ext uri="{FF2B5EF4-FFF2-40B4-BE49-F238E27FC236}">
                <a16:creationId xmlns:a16="http://schemas.microsoft.com/office/drawing/2014/main" xmlns="" id="{69C556EB-D309-4021-9A01-32C212DBED57}"/>
              </a:ext>
            </a:extLst>
          </p:cNvPr>
          <p:cNvSpPr/>
          <p:nvPr/>
        </p:nvSpPr>
        <p:spPr>
          <a:xfrm>
            <a:off x="3033837" y="3389287"/>
            <a:ext cx="2758134" cy="561249"/>
          </a:xfrm>
          <a:prstGeom prst="roundRect">
            <a:avLst/>
          </a:prstGeom>
          <a:solidFill>
            <a:schemeClr val="accent1">
              <a:lumMod val="20000"/>
              <a:lumOff val="80000"/>
            </a:schemeClr>
          </a:solidFill>
          <a:ln w="12700" cap="flat" cmpd="sng" algn="ctr">
            <a:noFill/>
            <a:prstDash val="solid"/>
            <a:miter lim="800000"/>
          </a:ln>
          <a:effectLst/>
        </p:spPr>
        <p:txBody>
          <a:bodyPr rtlCol="0" anchor="ctr"/>
          <a:lstStyle/>
          <a:p>
            <a:pPr algn="ctr" defTabSz="457200">
              <a:defRPr/>
            </a:pPr>
            <a:endParaRPr lang="zh-TW" altLang="en-US" sz="1400" b="1" kern="0">
              <a:solidFill>
                <a:prstClr val="white"/>
              </a:solidFill>
              <a:latin typeface="微軟正黑體" panose="020B0604030504040204" pitchFamily="34" charset="-120"/>
              <a:ea typeface="微軟正黑體" panose="020B0604030504040204" pitchFamily="34" charset="-120"/>
            </a:endParaRPr>
          </a:p>
        </p:txBody>
      </p:sp>
      <p:sp>
        <p:nvSpPr>
          <p:cNvPr id="58" name="文字方塊 57">
            <a:extLst>
              <a:ext uri="{FF2B5EF4-FFF2-40B4-BE49-F238E27FC236}">
                <a16:creationId xmlns:a16="http://schemas.microsoft.com/office/drawing/2014/main" xmlns="" id="{68D4A95C-B618-43A5-A2AF-FDCEA5651DA3}"/>
              </a:ext>
            </a:extLst>
          </p:cNvPr>
          <p:cNvSpPr txBox="1"/>
          <p:nvPr/>
        </p:nvSpPr>
        <p:spPr>
          <a:xfrm>
            <a:off x="5824918" y="2778874"/>
            <a:ext cx="4463933" cy="369332"/>
          </a:xfrm>
          <a:prstGeom prst="rect">
            <a:avLst/>
          </a:prstGeom>
          <a:noFill/>
        </p:spPr>
        <p:txBody>
          <a:bodyPr wrap="square" rtlCol="0">
            <a:spAutoFit/>
          </a:bodyPr>
          <a:lstStyle>
            <a:defPPr>
              <a:defRPr lang="en-US"/>
            </a:defPPr>
            <a:lvl1pPr marL="179388" marR="0" lvl="0" indent="-179388" defTabSz="898544" fontAlgn="auto">
              <a:lnSpc>
                <a:spcPct val="100000"/>
              </a:lnSpc>
              <a:spcBef>
                <a:spcPts val="600"/>
              </a:spcBef>
              <a:spcAft>
                <a:spcPts val="600"/>
              </a:spcAft>
              <a:buClrTx/>
              <a:buSzTx/>
              <a:buFont typeface="Arial" panose="020B0604020202020204" pitchFamily="34" charset="0"/>
              <a:buChar char="•"/>
              <a:tabLst/>
              <a:defRPr sz="2400" b="1">
                <a:latin typeface="+mn-ea"/>
              </a:defRPr>
            </a:lvl1pPr>
          </a:lstStyle>
          <a:p>
            <a:pPr>
              <a:defRPr/>
            </a:pPr>
            <a:r>
              <a:rPr lang="zh-TW" altLang="en-US" sz="1800" dirty="0">
                <a:solidFill>
                  <a:prstClr val="black"/>
                </a:solidFill>
                <a:latin typeface="微軟正黑體"/>
                <a:ea typeface="微軟正黑體"/>
              </a:rPr>
              <a:t>覆蓋率</a:t>
            </a:r>
            <a:r>
              <a:rPr lang="en-US" altLang="zh-TW" sz="1800" dirty="0">
                <a:solidFill>
                  <a:prstClr val="black"/>
                </a:solidFill>
                <a:latin typeface="微軟正黑體"/>
                <a:ea typeface="微軟正黑體"/>
              </a:rPr>
              <a:t>24%</a:t>
            </a:r>
            <a:r>
              <a:rPr lang="zh-TW" altLang="en-US" sz="1800" dirty="0">
                <a:solidFill>
                  <a:prstClr val="black"/>
                </a:solidFill>
                <a:latin typeface="微軟正黑體"/>
                <a:ea typeface="微軟正黑體"/>
              </a:rPr>
              <a:t>，目標提升至</a:t>
            </a:r>
            <a:r>
              <a:rPr lang="en-US" altLang="zh-TW" sz="1800" dirty="0">
                <a:solidFill>
                  <a:prstClr val="black"/>
                </a:solidFill>
                <a:latin typeface="微軟正黑體"/>
                <a:ea typeface="微軟正黑體"/>
              </a:rPr>
              <a:t>30%</a:t>
            </a:r>
          </a:p>
        </p:txBody>
      </p:sp>
      <p:sp>
        <p:nvSpPr>
          <p:cNvPr id="59" name="文字方塊 58">
            <a:extLst>
              <a:ext uri="{FF2B5EF4-FFF2-40B4-BE49-F238E27FC236}">
                <a16:creationId xmlns:a16="http://schemas.microsoft.com/office/drawing/2014/main" xmlns="" id="{812A339A-EC49-4529-91B3-C5600FDE7412}"/>
              </a:ext>
            </a:extLst>
          </p:cNvPr>
          <p:cNvSpPr txBox="1"/>
          <p:nvPr/>
        </p:nvSpPr>
        <p:spPr>
          <a:xfrm>
            <a:off x="5817098" y="3429000"/>
            <a:ext cx="4048647" cy="369332"/>
          </a:xfrm>
          <a:prstGeom prst="rect">
            <a:avLst/>
          </a:prstGeom>
          <a:noFill/>
        </p:spPr>
        <p:txBody>
          <a:bodyPr wrap="square" rtlCol="0">
            <a:spAutoFit/>
          </a:bodyPr>
          <a:lstStyle/>
          <a:p>
            <a:pPr marL="179388" indent="-179388" defTabSz="898544">
              <a:spcBef>
                <a:spcPts val="600"/>
              </a:spcBef>
              <a:spcAft>
                <a:spcPts val="600"/>
              </a:spcAft>
              <a:buFont typeface="Arial" panose="020B0604020202020204" pitchFamily="34" charset="0"/>
              <a:buChar char="•"/>
              <a:defRPr/>
            </a:pPr>
            <a:r>
              <a:rPr lang="zh-TW" altLang="en-US" sz="1800" b="1" dirty="0">
                <a:solidFill>
                  <a:prstClr val="black"/>
                </a:solidFill>
                <a:latin typeface="微軟正黑體"/>
                <a:ea typeface="微軟正黑體"/>
              </a:rPr>
              <a:t>覆蓋率</a:t>
            </a:r>
            <a:r>
              <a:rPr lang="en-US" altLang="zh-TW" sz="1800" b="1" dirty="0">
                <a:solidFill>
                  <a:prstClr val="black"/>
                </a:solidFill>
                <a:latin typeface="微軟正黑體"/>
                <a:ea typeface="微軟正黑體"/>
              </a:rPr>
              <a:t>51.8%</a:t>
            </a:r>
            <a:r>
              <a:rPr lang="zh-TW" altLang="en-US" sz="1800" b="1" dirty="0">
                <a:solidFill>
                  <a:prstClr val="black"/>
                </a:solidFill>
                <a:latin typeface="微軟正黑體"/>
                <a:ea typeface="微軟正黑體"/>
              </a:rPr>
              <a:t>，長期目標提升至</a:t>
            </a:r>
            <a:r>
              <a:rPr lang="en-US" altLang="zh-TW" sz="1800" b="1" dirty="0">
                <a:solidFill>
                  <a:prstClr val="black"/>
                </a:solidFill>
                <a:latin typeface="微軟正黑體"/>
                <a:ea typeface="微軟正黑體"/>
              </a:rPr>
              <a:t>70%</a:t>
            </a:r>
          </a:p>
        </p:txBody>
      </p:sp>
      <p:grpSp>
        <p:nvGrpSpPr>
          <p:cNvPr id="60" name="群組 59">
            <a:extLst>
              <a:ext uri="{FF2B5EF4-FFF2-40B4-BE49-F238E27FC236}">
                <a16:creationId xmlns:a16="http://schemas.microsoft.com/office/drawing/2014/main" xmlns="" id="{9231267B-1827-4D6B-90FF-F1A819F49D9D}"/>
              </a:ext>
            </a:extLst>
          </p:cNvPr>
          <p:cNvGrpSpPr/>
          <p:nvPr/>
        </p:nvGrpSpPr>
        <p:grpSpPr>
          <a:xfrm>
            <a:off x="3022579" y="1420005"/>
            <a:ext cx="2876190" cy="563683"/>
            <a:chOff x="1017782" y="1621754"/>
            <a:chExt cx="3566600" cy="563683"/>
          </a:xfrm>
        </p:grpSpPr>
        <p:sp>
          <p:nvSpPr>
            <p:cNvPr id="61" name="矩形: 圓角 60">
              <a:extLst>
                <a:ext uri="{FF2B5EF4-FFF2-40B4-BE49-F238E27FC236}">
                  <a16:creationId xmlns:a16="http://schemas.microsoft.com/office/drawing/2014/main" xmlns="" id="{58072CA5-0A3D-4D2A-A98B-C168F2DA4710}"/>
                </a:ext>
              </a:extLst>
            </p:cNvPr>
            <p:cNvSpPr/>
            <p:nvPr/>
          </p:nvSpPr>
          <p:spPr>
            <a:xfrm>
              <a:off x="1017782" y="1624188"/>
              <a:ext cx="3420206" cy="561249"/>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algn="ctr" defTabSz="457200">
                <a:defRPr/>
              </a:pPr>
              <a:endParaRPr lang="zh-TW" altLang="en-US" sz="1400" b="1" kern="0">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62" name="矩形 61">
              <a:extLst>
                <a:ext uri="{FF2B5EF4-FFF2-40B4-BE49-F238E27FC236}">
                  <a16:creationId xmlns:a16="http://schemas.microsoft.com/office/drawing/2014/main" xmlns="" id="{A6C96D09-883D-48FB-A180-4EF5E10CB3FB}"/>
                </a:ext>
              </a:extLst>
            </p:cNvPr>
            <p:cNvSpPr/>
            <p:nvPr/>
          </p:nvSpPr>
          <p:spPr>
            <a:xfrm flipH="1">
              <a:off x="1164176" y="1621754"/>
              <a:ext cx="3420206" cy="461665"/>
            </a:xfrm>
            <a:prstGeom prst="rect">
              <a:avLst/>
            </a:prstGeom>
          </p:spPr>
          <p:txBody>
            <a:bodyPr wrap="square">
              <a:spAutoFit/>
            </a:bodyPr>
            <a:lstStyle/>
            <a:p>
              <a:pPr defTabSz="457200">
                <a:defRPr/>
              </a:pPr>
              <a:r>
                <a:rPr kumimoji="1" lang="zh-TW" altLang="en-US" sz="2400" b="1" kern="0" dirty="0">
                  <a:latin typeface="微軟正黑體" panose="020B0604030504040204" pitchFamily="34" charset="-120"/>
                  <a:ea typeface="微軟正黑體" panose="020B0604030504040204" pitchFamily="34" charset="-120"/>
                </a:rPr>
                <a:t>農民健康保險</a:t>
              </a:r>
            </a:p>
          </p:txBody>
        </p:sp>
      </p:grpSp>
      <p:sp>
        <p:nvSpPr>
          <p:cNvPr id="63" name="矩形 62">
            <a:extLst>
              <a:ext uri="{FF2B5EF4-FFF2-40B4-BE49-F238E27FC236}">
                <a16:creationId xmlns:a16="http://schemas.microsoft.com/office/drawing/2014/main" xmlns="" id="{6666161A-8B22-4FDD-8FFD-4323326263FE}"/>
              </a:ext>
            </a:extLst>
          </p:cNvPr>
          <p:cNvSpPr/>
          <p:nvPr/>
        </p:nvSpPr>
        <p:spPr>
          <a:xfrm flipH="1">
            <a:off x="3208983" y="3388181"/>
            <a:ext cx="2640615" cy="461665"/>
          </a:xfrm>
          <a:prstGeom prst="rect">
            <a:avLst/>
          </a:prstGeom>
        </p:spPr>
        <p:txBody>
          <a:bodyPr wrap="square">
            <a:spAutoFit/>
          </a:bodyPr>
          <a:lstStyle/>
          <a:p>
            <a:pPr defTabSz="457200">
              <a:defRPr/>
            </a:pPr>
            <a:r>
              <a:rPr kumimoji="1" lang="zh-TW" altLang="en-US" sz="2400" b="1" dirty="0">
                <a:latin typeface="微軟正黑體" panose="020B0604030504040204" pitchFamily="34" charset="-120"/>
                <a:ea typeface="微軟正黑體" panose="020B0604030504040204" pitchFamily="34" charset="-120"/>
              </a:rPr>
              <a:t>農業保險</a:t>
            </a:r>
          </a:p>
        </p:txBody>
      </p:sp>
      <p:sp>
        <p:nvSpPr>
          <p:cNvPr id="64" name="文字方塊 63">
            <a:extLst>
              <a:ext uri="{FF2B5EF4-FFF2-40B4-BE49-F238E27FC236}">
                <a16:creationId xmlns:a16="http://schemas.microsoft.com/office/drawing/2014/main" xmlns="" id="{143F64A6-96CB-4A7A-AE6E-5CEAE4E1EFFA}"/>
              </a:ext>
            </a:extLst>
          </p:cNvPr>
          <p:cNvSpPr txBox="1"/>
          <p:nvPr/>
        </p:nvSpPr>
        <p:spPr>
          <a:xfrm>
            <a:off x="5817096" y="2117606"/>
            <a:ext cx="4771456" cy="369332"/>
          </a:xfrm>
          <a:prstGeom prst="rect">
            <a:avLst/>
          </a:prstGeom>
          <a:noFill/>
        </p:spPr>
        <p:txBody>
          <a:bodyPr wrap="square" rtlCol="0">
            <a:spAutoFit/>
          </a:bodyPr>
          <a:lstStyle>
            <a:defPPr>
              <a:defRPr lang="en-US"/>
            </a:defPPr>
            <a:lvl1pPr marL="179388" marR="0" lvl="0" indent="-179388" defTabSz="898544" fontAlgn="auto">
              <a:lnSpc>
                <a:spcPct val="100000"/>
              </a:lnSpc>
              <a:spcBef>
                <a:spcPts val="600"/>
              </a:spcBef>
              <a:spcAft>
                <a:spcPts val="600"/>
              </a:spcAft>
              <a:buClrTx/>
              <a:buSzTx/>
              <a:buFont typeface="Arial" panose="020B0604020202020204" pitchFamily="34" charset="0"/>
              <a:buChar char="•"/>
              <a:tabLst/>
              <a:defRPr sz="2400" b="1">
                <a:latin typeface="+mn-ea"/>
              </a:defRPr>
            </a:lvl1pPr>
          </a:lstStyle>
          <a:p>
            <a:pPr>
              <a:defRPr/>
            </a:pPr>
            <a:r>
              <a:rPr lang="zh-TW" altLang="en-US" sz="1800" dirty="0">
                <a:solidFill>
                  <a:prstClr val="black"/>
                </a:solidFill>
                <a:latin typeface="微軟正黑體"/>
                <a:ea typeface="微軟正黑體"/>
              </a:rPr>
              <a:t>擴大納保對象並納入農民職業病</a:t>
            </a:r>
          </a:p>
        </p:txBody>
      </p:sp>
      <p:sp>
        <p:nvSpPr>
          <p:cNvPr id="65" name="矩形 64">
            <a:extLst>
              <a:ext uri="{FF2B5EF4-FFF2-40B4-BE49-F238E27FC236}">
                <a16:creationId xmlns:a16="http://schemas.microsoft.com/office/drawing/2014/main" xmlns="" id="{336DA6C4-6EAC-4EDB-B9BB-73A3C5FAC551}"/>
              </a:ext>
            </a:extLst>
          </p:cNvPr>
          <p:cNvSpPr/>
          <p:nvPr/>
        </p:nvSpPr>
        <p:spPr>
          <a:xfrm>
            <a:off x="124116" y="1373086"/>
            <a:ext cx="2847376" cy="2525127"/>
          </a:xfrm>
          <a:prstGeom prst="rect">
            <a:avLst/>
          </a:prstGeom>
          <a:solidFill>
            <a:srgbClr val="33A1A7"/>
          </a:solidFill>
          <a:ln w="12700" cap="flat" cmpd="sng" algn="ctr">
            <a:noFill/>
            <a:prstDash val="solid"/>
            <a:miter lim="800000"/>
          </a:ln>
          <a:effectLst/>
        </p:spPr>
        <p:txBody>
          <a:bodyPr rtlCol="0" anchor="ctr"/>
          <a:lstStyle/>
          <a:p>
            <a:pPr algn="ctr" defTabSz="457200"/>
            <a:endParaRPr lang="zh-TW" altLang="en-US" sz="2000" kern="0">
              <a:solidFill>
                <a:prstClr val="white"/>
              </a:solidFill>
              <a:latin typeface="Times New Roman"/>
              <a:ea typeface="微軟正黑體"/>
            </a:endParaRPr>
          </a:p>
        </p:txBody>
      </p:sp>
      <p:sp>
        <p:nvSpPr>
          <p:cNvPr id="66" name="文字方塊 65">
            <a:extLst>
              <a:ext uri="{FF2B5EF4-FFF2-40B4-BE49-F238E27FC236}">
                <a16:creationId xmlns:a16="http://schemas.microsoft.com/office/drawing/2014/main" xmlns="" id="{C1FBBCD3-1C5A-4DCB-BD1A-A871CFBDA84F}"/>
              </a:ext>
            </a:extLst>
          </p:cNvPr>
          <p:cNvSpPr txBox="1"/>
          <p:nvPr/>
        </p:nvSpPr>
        <p:spPr>
          <a:xfrm>
            <a:off x="178642" y="2186861"/>
            <a:ext cx="2758134" cy="954107"/>
          </a:xfrm>
          <a:prstGeom prst="rect">
            <a:avLst/>
          </a:prstGeom>
        </p:spPr>
        <p:txBody>
          <a:bodyPr wrap="square">
            <a:spAutoFit/>
          </a:bodyPr>
          <a:lstStyle>
            <a:defPPr rtl="0">
              <a:defRPr lang="zh-TW"/>
            </a:defPPr>
            <a:lvl1pPr marR="0" lvl="0" indent="0" algn="ctr" defTabSz="457200" fontAlgn="auto">
              <a:lnSpc>
                <a:spcPct val="100000"/>
              </a:lnSpc>
              <a:spcBef>
                <a:spcPts val="0"/>
              </a:spcBef>
              <a:spcAft>
                <a:spcPts val="0"/>
              </a:spcAft>
              <a:buClrTx/>
              <a:buSzTx/>
              <a:buFontTx/>
              <a:buNone/>
              <a:tabLst/>
              <a:defRPr kumimoji="1" sz="3200" b="1" i="0" u="none" strike="noStrike" kern="0" cap="none" spc="0" normalizeH="0" baseline="0">
                <a:ln>
                  <a:noFill/>
                </a:ln>
                <a:solidFill>
                  <a:prstClr val="white"/>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defRPr>
            </a:lvl1pPr>
            <a:lvl2pPr marL="0" lvl="1" algn="ctr" defTabSz="457200">
              <a:lnSpc>
                <a:spcPct val="115000"/>
              </a:lnSpc>
              <a:defRPr sz="2800" b="1">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微軟正黑體" panose="020B0604030504040204" pitchFamily="34" charset="-120"/>
              </a:defRPr>
            </a:lvl2pPr>
          </a:lstStyle>
          <a:p>
            <a:r>
              <a:rPr lang="zh-TW" altLang="en-US" sz="2800" dirty="0">
                <a:latin typeface="+mn-ea"/>
                <a:ea typeface="+mn-ea"/>
              </a:rPr>
              <a:t>三保一金</a:t>
            </a:r>
            <a:endParaRPr lang="en-US" altLang="zh-TW" sz="2800" dirty="0">
              <a:latin typeface="+mn-ea"/>
              <a:ea typeface="+mn-ea"/>
            </a:endParaRPr>
          </a:p>
          <a:p>
            <a:r>
              <a:rPr lang="zh-TW" altLang="en-US" sz="2800" dirty="0">
                <a:latin typeface="+mn-ea"/>
                <a:ea typeface="+mn-ea"/>
              </a:rPr>
              <a:t>農民福利體系</a:t>
            </a:r>
          </a:p>
        </p:txBody>
      </p:sp>
      <p:sp>
        <p:nvSpPr>
          <p:cNvPr id="67" name="矩形: 圓角 66">
            <a:extLst>
              <a:ext uri="{FF2B5EF4-FFF2-40B4-BE49-F238E27FC236}">
                <a16:creationId xmlns:a16="http://schemas.microsoft.com/office/drawing/2014/main" xmlns="" id="{F0CD079D-6A5F-42AE-9E96-FC70A2175946}"/>
              </a:ext>
            </a:extLst>
          </p:cNvPr>
          <p:cNvSpPr/>
          <p:nvPr/>
        </p:nvSpPr>
        <p:spPr>
          <a:xfrm>
            <a:off x="3022580" y="2082325"/>
            <a:ext cx="2758134" cy="561249"/>
          </a:xfrm>
          <a:prstGeom prst="roundRect">
            <a:avLst/>
          </a:prstGeom>
          <a:solidFill>
            <a:schemeClr val="accent1">
              <a:lumMod val="20000"/>
              <a:lumOff val="80000"/>
            </a:schemeClr>
          </a:solidFill>
          <a:ln w="12700" cap="flat" cmpd="sng" algn="ctr">
            <a:noFill/>
            <a:prstDash val="solid"/>
            <a:miter lim="800000"/>
          </a:ln>
          <a:effectLst/>
        </p:spPr>
        <p:txBody>
          <a:bodyPr rtlCol="0" anchor="ctr"/>
          <a:lstStyle/>
          <a:p>
            <a:pPr algn="ctr" defTabSz="457200">
              <a:defRPr/>
            </a:pPr>
            <a:endParaRPr lang="zh-TW" altLang="en-US" sz="1400" b="1" kern="0">
              <a:solidFill>
                <a:prstClr val="white"/>
              </a:solidFill>
              <a:latin typeface="微軟正黑體" panose="020B0604030504040204" pitchFamily="34" charset="-120"/>
              <a:ea typeface="微軟正黑體" panose="020B0604030504040204" pitchFamily="34" charset="-120"/>
            </a:endParaRPr>
          </a:p>
        </p:txBody>
      </p:sp>
      <p:sp>
        <p:nvSpPr>
          <p:cNvPr id="68" name="矩形 67">
            <a:extLst>
              <a:ext uri="{FF2B5EF4-FFF2-40B4-BE49-F238E27FC236}">
                <a16:creationId xmlns:a16="http://schemas.microsoft.com/office/drawing/2014/main" xmlns="" id="{3B9E403A-19D9-438C-8FB9-5E4EFC3608D5}"/>
              </a:ext>
            </a:extLst>
          </p:cNvPr>
          <p:cNvSpPr/>
          <p:nvPr/>
        </p:nvSpPr>
        <p:spPr>
          <a:xfrm flipH="1">
            <a:off x="3194003" y="2090266"/>
            <a:ext cx="2747563" cy="461665"/>
          </a:xfrm>
          <a:prstGeom prst="rect">
            <a:avLst/>
          </a:prstGeom>
          <a:noFill/>
        </p:spPr>
        <p:txBody>
          <a:bodyPr wrap="square">
            <a:spAutoFit/>
          </a:bodyPr>
          <a:lstStyle/>
          <a:p>
            <a:pPr defTabSz="457200">
              <a:defRPr/>
            </a:pPr>
            <a:r>
              <a:rPr kumimoji="1" lang="zh-TW" altLang="en-US" sz="2400" b="1" kern="0" dirty="0">
                <a:latin typeface="微軟正黑體" panose="020B0604030504040204" pitchFamily="34" charset="-120"/>
                <a:ea typeface="微軟正黑體" panose="020B0604030504040204" pitchFamily="34" charset="-120"/>
              </a:rPr>
              <a:t>農民職業災害保險</a:t>
            </a:r>
          </a:p>
        </p:txBody>
      </p:sp>
      <p:sp>
        <p:nvSpPr>
          <p:cNvPr id="69" name="矩形: 圓角 68">
            <a:extLst>
              <a:ext uri="{FF2B5EF4-FFF2-40B4-BE49-F238E27FC236}">
                <a16:creationId xmlns:a16="http://schemas.microsoft.com/office/drawing/2014/main" xmlns="" id="{EBE4CE68-36DF-4993-8EBE-CAA69CEE995A}"/>
              </a:ext>
            </a:extLst>
          </p:cNvPr>
          <p:cNvSpPr/>
          <p:nvPr/>
        </p:nvSpPr>
        <p:spPr>
          <a:xfrm>
            <a:off x="3038699" y="2745919"/>
            <a:ext cx="2758134" cy="561249"/>
          </a:xfrm>
          <a:prstGeom prst="roundRect">
            <a:avLst/>
          </a:prstGeom>
          <a:solidFill>
            <a:schemeClr val="accent6">
              <a:lumMod val="20000"/>
              <a:lumOff val="80000"/>
            </a:schemeClr>
          </a:solidFill>
          <a:ln w="12700" cap="flat" cmpd="sng" algn="ctr">
            <a:noFill/>
            <a:prstDash val="solid"/>
            <a:miter lim="800000"/>
          </a:ln>
          <a:effectLst/>
        </p:spPr>
        <p:txBody>
          <a:bodyPr rtlCol="0" anchor="ctr"/>
          <a:lstStyle/>
          <a:p>
            <a:pPr algn="ctr" defTabSz="457200">
              <a:defRPr/>
            </a:pPr>
            <a:endParaRPr lang="zh-TW" altLang="en-US" sz="1400" b="1" kern="0">
              <a:solidFill>
                <a:prstClr val="white"/>
              </a:solidFill>
              <a:latin typeface="微軟正黑體" panose="020B0604030504040204" pitchFamily="34" charset="-120"/>
              <a:ea typeface="微軟正黑體" panose="020B0604030504040204" pitchFamily="34" charset="-120"/>
            </a:endParaRPr>
          </a:p>
        </p:txBody>
      </p:sp>
      <p:sp>
        <p:nvSpPr>
          <p:cNvPr id="70" name="矩形 69">
            <a:extLst>
              <a:ext uri="{FF2B5EF4-FFF2-40B4-BE49-F238E27FC236}">
                <a16:creationId xmlns:a16="http://schemas.microsoft.com/office/drawing/2014/main" xmlns="" id="{F5EE76F8-6CA6-47D3-BDBA-0B3D5D48DA4E}"/>
              </a:ext>
            </a:extLst>
          </p:cNvPr>
          <p:cNvSpPr/>
          <p:nvPr/>
        </p:nvSpPr>
        <p:spPr>
          <a:xfrm flipH="1">
            <a:off x="3193786" y="2759851"/>
            <a:ext cx="2718114" cy="461665"/>
          </a:xfrm>
          <a:prstGeom prst="rect">
            <a:avLst/>
          </a:prstGeom>
        </p:spPr>
        <p:txBody>
          <a:bodyPr wrap="square">
            <a:spAutoFit/>
          </a:bodyPr>
          <a:lstStyle/>
          <a:p>
            <a:pPr defTabSz="457200">
              <a:defRPr/>
            </a:pPr>
            <a:r>
              <a:rPr kumimoji="1" lang="zh-TW" altLang="en-US" sz="2400" b="1" kern="0" dirty="0">
                <a:latin typeface="微軟正黑體" panose="020B0604030504040204" pitchFamily="34" charset="-120"/>
                <a:ea typeface="微軟正黑體" panose="020B0604030504040204" pitchFamily="34" charset="-120"/>
              </a:rPr>
              <a:t>農民退休儲金</a:t>
            </a:r>
          </a:p>
        </p:txBody>
      </p:sp>
      <p:sp>
        <p:nvSpPr>
          <p:cNvPr id="71" name="文字方塊 70">
            <a:extLst>
              <a:ext uri="{FF2B5EF4-FFF2-40B4-BE49-F238E27FC236}">
                <a16:creationId xmlns:a16="http://schemas.microsoft.com/office/drawing/2014/main" xmlns="" id="{2A208312-BA43-40DF-A324-A8A4DD0EBD98}"/>
              </a:ext>
            </a:extLst>
          </p:cNvPr>
          <p:cNvSpPr txBox="1"/>
          <p:nvPr/>
        </p:nvSpPr>
        <p:spPr>
          <a:xfrm>
            <a:off x="5836267" y="1476389"/>
            <a:ext cx="4771457" cy="369332"/>
          </a:xfrm>
          <a:prstGeom prst="rect">
            <a:avLst/>
          </a:prstGeom>
          <a:noFill/>
        </p:spPr>
        <p:txBody>
          <a:bodyPr wrap="square" rtlCol="0">
            <a:spAutoFit/>
          </a:bodyPr>
          <a:lstStyle>
            <a:defPPr rtl="0">
              <a:defRPr lang="zh-TW"/>
            </a:defPPr>
            <a:lvl1pPr marL="179388" marR="0" lvl="0" indent="-179388" defTabSz="898544" fontAlgn="auto">
              <a:lnSpc>
                <a:spcPct val="100000"/>
              </a:lnSpc>
              <a:spcBef>
                <a:spcPts val="600"/>
              </a:spcBef>
              <a:spcAft>
                <a:spcPts val="600"/>
              </a:spcAft>
              <a:buClrTx/>
              <a:buSzTx/>
              <a:buFont typeface="Arial" panose="020B0604020202020204" pitchFamily="34" charset="0"/>
              <a:buChar char="•"/>
              <a:tabLst/>
              <a:defRPr sz="2400" b="1">
                <a:solidFill>
                  <a:prstClr val="black"/>
                </a:solidFill>
                <a:latin typeface="微軟正黑體"/>
                <a:ea typeface="微軟正黑體"/>
              </a:defRPr>
            </a:lvl1pPr>
          </a:lstStyle>
          <a:p>
            <a:r>
              <a:rPr lang="zh-TW" altLang="en-US" sz="1800" dirty="0"/>
              <a:t>月投保金額提高一倍，保障加倍</a:t>
            </a:r>
          </a:p>
        </p:txBody>
      </p:sp>
      <p:sp>
        <p:nvSpPr>
          <p:cNvPr id="72" name="矩形 71">
            <a:extLst>
              <a:ext uri="{FF2B5EF4-FFF2-40B4-BE49-F238E27FC236}">
                <a16:creationId xmlns:a16="http://schemas.microsoft.com/office/drawing/2014/main" xmlns="" id="{68BAB9A4-2EF4-4D46-9387-C1D0BC74AF89}"/>
              </a:ext>
            </a:extLst>
          </p:cNvPr>
          <p:cNvSpPr/>
          <p:nvPr/>
        </p:nvSpPr>
        <p:spPr>
          <a:xfrm>
            <a:off x="124118" y="5241179"/>
            <a:ext cx="2847375" cy="1224268"/>
          </a:xfrm>
          <a:prstGeom prst="rect">
            <a:avLst/>
          </a:prstGeom>
          <a:solidFill>
            <a:srgbClr val="87E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sz="1800" dirty="0">
              <a:solidFill>
                <a:prstClr val="white"/>
              </a:solidFill>
              <a:latin typeface="微軟正黑體" panose="020B0604030504040204" pitchFamily="34" charset="-120"/>
              <a:ea typeface="微軟正黑體" panose="020B0604030504040204" pitchFamily="34" charset="-120"/>
            </a:endParaRPr>
          </a:p>
        </p:txBody>
      </p:sp>
      <p:sp>
        <p:nvSpPr>
          <p:cNvPr id="73" name="矩形 72">
            <a:extLst>
              <a:ext uri="{FF2B5EF4-FFF2-40B4-BE49-F238E27FC236}">
                <a16:creationId xmlns:a16="http://schemas.microsoft.com/office/drawing/2014/main" xmlns="" id="{A4A6D8EC-04E7-44AD-8F58-1914AA93A5F4}"/>
              </a:ext>
            </a:extLst>
          </p:cNvPr>
          <p:cNvSpPr/>
          <p:nvPr/>
        </p:nvSpPr>
        <p:spPr>
          <a:xfrm>
            <a:off x="177097" y="5427221"/>
            <a:ext cx="2741415" cy="954107"/>
          </a:xfrm>
          <a:prstGeom prst="rect">
            <a:avLst/>
          </a:prstGeom>
        </p:spPr>
        <p:txBody>
          <a:bodyPr wrap="square">
            <a:spAutoFit/>
          </a:bodyPr>
          <a:lstStyle/>
          <a:p>
            <a:pPr algn="ctr" defTabSz="457200"/>
            <a:r>
              <a:rPr kumimoji="1" lang="zh-TW" altLang="en-US" sz="2800" b="1" kern="0" dirty="0">
                <a:solidFill>
                  <a:prstClr val="white"/>
                </a:solidFill>
                <a:effectLst>
                  <a:outerShdw blurRad="38100" dist="38100" dir="2700000" algn="tl">
                    <a:srgbClr val="000000">
                      <a:alpha val="43137"/>
                    </a:srgbClr>
                  </a:outerShdw>
                </a:effectLst>
                <a:latin typeface="+mn-ea"/>
              </a:rPr>
              <a:t>農漁民子女</a:t>
            </a:r>
            <a:endParaRPr kumimoji="1" lang="en-US" altLang="zh-TW" sz="2800" b="1" kern="0" dirty="0">
              <a:solidFill>
                <a:prstClr val="white"/>
              </a:solidFill>
              <a:effectLst>
                <a:outerShdw blurRad="38100" dist="38100" dir="2700000" algn="tl">
                  <a:srgbClr val="000000">
                    <a:alpha val="43137"/>
                  </a:srgbClr>
                </a:outerShdw>
              </a:effectLst>
              <a:latin typeface="+mn-ea"/>
            </a:endParaRPr>
          </a:p>
          <a:p>
            <a:pPr algn="ctr" defTabSz="457200"/>
            <a:r>
              <a:rPr kumimoji="1" lang="zh-TW" altLang="en-US" sz="2800" b="1" kern="0" dirty="0">
                <a:solidFill>
                  <a:prstClr val="white"/>
                </a:solidFill>
                <a:effectLst>
                  <a:outerShdw blurRad="38100" dist="38100" dir="2700000" algn="tl">
                    <a:srgbClr val="000000">
                      <a:alpha val="43137"/>
                    </a:srgbClr>
                  </a:outerShdw>
                </a:effectLst>
                <a:latin typeface="+mn-ea"/>
              </a:rPr>
              <a:t>助學金</a:t>
            </a:r>
          </a:p>
        </p:txBody>
      </p:sp>
      <p:sp>
        <p:nvSpPr>
          <p:cNvPr id="74" name="矩形 73">
            <a:extLst>
              <a:ext uri="{FF2B5EF4-FFF2-40B4-BE49-F238E27FC236}">
                <a16:creationId xmlns:a16="http://schemas.microsoft.com/office/drawing/2014/main" xmlns="" id="{EDE0B733-0AA0-462A-9CE7-88A46E7ADB05}"/>
              </a:ext>
            </a:extLst>
          </p:cNvPr>
          <p:cNvSpPr/>
          <p:nvPr/>
        </p:nvSpPr>
        <p:spPr>
          <a:xfrm>
            <a:off x="124118" y="4048301"/>
            <a:ext cx="2847377" cy="1085002"/>
          </a:xfrm>
          <a:prstGeom prst="rect">
            <a:avLst/>
          </a:prstGeom>
          <a:solidFill>
            <a:srgbClr val="3EB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TW" altLang="en-US" sz="1200">
              <a:solidFill>
                <a:prstClr val="white"/>
              </a:solidFill>
              <a:latin typeface="微軟正黑體" panose="020B0604030504040204" pitchFamily="34" charset="-120"/>
              <a:ea typeface="微軟正黑體" panose="020B0604030504040204" pitchFamily="34" charset="-120"/>
            </a:endParaRPr>
          </a:p>
        </p:txBody>
      </p:sp>
      <p:sp>
        <p:nvSpPr>
          <p:cNvPr id="75" name="矩形 74">
            <a:extLst>
              <a:ext uri="{FF2B5EF4-FFF2-40B4-BE49-F238E27FC236}">
                <a16:creationId xmlns:a16="http://schemas.microsoft.com/office/drawing/2014/main" xmlns="" id="{3776ACEF-27D5-4671-A4B8-F1882CF4913A}"/>
              </a:ext>
            </a:extLst>
          </p:cNvPr>
          <p:cNvSpPr/>
          <p:nvPr/>
        </p:nvSpPr>
        <p:spPr>
          <a:xfrm>
            <a:off x="391877" y="4131077"/>
            <a:ext cx="2287914" cy="954107"/>
          </a:xfrm>
          <a:prstGeom prst="rect">
            <a:avLst/>
          </a:prstGeom>
        </p:spPr>
        <p:txBody>
          <a:bodyPr wrap="square">
            <a:spAutoFit/>
          </a:bodyPr>
          <a:lstStyle/>
          <a:p>
            <a:pPr algn="ctr" defTabSz="457200"/>
            <a:r>
              <a:rPr kumimoji="1" lang="zh-TW" altLang="en-US" sz="2800" b="1" kern="0" dirty="0">
                <a:solidFill>
                  <a:prstClr val="white"/>
                </a:solidFill>
                <a:effectLst>
                  <a:outerShdw blurRad="38100" dist="38100" dir="2700000" algn="tl">
                    <a:srgbClr val="000000">
                      <a:alpha val="43137"/>
                    </a:srgbClr>
                  </a:outerShdw>
                </a:effectLst>
                <a:latin typeface="+mn-ea"/>
              </a:rPr>
              <a:t>政策性</a:t>
            </a:r>
            <a:endParaRPr kumimoji="1" lang="en-US" altLang="zh-TW" sz="2800" b="1" kern="0" dirty="0">
              <a:solidFill>
                <a:prstClr val="white"/>
              </a:solidFill>
              <a:effectLst>
                <a:outerShdw blurRad="38100" dist="38100" dir="2700000" algn="tl">
                  <a:srgbClr val="000000">
                    <a:alpha val="43137"/>
                  </a:srgbClr>
                </a:outerShdw>
              </a:effectLst>
              <a:latin typeface="+mn-ea"/>
            </a:endParaRPr>
          </a:p>
          <a:p>
            <a:pPr algn="ctr" defTabSz="457200"/>
            <a:r>
              <a:rPr kumimoji="1" lang="zh-TW" altLang="en-US" sz="2800" b="1" kern="0" dirty="0">
                <a:solidFill>
                  <a:prstClr val="white"/>
                </a:solidFill>
                <a:effectLst>
                  <a:outerShdw blurRad="38100" dist="38100" dir="2700000" algn="tl">
                    <a:srgbClr val="000000">
                      <a:alpha val="43137"/>
                    </a:srgbClr>
                  </a:outerShdw>
                </a:effectLst>
                <a:latin typeface="+mn-ea"/>
              </a:rPr>
              <a:t>專案農貸</a:t>
            </a:r>
          </a:p>
        </p:txBody>
      </p:sp>
      <p:sp>
        <p:nvSpPr>
          <p:cNvPr id="76" name="文字方塊 75">
            <a:extLst>
              <a:ext uri="{FF2B5EF4-FFF2-40B4-BE49-F238E27FC236}">
                <a16:creationId xmlns:a16="http://schemas.microsoft.com/office/drawing/2014/main" xmlns="" id="{A6FCEF17-9AD2-4114-879C-3C98D5086EE4}"/>
              </a:ext>
            </a:extLst>
          </p:cNvPr>
          <p:cNvSpPr txBox="1"/>
          <p:nvPr/>
        </p:nvSpPr>
        <p:spPr>
          <a:xfrm>
            <a:off x="3231523" y="4425809"/>
            <a:ext cx="8132140" cy="400110"/>
          </a:xfrm>
          <a:prstGeom prst="rect">
            <a:avLst/>
          </a:prstGeom>
          <a:noFill/>
        </p:spPr>
        <p:txBody>
          <a:bodyPr wrap="square" rtlCol="0">
            <a:spAutoFit/>
          </a:bodyPr>
          <a:lstStyle>
            <a:defPPr rtl="0">
              <a:defRPr lang="zh-TW"/>
            </a:defPPr>
            <a:lvl1pPr marL="179388" marR="0" lvl="0" indent="-179388" defTabSz="898544" fontAlgn="auto">
              <a:lnSpc>
                <a:spcPct val="100000"/>
              </a:lnSpc>
              <a:spcBef>
                <a:spcPts val="600"/>
              </a:spcBef>
              <a:spcAft>
                <a:spcPts val="600"/>
              </a:spcAft>
              <a:buClrTx/>
              <a:buSzTx/>
              <a:buFont typeface="Arial" panose="020B0604020202020204" pitchFamily="34" charset="0"/>
              <a:buChar char="•"/>
              <a:tabLst/>
              <a:defRPr sz="2400" b="1">
                <a:solidFill>
                  <a:prstClr val="black"/>
                </a:solidFill>
                <a:latin typeface="微軟正黑體"/>
                <a:ea typeface="微軟正黑體"/>
              </a:defRPr>
            </a:lvl1pPr>
          </a:lstStyle>
          <a:p>
            <a:pPr algn="just"/>
            <a:r>
              <a:rPr lang="zh-TW" altLang="en-US" sz="2000" dirty="0"/>
              <a:t>配合政策及產業需求持續精進</a:t>
            </a:r>
            <a:r>
              <a:rPr lang="zh-TW" altLang="en-US" sz="2000" dirty="0">
                <a:latin typeface="微軟正黑體" panose="020B0604030504040204" pitchFamily="34" charset="-120"/>
                <a:ea typeface="微軟正黑體" panose="020B0604030504040204" pitchFamily="34" charset="-120"/>
              </a:rPr>
              <a:t>，充分支應農業經營資金。</a:t>
            </a:r>
            <a:endParaRPr lang="zh-TW" altLang="en-US" sz="2000" dirty="0"/>
          </a:p>
        </p:txBody>
      </p:sp>
      <p:sp>
        <p:nvSpPr>
          <p:cNvPr id="77" name="文字方塊 76">
            <a:extLst>
              <a:ext uri="{FF2B5EF4-FFF2-40B4-BE49-F238E27FC236}">
                <a16:creationId xmlns:a16="http://schemas.microsoft.com/office/drawing/2014/main" xmlns="" id="{11CB543B-6C66-48F9-96B4-D971F5B85431}"/>
              </a:ext>
            </a:extLst>
          </p:cNvPr>
          <p:cNvSpPr txBox="1"/>
          <p:nvPr/>
        </p:nvSpPr>
        <p:spPr>
          <a:xfrm>
            <a:off x="3193327" y="5541329"/>
            <a:ext cx="6588559" cy="707886"/>
          </a:xfrm>
          <a:prstGeom prst="rect">
            <a:avLst/>
          </a:prstGeom>
          <a:noFill/>
        </p:spPr>
        <p:txBody>
          <a:bodyPr wrap="square" rtlCol="0">
            <a:spAutoFit/>
          </a:bodyPr>
          <a:lstStyle>
            <a:defPPr rtl="0">
              <a:defRPr lang="zh-TW"/>
            </a:defPPr>
            <a:lvl1pPr marL="179388" marR="0" lvl="0" indent="-179388" defTabSz="898544" fontAlgn="auto">
              <a:lnSpc>
                <a:spcPct val="100000"/>
              </a:lnSpc>
              <a:spcBef>
                <a:spcPts val="600"/>
              </a:spcBef>
              <a:spcAft>
                <a:spcPts val="600"/>
              </a:spcAft>
              <a:buClrTx/>
              <a:buSzTx/>
              <a:buFont typeface="Arial" panose="020B0604020202020204" pitchFamily="34" charset="0"/>
              <a:buChar char="•"/>
              <a:tabLst/>
              <a:defRPr sz="2400" b="1">
                <a:solidFill>
                  <a:prstClr val="black"/>
                </a:solidFill>
                <a:latin typeface="微軟正黑體"/>
                <a:ea typeface="微軟正黑體"/>
              </a:defRPr>
            </a:lvl1pPr>
          </a:lstStyle>
          <a:p>
            <a:pPr algn="just"/>
            <a:r>
              <a:rPr lang="en-US" altLang="zh-TW" sz="2000" dirty="0"/>
              <a:t>111</a:t>
            </a:r>
            <a:r>
              <a:rPr lang="zh-TW" altLang="en-US" sz="2000" dirty="0"/>
              <a:t>年發放助學金逾</a:t>
            </a:r>
            <a:r>
              <a:rPr lang="en-US" altLang="zh-TW" sz="2000" dirty="0"/>
              <a:t>9.7</a:t>
            </a:r>
            <a:r>
              <a:rPr lang="zh-TW" altLang="en-US" sz="2000" dirty="0"/>
              <a:t>億元，協助</a:t>
            </a:r>
            <a:r>
              <a:rPr lang="en-US" altLang="zh-TW" sz="2000" dirty="0"/>
              <a:t>9</a:t>
            </a:r>
            <a:r>
              <a:rPr lang="zh-TW" altLang="en-US" sz="2000" dirty="0"/>
              <a:t>萬餘位農漁民子女就學。</a:t>
            </a:r>
          </a:p>
        </p:txBody>
      </p:sp>
      <p:sp>
        <p:nvSpPr>
          <p:cNvPr id="80" name="矩形 79">
            <a:extLst>
              <a:ext uri="{FF2B5EF4-FFF2-40B4-BE49-F238E27FC236}">
                <a16:creationId xmlns:a16="http://schemas.microsoft.com/office/drawing/2014/main" xmlns="" id="{DC2FF71C-DFF8-4C08-9FCE-53EC70C06C31}"/>
              </a:ext>
            </a:extLst>
          </p:cNvPr>
          <p:cNvSpPr/>
          <p:nvPr/>
        </p:nvSpPr>
        <p:spPr>
          <a:xfrm>
            <a:off x="137677" y="136507"/>
            <a:ext cx="9630646" cy="720000"/>
          </a:xfrm>
          <a:prstGeom prst="rect">
            <a:avLst/>
          </a:prstGeom>
          <a:solidFill>
            <a:srgbClr val="EC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rgbClr val="28726E"/>
                </a:solidFill>
                <a:latin typeface="Microsoft YaHei UI" panose="020B0503020204020204" pitchFamily="34" charset="-122"/>
                <a:ea typeface="Microsoft YaHei UI" panose="020B0503020204020204" pitchFamily="34" charset="-122"/>
                <a:cs typeface="Microsoft Himalaya" panose="01010100010101010101" pitchFamily="2" charset="0"/>
              </a:rPr>
              <a:t>農民福利措施攏底家</a:t>
            </a:r>
          </a:p>
        </p:txBody>
      </p:sp>
      <p:sp>
        <p:nvSpPr>
          <p:cNvPr id="25" name="投影片編號版面配置區 1">
            <a:extLst>
              <a:ext uri="{FF2B5EF4-FFF2-40B4-BE49-F238E27FC236}">
                <a16:creationId xmlns:a16="http://schemas.microsoft.com/office/drawing/2014/main" xmlns="" id="{0784BA2F-4303-470A-A659-EFE36294ABEF}"/>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latin typeface="微軟正黑體" panose="020B0604030504040204" pitchFamily="34" charset="-120"/>
                <a:ea typeface="微軟正黑體" panose="020B0604030504040204" pitchFamily="34" charset="-120"/>
              </a:rPr>
              <a:pPr/>
              <a:t>4</a:t>
            </a:fld>
            <a:endParaRPr lang="zh-TW" altLang="en-US" sz="1600" dirty="0">
              <a:latin typeface="微軟正黑體" panose="020B0604030504040204" pitchFamily="34" charset="-120"/>
              <a:ea typeface="微軟正黑體" panose="020B0604030504040204" pitchFamily="34" charset="-120"/>
            </a:endParaRPr>
          </a:p>
        </p:txBody>
      </p:sp>
      <p:sp>
        <p:nvSpPr>
          <p:cNvPr id="4" name="橢圓 3"/>
          <p:cNvSpPr/>
          <p:nvPr/>
        </p:nvSpPr>
        <p:spPr>
          <a:xfrm>
            <a:off x="144016" y="52213"/>
            <a:ext cx="2000672" cy="856507"/>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圓角矩形 4"/>
          <p:cNvSpPr/>
          <p:nvPr/>
        </p:nvSpPr>
        <p:spPr>
          <a:xfrm>
            <a:off x="2971492" y="1373086"/>
            <a:ext cx="2809221" cy="2675215"/>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504056" y="4149080"/>
            <a:ext cx="2000672" cy="856507"/>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560512" y="5452813"/>
            <a:ext cx="2000672" cy="856507"/>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834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xmlns="" id="{3521269F-A103-4F17-99BF-98D7741F2833}"/>
              </a:ext>
            </a:extLst>
          </p:cNvPr>
          <p:cNvSpPr/>
          <p:nvPr/>
        </p:nvSpPr>
        <p:spPr>
          <a:xfrm>
            <a:off x="137677" y="136507"/>
            <a:ext cx="9630646" cy="720000"/>
          </a:xfrm>
          <a:prstGeom prst="rect">
            <a:avLst/>
          </a:prstGeom>
          <a:solidFill>
            <a:srgbClr val="EC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rgbClr val="28726E"/>
                </a:solidFill>
                <a:latin typeface="Microsoft YaHei UI" panose="020B0503020204020204" pitchFamily="34" charset="-122"/>
                <a:ea typeface="Microsoft YaHei UI" panose="020B0503020204020204" pitchFamily="34" charset="-122"/>
                <a:cs typeface="Microsoft Himalaya" panose="01010100010101010101" pitchFamily="2" charset="0"/>
              </a:rPr>
              <a:t>每位農民都能參加農保、領退休金、享農民職災保險</a:t>
            </a:r>
          </a:p>
        </p:txBody>
      </p:sp>
      <p:sp>
        <p:nvSpPr>
          <p:cNvPr id="6" name="矩形: 圓角 5">
            <a:extLst>
              <a:ext uri="{FF2B5EF4-FFF2-40B4-BE49-F238E27FC236}">
                <a16:creationId xmlns:a16="http://schemas.microsoft.com/office/drawing/2014/main" xmlns="" id="{246ACF7C-8995-4860-ABFC-C8C15A195E71}"/>
              </a:ext>
            </a:extLst>
          </p:cNvPr>
          <p:cNvSpPr/>
          <p:nvPr/>
        </p:nvSpPr>
        <p:spPr>
          <a:xfrm>
            <a:off x="5817100" y="1514879"/>
            <a:ext cx="3951222" cy="1985058"/>
          </a:xfrm>
          <a:prstGeom prst="roundRect">
            <a:avLst>
              <a:gd name="adj" fmla="val 8066"/>
            </a:avLst>
          </a:prstGeom>
          <a:solidFill>
            <a:schemeClr val="accent5">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xmlns="" id="{B3356892-30C5-45DF-A092-2A51303C7AEE}"/>
              </a:ext>
            </a:extLst>
          </p:cNvPr>
          <p:cNvSpPr/>
          <p:nvPr/>
        </p:nvSpPr>
        <p:spPr>
          <a:xfrm>
            <a:off x="5817100" y="4032928"/>
            <a:ext cx="3951222" cy="2636432"/>
          </a:xfrm>
          <a:prstGeom prst="roundRect">
            <a:avLst>
              <a:gd name="adj" fmla="val 8066"/>
            </a:avLst>
          </a:prstGeom>
          <a:solidFill>
            <a:schemeClr val="accent3">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xmlns="" id="{CC69887C-A3FE-408A-9AC6-1152F77A1F17}"/>
              </a:ext>
            </a:extLst>
          </p:cNvPr>
          <p:cNvSpPr/>
          <p:nvPr/>
        </p:nvSpPr>
        <p:spPr>
          <a:xfrm>
            <a:off x="137678" y="2453796"/>
            <a:ext cx="5599292" cy="4215564"/>
          </a:xfrm>
          <a:prstGeom prst="roundRect">
            <a:avLst>
              <a:gd name="adj" fmla="val 8066"/>
            </a:avLst>
          </a:prstGeom>
          <a:solidFill>
            <a:srgbClr val="FDEA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xmlns="" id="{28600B05-6392-416F-8F48-C7DA5920B75B}"/>
              </a:ext>
            </a:extLst>
          </p:cNvPr>
          <p:cNvSpPr/>
          <p:nvPr/>
        </p:nvSpPr>
        <p:spPr>
          <a:xfrm>
            <a:off x="170414" y="1162913"/>
            <a:ext cx="3169550" cy="954107"/>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農業，是一門職業</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solidFill>
                  <a:srgbClr val="28726E"/>
                </a:solidFill>
                <a:latin typeface="微軟正黑體" panose="020B0604030504040204" pitchFamily="34" charset="-120"/>
                <a:ea typeface="微軟正黑體" panose="020B0604030504040204" pitchFamily="34" charset="-120"/>
                <a:cs typeface="Times New Roman"/>
              </a:rPr>
              <a:t>照顧農業生產者</a:t>
            </a:r>
            <a:endParaRPr lang="en-US" altLang="zh-TW" sz="2800" b="1" dirty="0">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xmlns="" id="{8A7AA798-0A8C-41B6-8107-C0D0B372E815}"/>
              </a:ext>
            </a:extLst>
          </p:cNvPr>
          <p:cNvSpPr/>
          <p:nvPr/>
        </p:nvSpPr>
        <p:spPr>
          <a:xfrm>
            <a:off x="274188" y="2636912"/>
            <a:ext cx="5904655" cy="769441"/>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以農為職業者之農民參加</a:t>
            </a:r>
            <a:r>
              <a:rPr lang="zh-TW" altLang="en-US" sz="4400" b="1" dirty="0">
                <a:solidFill>
                  <a:schemeClr val="accent6">
                    <a:lumMod val="75000"/>
                  </a:schemeClr>
                </a:solidFill>
                <a:latin typeface="微軟正黑體" panose="020B0604030504040204" pitchFamily="34" charset="-120"/>
                <a:ea typeface="微軟正黑體" panose="020B0604030504040204" pitchFamily="34" charset="-120"/>
              </a:rPr>
              <a:t>農保</a:t>
            </a:r>
            <a:endParaRPr lang="en-US" altLang="zh-TW" sz="28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xmlns="" id="{12855329-DC56-4736-B358-186E1BD258DB}"/>
              </a:ext>
            </a:extLst>
          </p:cNvPr>
          <p:cNvSpPr/>
          <p:nvPr/>
        </p:nvSpPr>
        <p:spPr>
          <a:xfrm>
            <a:off x="323533" y="3311404"/>
            <a:ext cx="5277541" cy="415498"/>
          </a:xfrm>
          <a:prstGeom prst="rect">
            <a:avLst/>
          </a:prstGeom>
        </p:spPr>
        <p:txBody>
          <a:bodyPr wrap="square">
            <a:spAutoFit/>
          </a:bodyPr>
          <a:lstStyle/>
          <a:p>
            <a:r>
              <a:rPr lang="zh-TW" altLang="en-US" b="1" dirty="0">
                <a:solidFill>
                  <a:srgbClr val="F79646">
                    <a:lumMod val="75000"/>
                  </a:srgbClr>
                </a:solidFill>
                <a:latin typeface="微軟正黑體" panose="020B0604030504040204" pitchFamily="34" charset="-120"/>
                <a:ea typeface="微軟正黑體" panose="020B0604030504040204" pitchFamily="34" charset="-120"/>
              </a:rPr>
              <a:t>人地脫鉤，讓每一位實際從農者都可以加保</a:t>
            </a:r>
          </a:p>
        </p:txBody>
      </p:sp>
      <p:sp>
        <p:nvSpPr>
          <p:cNvPr id="12" name="矩形 11">
            <a:extLst>
              <a:ext uri="{FF2B5EF4-FFF2-40B4-BE49-F238E27FC236}">
                <a16:creationId xmlns:a16="http://schemas.microsoft.com/office/drawing/2014/main" xmlns="" id="{DDD0444C-0DB1-48D5-9A2C-A0683805D452}"/>
              </a:ext>
            </a:extLst>
          </p:cNvPr>
          <p:cNvSpPr/>
          <p:nvPr/>
        </p:nvSpPr>
        <p:spPr>
          <a:xfrm>
            <a:off x="338594" y="3800077"/>
            <a:ext cx="3238385" cy="984885"/>
          </a:xfrm>
          <a:prstGeom prst="rect">
            <a:avLst/>
          </a:prstGeom>
          <a:solidFill>
            <a:schemeClr val="bg1">
              <a:lumMod val="95000"/>
            </a:schemeClr>
          </a:solidFill>
        </p:spPr>
        <p:txBody>
          <a:bodyPr wrap="square">
            <a:spAutoFit/>
          </a:bodyPr>
          <a:lstStyle/>
          <a:p>
            <a:pPr marL="285750" indent="-285750">
              <a:spcBef>
                <a:spcPts val="554"/>
              </a:spcBef>
              <a:buFont typeface="Wingdings" panose="05000000000000000000" pitchFamily="2" charset="2"/>
              <a:buChar char="u"/>
            </a:pP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107</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年：蜂農、實際耕作者</a:t>
            </a:r>
            <a:endPar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endParaRPr>
          </a:p>
          <a:p>
            <a:pPr marL="285750" indent="-285750">
              <a:spcBef>
                <a:spcPts val="554"/>
              </a:spcBef>
              <a:buFont typeface="Wingdings" panose="05000000000000000000" pitchFamily="2" charset="2"/>
              <a:buChar char="u"/>
            </a:pP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108</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年：河川公地</a:t>
            </a:r>
          </a:p>
          <a:p>
            <a:pPr marL="285750" indent="-285750">
              <a:spcBef>
                <a:spcPts val="554"/>
              </a:spcBef>
              <a:buFont typeface="Wingdings" panose="05000000000000000000" pitchFamily="2" charset="2"/>
              <a:buChar char="u"/>
            </a:pP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110</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年：短役期退伍青農</a:t>
            </a:r>
            <a:endPar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xmlns="" id="{1EA6E8DF-A28B-4E7B-A67F-118210AB1984}"/>
              </a:ext>
            </a:extLst>
          </p:cNvPr>
          <p:cNvSpPr/>
          <p:nvPr/>
        </p:nvSpPr>
        <p:spPr>
          <a:xfrm>
            <a:off x="489052" y="4953350"/>
            <a:ext cx="4896544" cy="1538883"/>
          </a:xfrm>
          <a:prstGeom prst="rect">
            <a:avLst/>
          </a:prstGeom>
          <a:ln>
            <a:solidFill>
              <a:schemeClr val="accent6">
                <a:lumMod val="75000"/>
              </a:schemeClr>
            </a:solidFill>
          </a:ln>
        </p:spPr>
        <p:txBody>
          <a:bodyPr wrap="square">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112.2.10</a:t>
            </a:r>
            <a:r>
              <a:rPr lang="zh-TW" altLang="en-US" sz="1600" b="1" dirty="0">
                <a:solidFill>
                  <a:srgbClr val="FF0000"/>
                </a:solidFill>
                <a:latin typeface="微軟正黑體" panose="020B0604030504040204" pitchFamily="34" charset="-120"/>
                <a:ea typeface="微軟正黑體" panose="020B0604030504040204" pitchFamily="34" charset="-120"/>
              </a:rPr>
              <a:t>起</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2000" b="1" spc="-150" dirty="0">
                <a:solidFill>
                  <a:schemeClr val="tx1">
                    <a:lumMod val="65000"/>
                    <a:lumOff val="35000"/>
                  </a:schemeClr>
                </a:solidFill>
                <a:latin typeface="微軟正黑體" panose="020B0604030504040204" pitchFamily="34" charset="-120"/>
                <a:ea typeface="微軟正黑體" panose="020B0604030504040204" pitchFamily="34" charset="-120"/>
              </a:rPr>
              <a:t>月投保金額</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rPr>
              <a:t>1</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萬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rPr>
              <a:t>200</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元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2000" b="1" dirty="0">
                <a:solidFill>
                  <a:schemeClr val="tx1">
                    <a:lumMod val="65000"/>
                    <a:lumOff val="35000"/>
                  </a:schemeClr>
                </a:solidFill>
                <a:highlight>
                  <a:srgbClr val="FFFF00"/>
                </a:highlight>
                <a:latin typeface="微軟正黑體" panose="020B0604030504040204" pitchFamily="34" charset="-120"/>
                <a:ea typeface="微軟正黑體" panose="020B0604030504040204" pitchFamily="34" charset="-120"/>
                <a:sym typeface="Wingdings" panose="05000000000000000000" pitchFamily="2" charset="2"/>
              </a:rPr>
              <a:t>2</a:t>
            </a:r>
            <a:r>
              <a:rPr lang="zh-TW" altLang="en-US" sz="2000" b="1" dirty="0">
                <a:solidFill>
                  <a:schemeClr val="tx1">
                    <a:lumMod val="65000"/>
                    <a:lumOff val="35000"/>
                  </a:schemeClr>
                </a:solidFill>
                <a:highlight>
                  <a:srgbClr val="FFFF00"/>
                </a:highlight>
                <a:latin typeface="微軟正黑體" panose="020B0604030504040204" pitchFamily="34" charset="-120"/>
                <a:ea typeface="微軟正黑體" panose="020B0604030504040204" pitchFamily="34" charset="-120"/>
                <a:sym typeface="Wingdings" panose="05000000000000000000" pitchFamily="2" charset="2"/>
              </a:rPr>
              <a:t>萬</a:t>
            </a:r>
            <a:r>
              <a:rPr lang="en-US" altLang="zh-TW" sz="2000" b="1" dirty="0">
                <a:solidFill>
                  <a:schemeClr val="tx1">
                    <a:lumMod val="65000"/>
                    <a:lumOff val="35000"/>
                  </a:schemeClr>
                </a:solidFill>
                <a:highlight>
                  <a:srgbClr val="FFFF00"/>
                </a:highlight>
                <a:latin typeface="微軟正黑體" panose="020B0604030504040204" pitchFamily="34" charset="-120"/>
                <a:ea typeface="微軟正黑體" panose="020B0604030504040204" pitchFamily="34" charset="-120"/>
                <a:sym typeface="Wingdings" panose="05000000000000000000" pitchFamily="2" charset="2"/>
              </a:rPr>
              <a:t>400</a:t>
            </a:r>
            <a:r>
              <a:rPr lang="zh-TW" altLang="en-US" sz="2000" b="1" dirty="0">
                <a:solidFill>
                  <a:schemeClr val="tx1">
                    <a:lumMod val="65000"/>
                    <a:lumOff val="35000"/>
                  </a:schemeClr>
                </a:solidFill>
                <a:highlight>
                  <a:srgbClr val="FFFF00"/>
                </a:highlight>
                <a:latin typeface="微軟正黑體" panose="020B0604030504040204" pitchFamily="34" charset="-120"/>
                <a:ea typeface="微軟正黑體" panose="020B0604030504040204" pitchFamily="34" charset="-120"/>
                <a:sym typeface="Wingdings" panose="05000000000000000000" pitchFamily="2" charset="2"/>
              </a:rPr>
              <a:t>元</a:t>
            </a:r>
            <a:endParaRPr lang="en-US" altLang="zh-TW" sz="2400" b="1" dirty="0">
              <a:solidFill>
                <a:schemeClr val="tx1">
                  <a:lumMod val="65000"/>
                  <a:lumOff val="35000"/>
                </a:schemeClr>
              </a:solidFill>
              <a:highlight>
                <a:srgbClr val="FFFF00"/>
              </a:highlight>
              <a:latin typeface="微軟正黑體" panose="020B0604030504040204" pitchFamily="34" charset="-120"/>
              <a:ea typeface="微軟正黑體" panose="020B0604030504040204" pitchFamily="34" charset="-120"/>
              <a:sym typeface="Wingdings" panose="05000000000000000000" pitchFamily="2" charset="2"/>
            </a:endParaRPr>
          </a:p>
          <a:p>
            <a:r>
              <a:rPr lang="zh-TW" altLang="en-US" sz="2000" b="1" spc="3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生育給付</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2</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萬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400</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元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6</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萬</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1,200</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元</a:t>
            </a: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r>
              <a:rPr lang="zh-TW" altLang="en-US" sz="2000" b="1" spc="3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喪葬津貼</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15</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萬</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3,000</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元</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30</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萬</a:t>
            </a:r>
            <a:r>
              <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6,000</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元</a:t>
            </a: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r>
              <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身心障礙給付：維持現行給付金額。</a:t>
            </a:r>
            <a:endParaRPr lang="en-US" altLang="zh-TW" sz="18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14" name="矩形 13">
            <a:extLst>
              <a:ext uri="{FF2B5EF4-FFF2-40B4-BE49-F238E27FC236}">
                <a16:creationId xmlns:a16="http://schemas.microsoft.com/office/drawing/2014/main" xmlns="" id="{0F852BE3-C0AD-4D17-A9B2-76541A0F99CD}"/>
              </a:ext>
            </a:extLst>
          </p:cNvPr>
          <p:cNvSpPr/>
          <p:nvPr/>
        </p:nvSpPr>
        <p:spPr>
          <a:xfrm>
            <a:off x="6049971" y="4221088"/>
            <a:ext cx="3549352" cy="415498"/>
          </a:xfrm>
          <a:prstGeom prst="rect">
            <a:avLst/>
          </a:prstGeom>
        </p:spPr>
        <p:txBody>
          <a:bodyPr wrap="square">
            <a:spAutoFit/>
          </a:bodyPr>
          <a:lstStyle/>
          <a:p>
            <a:r>
              <a:rPr lang="zh-TW" altLang="en-US" b="1" dirty="0">
                <a:solidFill>
                  <a:srgbClr val="9BBB59">
                    <a:lumMod val="50000"/>
                  </a:srgbClr>
                </a:solidFill>
                <a:latin typeface="微軟正黑體" panose="020B0604030504040204" pitchFamily="34" charset="-120"/>
                <a:ea typeface="微軟正黑體" panose="020B0604030504040204" pitchFamily="34" charset="-120"/>
              </a:rPr>
              <a:t>提高農民職業安全經濟補償</a:t>
            </a:r>
            <a:endParaRPr lang="en-US" altLang="zh-TW" b="1" dirty="0">
              <a:solidFill>
                <a:srgbClr val="9BBB59">
                  <a:lumMod val="50000"/>
                </a:srgbClr>
              </a:solidFill>
              <a:latin typeface="微軟正黑體" panose="020B0604030504040204" pitchFamily="34" charset="-120"/>
              <a:ea typeface="微軟正黑體" panose="020B0604030504040204" pitchFamily="34" charset="-120"/>
            </a:endParaRPr>
          </a:p>
        </p:txBody>
      </p:sp>
      <p:sp>
        <p:nvSpPr>
          <p:cNvPr id="15" name="Rectangle 1436">
            <a:extLst>
              <a:ext uri="{FF2B5EF4-FFF2-40B4-BE49-F238E27FC236}">
                <a16:creationId xmlns:a16="http://schemas.microsoft.com/office/drawing/2014/main" xmlns="" id="{D102A72C-5DB9-409B-B416-42CAB401017A}"/>
              </a:ext>
            </a:extLst>
          </p:cNvPr>
          <p:cNvSpPr>
            <a:spLocks noChangeArrowheads="1"/>
          </p:cNvSpPr>
          <p:nvPr/>
        </p:nvSpPr>
        <p:spPr bwMode="auto">
          <a:xfrm>
            <a:off x="5817100" y="3736908"/>
            <a:ext cx="2655364" cy="438582"/>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vert="horz" wrap="square" lIns="68580" tIns="34290" rIns="68580" bIns="34290" rtlCol="0" anchor="ctr">
            <a:spAutoFit/>
          </a:bodyPr>
          <a:lstStyle/>
          <a:p>
            <a:pPr algn="ctr">
              <a:buFont typeface="Arial" pitchFamily="34" charset="0"/>
              <a:buNone/>
            </a:pPr>
            <a:r>
              <a:rPr lang="zh-TW" altLang="en-US" sz="2400" b="1" dirty="0">
                <a:solidFill>
                  <a:prstClr val="white"/>
                </a:solidFill>
                <a:latin typeface="微軟正黑體" panose="020B0604030504040204" pitchFamily="34" charset="-120"/>
                <a:ea typeface="微軟正黑體" panose="020B0604030504040204" pitchFamily="34" charset="-120"/>
              </a:rPr>
              <a:t>農民職業災害保險</a:t>
            </a:r>
          </a:p>
        </p:txBody>
      </p:sp>
      <p:sp>
        <p:nvSpPr>
          <p:cNvPr id="16" name="Rectangle 1436">
            <a:extLst>
              <a:ext uri="{FF2B5EF4-FFF2-40B4-BE49-F238E27FC236}">
                <a16:creationId xmlns:a16="http://schemas.microsoft.com/office/drawing/2014/main" xmlns="" id="{F643F3D8-B792-4B63-89B6-90A69D1ECD26}"/>
              </a:ext>
            </a:extLst>
          </p:cNvPr>
          <p:cNvSpPr>
            <a:spLocks noChangeArrowheads="1"/>
          </p:cNvSpPr>
          <p:nvPr/>
        </p:nvSpPr>
        <p:spPr bwMode="auto">
          <a:xfrm>
            <a:off x="248967" y="2224740"/>
            <a:ext cx="2314859" cy="438582"/>
          </a:xfrm>
          <a:prstGeom prst="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vert="horz" wrap="square" lIns="68580" tIns="34290" rIns="68580" bIns="34290" rtlCol="0" anchor="ctr">
            <a:spAutoFit/>
          </a:bodyPr>
          <a:lstStyle/>
          <a:p>
            <a:pPr algn="ctr">
              <a:buFont typeface="Arial" pitchFamily="34" charset="0"/>
              <a:buNone/>
            </a:pPr>
            <a:r>
              <a:rPr lang="zh-TW" altLang="en-US" sz="2400" b="1" dirty="0">
                <a:solidFill>
                  <a:prstClr val="white"/>
                </a:solidFill>
                <a:latin typeface="微軟正黑體" panose="020B0604030504040204" pitchFamily="34" charset="-120"/>
                <a:ea typeface="微軟正黑體" panose="020B0604030504040204" pitchFamily="34" charset="-120"/>
              </a:rPr>
              <a:t>農民健康保險</a:t>
            </a:r>
          </a:p>
        </p:txBody>
      </p:sp>
      <p:sp>
        <p:nvSpPr>
          <p:cNvPr id="17" name="矩形 16">
            <a:extLst>
              <a:ext uri="{FF2B5EF4-FFF2-40B4-BE49-F238E27FC236}">
                <a16:creationId xmlns:a16="http://schemas.microsoft.com/office/drawing/2014/main" xmlns="" id="{C9E7434F-C46B-494B-8789-ADB209BFDB6B}"/>
              </a:ext>
            </a:extLst>
          </p:cNvPr>
          <p:cNvSpPr/>
          <p:nvPr/>
        </p:nvSpPr>
        <p:spPr>
          <a:xfrm>
            <a:off x="5928387" y="4629068"/>
            <a:ext cx="3670936" cy="661720"/>
          </a:xfrm>
          <a:prstGeom prst="rect">
            <a:avLst/>
          </a:prstGeom>
          <a:solidFill>
            <a:schemeClr val="bg1">
              <a:lumMod val="95000"/>
            </a:schemeClr>
          </a:solidFill>
        </p:spPr>
        <p:txBody>
          <a:bodyPr wrap="square">
            <a:spAutoFit/>
          </a:bodyPr>
          <a:lstStyle/>
          <a:p>
            <a:pPr marL="285750" indent="-285750">
              <a:spcBef>
                <a:spcPts val="554"/>
              </a:spcBef>
              <a:buFont typeface="Wingdings" panose="05000000000000000000" pitchFamily="2" charset="2"/>
              <a:buChar char="u"/>
            </a:pP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107</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年</a:t>
            </a: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11</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月</a:t>
            </a: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日開始試辦</a:t>
            </a:r>
            <a:r>
              <a:rPr lang="zh-TW" altLang="en-US" sz="1600" b="1" dirty="0">
                <a:solidFill>
                  <a:srgbClr val="0070C0"/>
                </a:solidFill>
                <a:latin typeface="微軟正黑體" panose="020B0604030504040204" pitchFamily="34" charset="-120"/>
                <a:ea typeface="微軟正黑體" panose="020B0604030504040204" pitchFamily="34" charset="-120"/>
              </a:rPr>
              <a:t>職業傷害</a:t>
            </a:r>
            <a:endParaRPr lang="en-US" altLang="zh-TW" sz="1600" b="1" dirty="0">
              <a:solidFill>
                <a:srgbClr val="0070C0"/>
              </a:solidFill>
              <a:latin typeface="微軟正黑體" panose="020B0604030504040204" pitchFamily="34" charset="-120"/>
              <a:ea typeface="微軟正黑體" panose="020B0604030504040204" pitchFamily="34" charset="-120"/>
            </a:endParaRPr>
          </a:p>
          <a:p>
            <a:pPr marL="285750" indent="-285750">
              <a:spcBef>
                <a:spcPts val="554"/>
              </a:spcBef>
              <a:buFont typeface="Wingdings" panose="05000000000000000000" pitchFamily="2" charset="2"/>
              <a:buChar char="u"/>
            </a:pP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110</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年</a:t>
            </a: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9</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月</a:t>
            </a: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10</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日擴大納入</a:t>
            </a:r>
            <a:r>
              <a:rPr lang="zh-TW" altLang="en-US" sz="1600" b="1" dirty="0">
                <a:solidFill>
                  <a:srgbClr val="0070C0"/>
                </a:solidFill>
                <a:latin typeface="微軟正黑體" panose="020B0604030504040204" pitchFamily="34" charset="-120"/>
                <a:ea typeface="微軟正黑體" panose="020B0604030504040204" pitchFamily="34" charset="-120"/>
              </a:rPr>
              <a:t>職業病</a:t>
            </a:r>
          </a:p>
        </p:txBody>
      </p:sp>
      <p:sp>
        <p:nvSpPr>
          <p:cNvPr id="19" name="Rectangle 1436">
            <a:extLst>
              <a:ext uri="{FF2B5EF4-FFF2-40B4-BE49-F238E27FC236}">
                <a16:creationId xmlns:a16="http://schemas.microsoft.com/office/drawing/2014/main" xmlns="" id="{00AE8A72-B1F8-4A87-B0D4-42D1A729F1CB}"/>
              </a:ext>
            </a:extLst>
          </p:cNvPr>
          <p:cNvSpPr>
            <a:spLocks noChangeArrowheads="1"/>
          </p:cNvSpPr>
          <p:nvPr/>
        </p:nvSpPr>
        <p:spPr bwMode="auto">
          <a:xfrm>
            <a:off x="5793136" y="1311966"/>
            <a:ext cx="2282816" cy="438582"/>
          </a:xfrm>
          <a:prstGeom prst="rect">
            <a:avLst/>
          </a:prstGeom>
        </p:spPr>
        <p:style>
          <a:lnRef idx="3">
            <a:schemeClr val="lt1"/>
          </a:lnRef>
          <a:fillRef idx="1">
            <a:schemeClr val="accent5"/>
          </a:fillRef>
          <a:effectRef idx="1">
            <a:schemeClr val="accent5"/>
          </a:effectRef>
          <a:fontRef idx="minor">
            <a:schemeClr val="lt1"/>
          </a:fontRef>
        </p:style>
        <p:txBody>
          <a:bodyPr vert="horz" wrap="square" lIns="68580" tIns="34290" rIns="68580" bIns="34290" rtlCol="0" anchor="ctr">
            <a:spAutoFit/>
          </a:bodyPr>
          <a:lstStyle/>
          <a:p>
            <a:pPr algn="ctr">
              <a:buFont typeface="Arial" pitchFamily="34" charset="0"/>
              <a:buNone/>
            </a:pPr>
            <a:r>
              <a:rPr lang="zh-TW" altLang="en-US" sz="2400" b="1" dirty="0">
                <a:solidFill>
                  <a:prstClr val="white"/>
                </a:solidFill>
                <a:latin typeface="微軟正黑體" panose="020B0604030504040204" pitchFamily="34" charset="-120"/>
                <a:ea typeface="微軟正黑體" panose="020B0604030504040204" pitchFamily="34" charset="-120"/>
              </a:rPr>
              <a:t>農民退休儲金</a:t>
            </a:r>
          </a:p>
        </p:txBody>
      </p:sp>
      <p:sp>
        <p:nvSpPr>
          <p:cNvPr id="20" name="矩形 19">
            <a:extLst>
              <a:ext uri="{FF2B5EF4-FFF2-40B4-BE49-F238E27FC236}">
                <a16:creationId xmlns:a16="http://schemas.microsoft.com/office/drawing/2014/main" xmlns="" id="{BCF088DC-92B3-4261-88CB-618EBD286F36}"/>
              </a:ext>
            </a:extLst>
          </p:cNvPr>
          <p:cNvSpPr/>
          <p:nvPr/>
        </p:nvSpPr>
        <p:spPr>
          <a:xfrm>
            <a:off x="5961112" y="1827908"/>
            <a:ext cx="2511352" cy="1061829"/>
          </a:xfrm>
          <a:prstGeom prst="rect">
            <a:avLst/>
          </a:prstGeom>
        </p:spPr>
        <p:txBody>
          <a:bodyPr wrap="square">
            <a:spAutoFit/>
          </a:bodyPr>
          <a:lstStyle/>
          <a:p>
            <a:r>
              <a:rPr lang="zh-TW" altLang="en-US" b="1" dirty="0">
                <a:solidFill>
                  <a:srgbClr val="4BACC6">
                    <a:lumMod val="75000"/>
                  </a:srgbClr>
                </a:solidFill>
                <a:latin typeface="微軟正黑體" panose="020B0604030504040204" pitchFamily="34" charset="-120"/>
                <a:ea typeface="微軟正黑體" panose="020B0604030504040204" pitchFamily="34" charset="-120"/>
              </a:rPr>
              <a:t>獎勵農民儲蓄養老</a:t>
            </a:r>
          </a:p>
          <a:p>
            <a:r>
              <a:rPr lang="zh-TW" altLang="en-US" b="1" dirty="0">
                <a:solidFill>
                  <a:srgbClr val="4BACC6">
                    <a:lumMod val="75000"/>
                  </a:srgbClr>
                </a:solidFill>
                <a:latin typeface="微軟正黑體" panose="020B0604030504040204" pitchFamily="34" charset="-120"/>
                <a:ea typeface="微軟正黑體" panose="020B0604030504040204" pitchFamily="34" charset="-120"/>
              </a:rPr>
              <a:t>設立儲金個人專戶</a:t>
            </a:r>
            <a:endParaRPr lang="en-US" altLang="zh-TW" b="1" dirty="0">
              <a:solidFill>
                <a:srgbClr val="4BACC6">
                  <a:lumMod val="75000"/>
                </a:srgbClr>
              </a:solidFill>
              <a:latin typeface="微軟正黑體" panose="020B0604030504040204" pitchFamily="34" charset="-120"/>
              <a:ea typeface="微軟正黑體" panose="020B0604030504040204" pitchFamily="34" charset="-120"/>
            </a:endParaRPr>
          </a:p>
          <a:p>
            <a:r>
              <a:rPr lang="zh-TW" altLang="en-US" b="1" dirty="0">
                <a:solidFill>
                  <a:srgbClr val="4BACC6">
                    <a:lumMod val="75000"/>
                  </a:srgbClr>
                </a:solidFill>
                <a:latin typeface="微軟正黑體" panose="020B0604030504040204" pitchFamily="34" charset="-120"/>
                <a:ea typeface="微軟正黑體" panose="020B0604030504040204" pitchFamily="34" charset="-120"/>
              </a:rPr>
              <a:t>保障老年經濟安全</a:t>
            </a:r>
            <a:endParaRPr lang="en-US" altLang="zh-TW" b="1" dirty="0">
              <a:solidFill>
                <a:srgbClr val="4BACC6">
                  <a:lumMod val="75000"/>
                </a:srgbClr>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xmlns="" id="{ACCE5FEF-8382-41E7-A548-91C5B71C95DC}"/>
              </a:ext>
            </a:extLst>
          </p:cNvPr>
          <p:cNvSpPr/>
          <p:nvPr/>
        </p:nvSpPr>
        <p:spPr>
          <a:xfrm>
            <a:off x="5928387" y="2917553"/>
            <a:ext cx="2358860" cy="338554"/>
          </a:xfrm>
          <a:prstGeom prst="rect">
            <a:avLst/>
          </a:prstGeom>
          <a:solidFill>
            <a:schemeClr val="bg1">
              <a:lumMod val="95000"/>
            </a:schemeClr>
          </a:solidFill>
        </p:spPr>
        <p:txBody>
          <a:bodyPr wrap="square">
            <a:spAutoFit/>
          </a:bodyPr>
          <a:lstStyle/>
          <a:p>
            <a:pPr algn="ctr">
              <a:spcBef>
                <a:spcPts val="554"/>
              </a:spcBef>
            </a:pP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110</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年</a:t>
            </a: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月</a:t>
            </a:r>
            <a:r>
              <a:rPr lang="en-US" altLang="zh-TW" sz="1600" b="1" dirty="0">
                <a:solidFill>
                  <a:prstClr val="black">
                    <a:lumMod val="75000"/>
                    <a:lumOff val="25000"/>
                  </a:prstClr>
                </a:solidFill>
                <a:latin typeface="微軟正黑體" panose="020B0604030504040204" pitchFamily="34" charset="-120"/>
                <a:ea typeface="微軟正黑體" panose="020B0604030504040204" pitchFamily="34" charset="-120"/>
              </a:rPr>
              <a:t>1</a:t>
            </a:r>
            <a:r>
              <a:rPr lang="zh-TW" altLang="en-US" sz="1600" b="1" dirty="0">
                <a:solidFill>
                  <a:prstClr val="black">
                    <a:lumMod val="75000"/>
                    <a:lumOff val="25000"/>
                  </a:prstClr>
                </a:solidFill>
                <a:latin typeface="微軟正黑體" panose="020B0604030504040204" pitchFamily="34" charset="-120"/>
                <a:ea typeface="微軟正黑體" panose="020B0604030504040204" pitchFamily="34" charset="-120"/>
              </a:rPr>
              <a:t>日施行</a:t>
            </a:r>
          </a:p>
        </p:txBody>
      </p:sp>
      <p:grpSp>
        <p:nvGrpSpPr>
          <p:cNvPr id="22" name="群組 21">
            <a:extLst>
              <a:ext uri="{FF2B5EF4-FFF2-40B4-BE49-F238E27FC236}">
                <a16:creationId xmlns:a16="http://schemas.microsoft.com/office/drawing/2014/main" xmlns="" id="{714ABB5F-B215-49D4-8331-F25F6553FC53}"/>
              </a:ext>
            </a:extLst>
          </p:cNvPr>
          <p:cNvGrpSpPr/>
          <p:nvPr/>
        </p:nvGrpSpPr>
        <p:grpSpPr>
          <a:xfrm>
            <a:off x="8287247" y="2099916"/>
            <a:ext cx="1266222" cy="1261064"/>
            <a:chOff x="2987824" y="3234361"/>
            <a:chExt cx="2881981" cy="2445558"/>
          </a:xfrm>
        </p:grpSpPr>
        <p:pic>
          <p:nvPicPr>
            <p:cNvPr id="23" name="Picture 2" descr="D:\=輔導處農民福利科、農保辦\=農保辦=9=ppt\=簡報素材=圖標、圖片\=PIC=\savings.png">
              <a:extLst>
                <a:ext uri="{FF2B5EF4-FFF2-40B4-BE49-F238E27FC236}">
                  <a16:creationId xmlns:a16="http://schemas.microsoft.com/office/drawing/2014/main" xmlns="" id="{712E17EF-63C0-4735-AE65-AB416B3A995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6000" b="100000" l="1600" r="100000">
                          <a14:foregroundMark x1="58400" y1="42000" x2="58400" y2="42000"/>
                          <a14:foregroundMark x1="54000" y1="41600" x2="15200" y2="57600"/>
                          <a14:foregroundMark x1="39200" y1="43600" x2="84800" y2="41600"/>
                          <a14:foregroundMark x1="83200" y1="38000" x2="34800" y2="42800"/>
                          <a14:foregroundMark x1="84800" y1="38400" x2="98800" y2="69600"/>
                          <a14:foregroundMark x1="99200" y1="68800" x2="73600" y2="99200"/>
                          <a14:foregroundMark x1="74000" y1="98000" x2="38800" y2="98400"/>
                          <a14:foregroundMark x1="41200" y1="98800" x2="6800" y2="61600"/>
                          <a14:foregroundMark x1="6400" y1="60800" x2="34400" y2="46800"/>
                          <a14:foregroundMark x1="11200" y1="56400" x2="72400" y2="49600"/>
                          <a14:foregroundMark x1="36800" y1="87600" x2="37600" y2="98800"/>
                          <a14:foregroundMark x1="75600" y1="50800" x2="82000" y2="71600"/>
                        </a14:backgroundRemoval>
                      </a14:imgEffect>
                    </a14:imgLayer>
                  </a14:imgProps>
                </a:ext>
                <a:ext uri="{28A0092B-C50C-407E-A947-70E740481C1C}">
                  <a14:useLocalDpi xmlns:a14="http://schemas.microsoft.com/office/drawing/2010/main" val="0"/>
                </a:ext>
              </a:extLst>
            </a:blip>
            <a:srcRect l="5842" t="36682"/>
            <a:stretch/>
          </p:blipFill>
          <p:spPr bwMode="auto">
            <a:xfrm>
              <a:off x="2987824" y="3741879"/>
              <a:ext cx="2881981" cy="19380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輔導處農民福利科、農保辦\=農保辦=9=ppt\=簡報素材=圖標、圖片\=PIC=\savings.png">
              <a:extLst>
                <a:ext uri="{FF2B5EF4-FFF2-40B4-BE49-F238E27FC236}">
                  <a16:creationId xmlns:a16="http://schemas.microsoft.com/office/drawing/2014/main" xmlns="" id="{104A4F04-E73E-440D-BD3F-61BE472949C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0279" b="60005"/>
            <a:stretch/>
          </p:blipFill>
          <p:spPr bwMode="auto">
            <a:xfrm rot="20378982" flipH="1">
              <a:off x="4487862" y="3234361"/>
              <a:ext cx="1245499" cy="714470"/>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xmlns="" id="{7CCD50D9-05A1-4D1D-8FD7-421BF0F72289}"/>
                </a:ext>
              </a:extLst>
            </p:cNvPr>
            <p:cNvSpPr/>
            <p:nvPr/>
          </p:nvSpPr>
          <p:spPr>
            <a:xfrm>
              <a:off x="3485691" y="4341588"/>
              <a:ext cx="1927015" cy="835611"/>
            </a:xfrm>
            <a:prstGeom prst="rect">
              <a:avLst/>
            </a:prstGeom>
            <a:noFill/>
            <a:ln>
              <a:noFill/>
            </a:ln>
          </p:spPr>
          <p:txBody>
            <a:bodyPr wrap="square">
              <a:spAutoFit/>
            </a:bodyPr>
            <a:lstStyle/>
            <a:p>
              <a:pPr algn="ctr"/>
              <a:r>
                <a:rPr lang="zh-TW" altLang="en-US" sz="1100" b="1" dirty="0">
                  <a:solidFill>
                    <a:schemeClr val="bg1"/>
                  </a:solidFill>
                  <a:latin typeface="微軟正黑體" panose="020B0604030504040204" pitchFamily="34" charset="-120"/>
                  <a:ea typeface="微軟正黑體" panose="020B0604030504040204" pitchFamily="34" charset="-120"/>
                </a:rPr>
                <a:t>農退儲金</a:t>
              </a:r>
              <a:endParaRPr lang="en-US" altLang="zh-TW" sz="1100" b="1" dirty="0">
                <a:solidFill>
                  <a:schemeClr val="bg1"/>
                </a:solidFill>
                <a:latin typeface="微軟正黑體" panose="020B0604030504040204" pitchFamily="34" charset="-120"/>
                <a:ea typeface="微軟正黑體" panose="020B0604030504040204" pitchFamily="34" charset="-120"/>
              </a:endParaRPr>
            </a:p>
            <a:p>
              <a:pPr algn="ctr"/>
              <a:r>
                <a:rPr lang="zh-TW" altLang="en-US" sz="1100" b="1" dirty="0">
                  <a:solidFill>
                    <a:schemeClr val="bg1"/>
                  </a:solidFill>
                  <a:latin typeface="微軟正黑體" panose="020B0604030504040204" pitchFamily="34" charset="-120"/>
                  <a:ea typeface="微軟正黑體" panose="020B0604030504040204" pitchFamily="34" charset="-120"/>
                </a:rPr>
                <a:t>個人專戶</a:t>
              </a:r>
              <a:endParaRPr lang="en-US" altLang="zh-TW" sz="1100" b="1" dirty="0">
                <a:solidFill>
                  <a:schemeClr val="bg1"/>
                </a:solidFill>
                <a:latin typeface="微軟正黑體" panose="020B0604030504040204" pitchFamily="34" charset="-120"/>
                <a:ea typeface="微軟正黑體" panose="020B0604030504040204" pitchFamily="34" charset="-120"/>
              </a:endParaRPr>
            </a:p>
          </p:txBody>
        </p:sp>
        <p:pic>
          <p:nvPicPr>
            <p:cNvPr id="27" name="Picture 2" descr="D:\=輔導處農民福利科、農保辦\=農保辦=9=ppt\=簡報素材=圖標、圖片\=PIC=\savings.png">
              <a:extLst>
                <a:ext uri="{FF2B5EF4-FFF2-40B4-BE49-F238E27FC236}">
                  <a16:creationId xmlns:a16="http://schemas.microsoft.com/office/drawing/2014/main" xmlns="" id="{5DFEF1C0-1C55-4AED-8B9F-4AA36819C1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0279" b="60005"/>
            <a:stretch/>
          </p:blipFill>
          <p:spPr bwMode="auto">
            <a:xfrm rot="1221018">
              <a:off x="3057996" y="3248450"/>
              <a:ext cx="1245499" cy="7144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群組 27">
            <a:extLst>
              <a:ext uri="{FF2B5EF4-FFF2-40B4-BE49-F238E27FC236}">
                <a16:creationId xmlns:a16="http://schemas.microsoft.com/office/drawing/2014/main" xmlns="" id="{674D65BC-19DD-41E2-9960-F1D726861070}"/>
              </a:ext>
            </a:extLst>
          </p:cNvPr>
          <p:cNvGrpSpPr/>
          <p:nvPr/>
        </p:nvGrpSpPr>
        <p:grpSpPr>
          <a:xfrm>
            <a:off x="3086380" y="1029134"/>
            <a:ext cx="2160241" cy="1656184"/>
            <a:chOff x="4753263" y="2761692"/>
            <a:chExt cx="2160241" cy="1656184"/>
          </a:xfrm>
        </p:grpSpPr>
        <p:sp>
          <p:nvSpPr>
            <p:cNvPr id="29" name="橢圓 28">
              <a:extLst>
                <a:ext uri="{FF2B5EF4-FFF2-40B4-BE49-F238E27FC236}">
                  <a16:creationId xmlns:a16="http://schemas.microsoft.com/office/drawing/2014/main" xmlns="" id="{5B84C056-7B51-4048-91F1-1D189D0D0574}"/>
                </a:ext>
              </a:extLst>
            </p:cNvPr>
            <p:cNvSpPr/>
            <p:nvPr/>
          </p:nvSpPr>
          <p:spPr>
            <a:xfrm>
              <a:off x="4897277" y="2761692"/>
              <a:ext cx="1944216" cy="1656184"/>
            </a:xfrm>
            <a:prstGeom prst="ellipse">
              <a:avLst/>
            </a:prstGeom>
            <a:solidFill>
              <a:schemeClr val="accent5">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Picture 3" descr="D:\=輔導處農民福利科、農保辦\=農保辦=ppt\=簡報素材=圖標、圖片\=PIC=\gardener(2).png">
              <a:extLst>
                <a:ext uri="{FF2B5EF4-FFF2-40B4-BE49-F238E27FC236}">
                  <a16:creationId xmlns:a16="http://schemas.microsoft.com/office/drawing/2014/main" xmlns="" id="{03FDE2A6-B4B5-4C24-BD92-D22202D3C26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84789" y="2786860"/>
              <a:ext cx="1328715" cy="13287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輔導處農民福利科、農保辦\=農保辦=ppt\=簡報素材=圖標、圖片\=PIC=\farmer5.png">
              <a:extLst>
                <a:ext uri="{FF2B5EF4-FFF2-40B4-BE49-F238E27FC236}">
                  <a16:creationId xmlns:a16="http://schemas.microsoft.com/office/drawing/2014/main" xmlns="" id="{F1DA31B2-6C9C-4746-B9A8-C836368978F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53263" y="2761696"/>
              <a:ext cx="1341511" cy="134151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投影片編號版面配置區 1">
            <a:extLst>
              <a:ext uri="{FF2B5EF4-FFF2-40B4-BE49-F238E27FC236}">
                <a16:creationId xmlns:a16="http://schemas.microsoft.com/office/drawing/2014/main" xmlns="" id="{BDDE1CFC-D27E-4FA6-B6B1-86547FAA94FE}"/>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5</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32" name="矩形 31">
            <a:extLst>
              <a:ext uri="{FF2B5EF4-FFF2-40B4-BE49-F238E27FC236}">
                <a16:creationId xmlns:a16="http://schemas.microsoft.com/office/drawing/2014/main" xmlns="" id="{E254001E-3200-44C2-B45A-1AF3191920E1}"/>
              </a:ext>
            </a:extLst>
          </p:cNvPr>
          <p:cNvSpPr/>
          <p:nvPr/>
        </p:nvSpPr>
        <p:spPr>
          <a:xfrm>
            <a:off x="5961113" y="5301208"/>
            <a:ext cx="3638210" cy="1323439"/>
          </a:xfrm>
          <a:prstGeom prst="rect">
            <a:avLst/>
          </a:prstGeom>
          <a:ln>
            <a:solidFill>
              <a:srgbClr val="FF0000"/>
            </a:solidFill>
          </a:ln>
        </p:spPr>
        <p:txBody>
          <a:bodyPr wrap="square">
            <a:spAutoFit/>
          </a:bodyPr>
          <a:lstStyle/>
          <a:p>
            <a:r>
              <a:rPr lang="en-US" altLang="zh-TW" sz="1600" b="1" dirty="0">
                <a:solidFill>
                  <a:srgbClr val="FF0000"/>
                </a:solidFill>
                <a:latin typeface="微軟正黑體" panose="020B0604030504040204" pitchFamily="34" charset="-120"/>
                <a:ea typeface="微軟正黑體" panose="020B0604030504040204" pitchFamily="34" charset="-120"/>
              </a:rPr>
              <a:t>112.2.10</a:t>
            </a:r>
            <a:r>
              <a:rPr lang="zh-TW" altLang="en-US" sz="1600" b="1" dirty="0">
                <a:solidFill>
                  <a:srgbClr val="FF0000"/>
                </a:solidFill>
                <a:latin typeface="微軟正黑體" panose="020B0604030504040204" pitchFamily="34" charset="-120"/>
                <a:ea typeface="微軟正黑體" panose="020B0604030504040204" pitchFamily="34" charset="-120"/>
              </a:rPr>
              <a:t>起</a:t>
            </a:r>
            <a:endParaRPr lang="en-US" altLang="zh-TW" sz="1600" b="1" dirty="0">
              <a:solidFill>
                <a:srgbClr val="FF0000"/>
              </a:solidFill>
              <a:latin typeface="微軟正黑體" panose="020B0604030504040204" pitchFamily="34" charset="-120"/>
              <a:ea typeface="微軟正黑體" panose="020B0604030504040204" pitchFamily="34" charset="-120"/>
            </a:endParaRPr>
          </a:p>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配合農保月投保金額提高</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傷病給付、喪葬津貼隨之調高</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r>
              <a:rPr lang="en-US" altLang="zh-TW" sz="1600" b="1" dirty="0">
                <a:solidFill>
                  <a:srgbClr val="FF0000"/>
                </a:solidFill>
                <a:latin typeface="微軟正黑體" panose="020B0604030504040204" pitchFamily="34" charset="-120"/>
                <a:ea typeface="微軟正黑體" panose="020B0604030504040204" pitchFamily="34" charset="-120"/>
                <a:sym typeface="Wingdings" panose="05000000000000000000" pitchFamily="2" charset="2"/>
              </a:rPr>
              <a:t>112.12.1</a:t>
            </a:r>
            <a:r>
              <a:rPr lang="zh-TW" altLang="en-US" sz="1600" b="1" dirty="0">
                <a:solidFill>
                  <a:srgbClr val="FF0000"/>
                </a:solidFill>
                <a:latin typeface="微軟正黑體" panose="020B0604030504040204" pitchFamily="34" charset="-120"/>
                <a:ea typeface="微軟正黑體" panose="020B0604030504040204" pitchFamily="34" charset="-120"/>
                <a:sym typeface="Wingdings" panose="05000000000000000000" pitchFamily="2" charset="2"/>
              </a:rPr>
              <a:t>起</a:t>
            </a:r>
            <a:endParaRPr lang="en-US" altLang="zh-TW" sz="1600" b="1" dirty="0">
              <a:solidFill>
                <a:srgbClr val="FF0000"/>
              </a:solidFill>
              <a:latin typeface="微軟正黑體" panose="020B0604030504040204" pitchFamily="34" charset="-120"/>
              <a:ea typeface="微軟正黑體" panose="020B0604030504040204" pitchFamily="34" charset="-120"/>
              <a:sym typeface="Wingdings" panose="05000000000000000000" pitchFamily="2" charset="2"/>
            </a:endParaRPr>
          </a:p>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申請參加農保即視為一併申請農職保</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34" name="圓角矩形 33"/>
          <p:cNvSpPr/>
          <p:nvPr/>
        </p:nvSpPr>
        <p:spPr>
          <a:xfrm>
            <a:off x="487595" y="4868109"/>
            <a:ext cx="4898001" cy="1640577"/>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p:cNvSpPr/>
          <p:nvPr/>
        </p:nvSpPr>
        <p:spPr>
          <a:xfrm>
            <a:off x="5951247" y="5823779"/>
            <a:ext cx="2948069" cy="269517"/>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242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EF07942-0101-41FF-A660-EC56CE1341E9}"/>
              </a:ext>
            </a:extLst>
          </p:cNvPr>
          <p:cNvSpPr/>
          <p:nvPr/>
        </p:nvSpPr>
        <p:spPr>
          <a:xfrm>
            <a:off x="15841046" y="1660959"/>
            <a:ext cx="3395223" cy="2999996"/>
          </a:xfrm>
          <a:prstGeom prst="rect">
            <a:avLst/>
          </a:prstGeom>
          <a:solidFill>
            <a:schemeClr val="bg1"/>
          </a:solidFill>
          <a:ln w="19050">
            <a:solidFill>
              <a:srgbClr val="1B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7" name="矩形 6">
            <a:extLst>
              <a:ext uri="{FF2B5EF4-FFF2-40B4-BE49-F238E27FC236}">
                <a16:creationId xmlns:a16="http://schemas.microsoft.com/office/drawing/2014/main" xmlns="" id="{947E7B12-B241-4BD4-B56A-AFBF89D71DEF}"/>
              </a:ext>
            </a:extLst>
          </p:cNvPr>
          <p:cNvSpPr/>
          <p:nvPr/>
        </p:nvSpPr>
        <p:spPr>
          <a:xfrm>
            <a:off x="10579933" y="1660959"/>
            <a:ext cx="5250547" cy="2959418"/>
          </a:xfrm>
          <a:prstGeom prst="rect">
            <a:avLst/>
          </a:prstGeom>
          <a:solidFill>
            <a:schemeClr val="bg1"/>
          </a:solidFill>
          <a:ln w="19050">
            <a:solidFill>
              <a:srgbClr val="1B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8" name="Google Shape;2476;p4">
            <a:extLst>
              <a:ext uri="{FF2B5EF4-FFF2-40B4-BE49-F238E27FC236}">
                <a16:creationId xmlns:a16="http://schemas.microsoft.com/office/drawing/2014/main" xmlns="" id="{E3A25B57-2FD9-4596-B618-CBB903DD111D}"/>
              </a:ext>
            </a:extLst>
          </p:cNvPr>
          <p:cNvSpPr/>
          <p:nvPr/>
        </p:nvSpPr>
        <p:spPr>
          <a:xfrm>
            <a:off x="7414219" y="-1124209"/>
            <a:ext cx="7345501" cy="584735"/>
          </a:xfrm>
          <a:prstGeom prst="rect">
            <a:avLst/>
          </a:prstGeom>
          <a:noFill/>
          <a:ln>
            <a:noFill/>
          </a:ln>
        </p:spPr>
        <p:txBody>
          <a:bodyPr spcFirstLastPara="1" wrap="square" lIns="91425" tIns="45700" rIns="91425" bIns="45700" anchor="t" anchorCtr="0">
            <a:spAutoFit/>
          </a:bodyPr>
          <a:lstStyle/>
          <a:p>
            <a:pPr algn="ctr"/>
            <a:r>
              <a:rPr lang="zh-TW" altLang="en-US" sz="2400" b="1" dirty="0">
                <a:solidFill>
                  <a:prstClr val="black"/>
                </a:solidFill>
                <a:latin typeface="Microsoft JhengHei"/>
                <a:ea typeface="Microsoft JhengHei"/>
                <a:cs typeface="Microsoft JhengHei"/>
                <a:sym typeface="Microsoft JhengHei"/>
              </a:rPr>
              <a:t>配合農業政策  充分支應農漁業者</a:t>
            </a:r>
            <a:r>
              <a:rPr lang="zh-TW" altLang="en-US" sz="3200" b="1" dirty="0">
                <a:solidFill>
                  <a:srgbClr val="FF624F"/>
                </a:solidFill>
                <a:latin typeface="Microsoft JhengHei"/>
                <a:ea typeface="Microsoft JhengHei"/>
                <a:cs typeface="Microsoft JhengHei"/>
                <a:sym typeface="Microsoft JhengHei"/>
              </a:rPr>
              <a:t>低利</a:t>
            </a:r>
            <a:r>
              <a:rPr lang="zh-TW" altLang="en-US" sz="2400" b="1" dirty="0">
                <a:solidFill>
                  <a:prstClr val="black"/>
                </a:solidFill>
                <a:latin typeface="Microsoft JhengHei"/>
                <a:ea typeface="Microsoft JhengHei"/>
                <a:cs typeface="Microsoft JhengHei"/>
                <a:sym typeface="Microsoft JhengHei"/>
              </a:rPr>
              <a:t>農業經營資金</a:t>
            </a:r>
            <a:endParaRPr sz="2400" b="1" dirty="0">
              <a:solidFill>
                <a:prstClr val="black"/>
              </a:solidFill>
              <a:latin typeface="Microsoft JhengHei"/>
              <a:ea typeface="Microsoft JhengHei"/>
              <a:cs typeface="Microsoft JhengHei"/>
              <a:sym typeface="Microsoft JhengHei"/>
            </a:endParaRPr>
          </a:p>
        </p:txBody>
      </p:sp>
      <p:sp>
        <p:nvSpPr>
          <p:cNvPr id="9" name="文字方塊 8">
            <a:extLst>
              <a:ext uri="{FF2B5EF4-FFF2-40B4-BE49-F238E27FC236}">
                <a16:creationId xmlns:a16="http://schemas.microsoft.com/office/drawing/2014/main" xmlns="" id="{5CB4FC9F-BDCB-495B-BEA6-4E299C838983}"/>
              </a:ext>
            </a:extLst>
          </p:cNvPr>
          <p:cNvSpPr txBox="1"/>
          <p:nvPr/>
        </p:nvSpPr>
        <p:spPr>
          <a:xfrm>
            <a:off x="15909251" y="2907241"/>
            <a:ext cx="2868775" cy="738664"/>
          </a:xfrm>
          <a:prstGeom prst="rect">
            <a:avLst/>
          </a:prstGeom>
          <a:noFill/>
        </p:spPr>
        <p:txBody>
          <a:bodyPr wrap="square" rtlCol="0">
            <a:spAutoFit/>
          </a:bodyPr>
          <a:lstStyle/>
          <a:p>
            <a:pPr algn="ctr" defTabSz="457189"/>
            <a:endParaRPr lang="en-US" altLang="zh-TW" sz="1600" b="1" dirty="0">
              <a:solidFill>
                <a:srgbClr val="203864"/>
              </a:solidFill>
              <a:latin typeface="微軟正黑體" panose="020B0604030504040204" pitchFamily="34" charset="-120"/>
              <a:ea typeface="微軟正黑體" panose="020B0604030504040204" pitchFamily="34" charset="-120"/>
            </a:endParaRPr>
          </a:p>
          <a:p>
            <a:pPr algn="ctr" defTabSz="457189"/>
            <a:r>
              <a:rPr lang="zh-TW" altLang="en-US" sz="2600" b="1" dirty="0">
                <a:solidFill>
                  <a:srgbClr val="203864"/>
                </a:solidFill>
                <a:latin typeface="微軟正黑體" panose="020B0604030504040204" pitchFamily="34" charset="-120"/>
                <a:ea typeface="微軟正黑體" panose="020B0604030504040204" pitchFamily="34" charset="-120"/>
              </a:rPr>
              <a:t> </a:t>
            </a:r>
            <a:r>
              <a:rPr lang="en-US" altLang="zh-TW" sz="2600" b="1" dirty="0">
                <a:solidFill>
                  <a:srgbClr val="FF624F"/>
                </a:solidFill>
                <a:latin typeface="微軟正黑體" panose="020B0604030504040204" pitchFamily="34" charset="-120"/>
                <a:ea typeface="微軟正黑體" panose="020B0604030504040204" pitchFamily="34" charset="-120"/>
              </a:rPr>
              <a:t>5</a:t>
            </a:r>
            <a:r>
              <a:rPr lang="zh-TW" altLang="en-US" sz="2000" b="1" dirty="0">
                <a:solidFill>
                  <a:srgbClr val="203864"/>
                </a:solidFill>
                <a:latin typeface="微軟正黑體" panose="020B0604030504040204" pitchFamily="34" charset="-120"/>
                <a:ea typeface="微軟正黑體" panose="020B0604030504040204" pitchFamily="34" charset="-120"/>
              </a:rPr>
              <a:t>年</a:t>
            </a:r>
            <a:r>
              <a:rPr lang="en-US" altLang="zh-TW" sz="2600" b="1" dirty="0">
                <a:solidFill>
                  <a:srgbClr val="FF624F"/>
                </a:solidFill>
                <a:latin typeface="微軟正黑體" panose="020B0604030504040204" pitchFamily="34" charset="-120"/>
                <a:ea typeface="微軟正黑體" panose="020B0604030504040204" pitchFamily="34" charset="-120"/>
              </a:rPr>
              <a:t>500</a:t>
            </a:r>
            <a:r>
              <a:rPr lang="zh-TW" altLang="en-US" sz="2600" b="1" dirty="0">
                <a:solidFill>
                  <a:srgbClr val="FF624F"/>
                </a:solidFill>
                <a:latin typeface="微軟正黑體" panose="020B0604030504040204" pitchFamily="34" charset="-120"/>
                <a:ea typeface="微軟正黑體" panose="020B0604030504040204" pitchFamily="34" charset="-120"/>
              </a:rPr>
              <a:t>萬</a:t>
            </a:r>
            <a:r>
              <a:rPr lang="zh-TW" altLang="en-US" sz="2000" b="1" dirty="0">
                <a:solidFill>
                  <a:srgbClr val="203864"/>
                </a:solidFill>
                <a:latin typeface="微軟正黑體" panose="020B0604030504040204" pitchFamily="34" charset="-120"/>
                <a:ea typeface="微軟正黑體" panose="020B0604030504040204" pitchFamily="34" charset="-120"/>
              </a:rPr>
              <a:t>元免息</a:t>
            </a:r>
            <a:r>
              <a:rPr lang="zh-TW" altLang="en-US" sz="2000" b="1" dirty="0">
                <a:solidFill>
                  <a:srgbClr val="FFFFDD"/>
                </a:solidFill>
                <a:latin typeface="微軟正黑體" panose="020B0604030504040204" pitchFamily="34" charset="-120"/>
                <a:ea typeface="微軟正黑體" panose="020B0604030504040204" pitchFamily="34" charset="-120"/>
              </a:rPr>
              <a:t>　</a:t>
            </a:r>
          </a:p>
        </p:txBody>
      </p:sp>
      <p:sp>
        <p:nvSpPr>
          <p:cNvPr id="10" name="矩形 9">
            <a:extLst>
              <a:ext uri="{FF2B5EF4-FFF2-40B4-BE49-F238E27FC236}">
                <a16:creationId xmlns:a16="http://schemas.microsoft.com/office/drawing/2014/main" xmlns="" id="{A5B2A112-A8FF-4408-A4EB-9A3C0F6BE4C1}"/>
              </a:ext>
            </a:extLst>
          </p:cNvPr>
          <p:cNvSpPr/>
          <p:nvPr/>
        </p:nvSpPr>
        <p:spPr>
          <a:xfrm>
            <a:off x="16137829" y="2733910"/>
            <a:ext cx="1765983" cy="424843"/>
          </a:xfrm>
          <a:prstGeom prst="rect">
            <a:avLst/>
          </a:prstGeom>
          <a:solidFill>
            <a:srgbClr val="00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000" b="1" dirty="0">
                <a:solidFill>
                  <a:prstClr val="white"/>
                </a:solidFill>
                <a:latin typeface="微軟正黑體" panose="020B0604030504040204" pitchFamily="34" charset="-120"/>
                <a:ea typeface="微軟正黑體" panose="020B0604030504040204" pitchFamily="34" charset="-120"/>
              </a:rPr>
              <a:t>百大青農</a:t>
            </a:r>
          </a:p>
        </p:txBody>
      </p:sp>
      <p:sp>
        <p:nvSpPr>
          <p:cNvPr id="11" name="流程圖: 換頁接點 10">
            <a:extLst>
              <a:ext uri="{FF2B5EF4-FFF2-40B4-BE49-F238E27FC236}">
                <a16:creationId xmlns:a16="http://schemas.microsoft.com/office/drawing/2014/main" xmlns="" id="{2B47A0F8-BC0B-46B8-A258-A3F1C1848145}"/>
              </a:ext>
            </a:extLst>
          </p:cNvPr>
          <p:cNvSpPr/>
          <p:nvPr/>
        </p:nvSpPr>
        <p:spPr>
          <a:xfrm>
            <a:off x="15833508" y="1660959"/>
            <a:ext cx="3395523" cy="895848"/>
          </a:xfrm>
          <a:prstGeom prst="flowChartOffpageConnector">
            <a:avLst/>
          </a:prstGeom>
          <a:solidFill>
            <a:srgbClr val="1B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spcBef>
                <a:spcPts val="600"/>
              </a:spcBef>
            </a:pP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xmlns="" id="{65F18501-935E-441D-9A72-2CDB35900844}"/>
              </a:ext>
            </a:extLst>
          </p:cNvPr>
          <p:cNvSpPr txBox="1"/>
          <p:nvPr/>
        </p:nvSpPr>
        <p:spPr>
          <a:xfrm>
            <a:off x="15936464" y="3895022"/>
            <a:ext cx="2841561" cy="738664"/>
          </a:xfrm>
          <a:prstGeom prst="rect">
            <a:avLst/>
          </a:prstGeom>
          <a:noFill/>
        </p:spPr>
        <p:txBody>
          <a:bodyPr wrap="square" rtlCol="0">
            <a:spAutoFit/>
          </a:bodyPr>
          <a:lstStyle/>
          <a:p>
            <a:pPr algn="ctr" defTabSz="457189"/>
            <a:endParaRPr lang="en-US" altLang="zh-TW" sz="1600" b="1" dirty="0">
              <a:solidFill>
                <a:srgbClr val="203864"/>
              </a:solidFill>
              <a:latin typeface="微軟正黑體" panose="020B0604030504040204" pitchFamily="34" charset="-120"/>
              <a:ea typeface="微軟正黑體" panose="020B0604030504040204" pitchFamily="34" charset="-120"/>
            </a:endParaRPr>
          </a:p>
          <a:p>
            <a:pPr algn="ctr" defTabSz="457189"/>
            <a:r>
              <a:rPr lang="zh-TW" altLang="en-US" sz="2600" b="1" dirty="0">
                <a:solidFill>
                  <a:srgbClr val="203864"/>
                </a:solidFill>
                <a:latin typeface="微軟正黑體" panose="020B0604030504040204" pitchFamily="34" charset="-120"/>
                <a:ea typeface="微軟正黑體" panose="020B0604030504040204" pitchFamily="34" charset="-120"/>
              </a:rPr>
              <a:t> </a:t>
            </a:r>
            <a:r>
              <a:rPr lang="en-US" altLang="zh-TW" sz="2600" b="1" dirty="0">
                <a:solidFill>
                  <a:srgbClr val="FF624F"/>
                </a:solidFill>
                <a:latin typeface="微軟正黑體" panose="020B0604030504040204" pitchFamily="34" charset="-120"/>
                <a:ea typeface="微軟正黑體" panose="020B0604030504040204" pitchFamily="34" charset="-120"/>
              </a:rPr>
              <a:t>5</a:t>
            </a:r>
            <a:r>
              <a:rPr lang="zh-TW" altLang="en-US" sz="2000" b="1" dirty="0">
                <a:solidFill>
                  <a:srgbClr val="203864"/>
                </a:solidFill>
                <a:latin typeface="微軟正黑體" panose="020B0604030504040204" pitchFamily="34" charset="-120"/>
                <a:ea typeface="微軟正黑體" panose="020B0604030504040204" pitchFamily="34" charset="-120"/>
              </a:rPr>
              <a:t>年</a:t>
            </a:r>
            <a:r>
              <a:rPr lang="en-US" altLang="zh-TW" sz="2600" b="1" dirty="0">
                <a:solidFill>
                  <a:srgbClr val="FF624F"/>
                </a:solidFill>
                <a:latin typeface="微軟正黑體" panose="020B0604030504040204" pitchFamily="34" charset="-120"/>
                <a:ea typeface="微軟正黑體" panose="020B0604030504040204" pitchFamily="34" charset="-120"/>
              </a:rPr>
              <a:t>200</a:t>
            </a:r>
            <a:r>
              <a:rPr lang="zh-TW" altLang="en-US" sz="2600" b="1" dirty="0">
                <a:solidFill>
                  <a:srgbClr val="FF624F"/>
                </a:solidFill>
                <a:latin typeface="微軟正黑體" panose="020B0604030504040204" pitchFamily="34" charset="-120"/>
                <a:ea typeface="微軟正黑體" panose="020B0604030504040204" pitchFamily="34" charset="-120"/>
              </a:rPr>
              <a:t>萬</a:t>
            </a:r>
            <a:r>
              <a:rPr lang="zh-TW" altLang="en-US" sz="2000" b="1" dirty="0">
                <a:solidFill>
                  <a:srgbClr val="203864"/>
                </a:solidFill>
                <a:latin typeface="微軟正黑體" panose="020B0604030504040204" pitchFamily="34" charset="-120"/>
                <a:ea typeface="微軟正黑體" panose="020B0604030504040204" pitchFamily="34" charset="-120"/>
              </a:rPr>
              <a:t>元免息</a:t>
            </a:r>
            <a:r>
              <a:rPr lang="zh-TW" altLang="en-US" sz="2000" b="1" dirty="0">
                <a:solidFill>
                  <a:srgbClr val="FFFFDD"/>
                </a:solidFill>
                <a:latin typeface="微軟正黑體" panose="020B0604030504040204" pitchFamily="34" charset="-120"/>
                <a:ea typeface="微軟正黑體" panose="020B0604030504040204" pitchFamily="34" charset="-120"/>
              </a:rPr>
              <a:t>　</a:t>
            </a:r>
          </a:p>
        </p:txBody>
      </p:sp>
      <p:sp>
        <p:nvSpPr>
          <p:cNvPr id="13" name="矩形 12">
            <a:extLst>
              <a:ext uri="{FF2B5EF4-FFF2-40B4-BE49-F238E27FC236}">
                <a16:creationId xmlns:a16="http://schemas.microsoft.com/office/drawing/2014/main" xmlns="" id="{3C497335-A028-4809-B7F4-71812B73F1F4}"/>
              </a:ext>
            </a:extLst>
          </p:cNvPr>
          <p:cNvSpPr/>
          <p:nvPr/>
        </p:nvSpPr>
        <p:spPr>
          <a:xfrm>
            <a:off x="16122782" y="3661615"/>
            <a:ext cx="1765983" cy="424843"/>
          </a:xfrm>
          <a:prstGeom prst="rect">
            <a:avLst/>
          </a:prstGeom>
          <a:solidFill>
            <a:srgbClr val="00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000" b="1" dirty="0">
                <a:solidFill>
                  <a:prstClr val="white"/>
                </a:solidFill>
                <a:latin typeface="微軟正黑體" panose="020B0604030504040204" pitchFamily="34" charset="-120"/>
                <a:ea typeface="微軟正黑體" panose="020B0604030504040204" pitchFamily="34" charset="-120"/>
              </a:rPr>
              <a:t>一般青農</a:t>
            </a:r>
          </a:p>
        </p:txBody>
      </p:sp>
      <p:pic>
        <p:nvPicPr>
          <p:cNvPr id="14" name="圖片 13">
            <a:extLst>
              <a:ext uri="{FF2B5EF4-FFF2-40B4-BE49-F238E27FC236}">
                <a16:creationId xmlns:a16="http://schemas.microsoft.com/office/drawing/2014/main" xmlns="" id="{F2FD3975-F54D-442F-9101-BB19C5126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9025" y="2202692"/>
            <a:ext cx="844900" cy="1062842"/>
          </a:xfrm>
          <a:prstGeom prst="rect">
            <a:avLst/>
          </a:prstGeom>
        </p:spPr>
      </p:pic>
      <p:sp>
        <p:nvSpPr>
          <p:cNvPr id="15" name="文字方塊 14">
            <a:extLst>
              <a:ext uri="{FF2B5EF4-FFF2-40B4-BE49-F238E27FC236}">
                <a16:creationId xmlns:a16="http://schemas.microsoft.com/office/drawing/2014/main" xmlns="" id="{E61622B2-BB3B-4175-97D8-6E46A762E127}"/>
              </a:ext>
            </a:extLst>
          </p:cNvPr>
          <p:cNvSpPr txBox="1"/>
          <p:nvPr/>
        </p:nvSpPr>
        <p:spPr>
          <a:xfrm>
            <a:off x="11336142" y="2245436"/>
            <a:ext cx="3794115" cy="646331"/>
          </a:xfrm>
          <a:prstGeom prst="rect">
            <a:avLst/>
          </a:prstGeom>
          <a:noFill/>
        </p:spPr>
        <p:txBody>
          <a:bodyPr wrap="square">
            <a:spAutoFit/>
          </a:bodyPr>
          <a:lstStyle/>
          <a:p>
            <a:pPr algn="ctr" defTabSz="457189"/>
            <a:r>
              <a:rPr lang="zh-TW" altLang="en-US" sz="2400" b="1" dirty="0">
                <a:solidFill>
                  <a:srgbClr val="203864"/>
                </a:solidFill>
                <a:latin typeface="微軟正黑體" panose="020B0604030504040204" pitchFamily="34" charset="-120"/>
                <a:ea typeface="微軟正黑體" panose="020B0604030504040204" pitchFamily="34" charset="-120"/>
              </a:rPr>
              <a:t>提供</a:t>
            </a:r>
            <a:r>
              <a:rPr lang="en-US" altLang="zh-TW" sz="3600" b="1" dirty="0">
                <a:solidFill>
                  <a:srgbClr val="FF624F"/>
                </a:solidFill>
                <a:latin typeface="微軟正黑體" panose="020B0604030504040204" pitchFamily="34" charset="-120"/>
                <a:ea typeface="微軟正黑體" panose="020B0604030504040204" pitchFamily="34" charset="-120"/>
              </a:rPr>
              <a:t>19</a:t>
            </a:r>
            <a:r>
              <a:rPr lang="zh-TW" altLang="en-US" sz="3600" b="1" dirty="0">
                <a:solidFill>
                  <a:srgbClr val="FF624F"/>
                </a:solidFill>
                <a:latin typeface="微軟正黑體" panose="020B0604030504040204" pitchFamily="34" charset="-120"/>
                <a:ea typeface="微軟正黑體" panose="020B0604030504040204" pitchFamily="34" charset="-120"/>
              </a:rPr>
              <a:t>種低利</a:t>
            </a:r>
            <a:r>
              <a:rPr lang="zh-TW" altLang="en-US" sz="2400" b="1" dirty="0">
                <a:solidFill>
                  <a:srgbClr val="002060"/>
                </a:solidFill>
                <a:latin typeface="微軟正黑體" panose="020B0604030504040204" pitchFamily="34" charset="-120"/>
                <a:ea typeface="微軟正黑體" panose="020B0604030504040204" pitchFamily="34" charset="-120"/>
              </a:rPr>
              <a:t>貸款</a:t>
            </a:r>
            <a:endParaRPr lang="en-US" altLang="zh-TW" sz="2400" b="1" u="sng" dirty="0">
              <a:solidFill>
                <a:srgbClr val="002060"/>
              </a:solidFill>
              <a:latin typeface="微軟正黑體" panose="020B0604030504040204" pitchFamily="34" charset="-120"/>
              <a:ea typeface="微軟正黑體" panose="020B0604030504040204" pitchFamily="34" charset="-120"/>
            </a:endParaRPr>
          </a:p>
        </p:txBody>
      </p:sp>
      <p:sp>
        <p:nvSpPr>
          <p:cNvPr id="16" name="流程圖: 換頁接點 15">
            <a:extLst>
              <a:ext uri="{FF2B5EF4-FFF2-40B4-BE49-F238E27FC236}">
                <a16:creationId xmlns:a16="http://schemas.microsoft.com/office/drawing/2014/main" xmlns="" id="{079489E3-A645-43CE-9D45-B5143461017B}"/>
              </a:ext>
            </a:extLst>
          </p:cNvPr>
          <p:cNvSpPr/>
          <p:nvPr/>
        </p:nvSpPr>
        <p:spPr>
          <a:xfrm>
            <a:off x="10579932" y="1660959"/>
            <a:ext cx="5261802" cy="612384"/>
          </a:xfrm>
          <a:prstGeom prst="flowChartOffpageConnector">
            <a:avLst/>
          </a:prstGeom>
          <a:solidFill>
            <a:srgbClr val="1B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400" b="1" dirty="0">
                <a:solidFill>
                  <a:prstClr val="white"/>
                </a:solidFill>
                <a:latin typeface="微軟正黑體" panose="020B0604030504040204" pitchFamily="34" charset="-120"/>
                <a:ea typeface="微軟正黑體" panose="020B0604030504040204" pitchFamily="34" charset="-120"/>
              </a:rPr>
              <a:t>政策性農業專案貸款</a:t>
            </a:r>
          </a:p>
        </p:txBody>
      </p:sp>
      <p:sp>
        <p:nvSpPr>
          <p:cNvPr id="17" name="矩形 16">
            <a:extLst>
              <a:ext uri="{FF2B5EF4-FFF2-40B4-BE49-F238E27FC236}">
                <a16:creationId xmlns:a16="http://schemas.microsoft.com/office/drawing/2014/main" xmlns="" id="{355EE4E5-0F56-42C3-BA1F-50F116899F58}"/>
              </a:ext>
            </a:extLst>
          </p:cNvPr>
          <p:cNvSpPr/>
          <p:nvPr/>
        </p:nvSpPr>
        <p:spPr>
          <a:xfrm>
            <a:off x="11692561" y="2896505"/>
            <a:ext cx="4011101" cy="828000"/>
          </a:xfrm>
          <a:prstGeom prst="rect">
            <a:avLst/>
          </a:prstGeom>
          <a:solidFill>
            <a:srgbClr val="00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200" b="1" dirty="0">
                <a:solidFill>
                  <a:prstClr val="white"/>
                </a:solidFill>
                <a:latin typeface="微軟正黑體" panose="020B0604030504040204" pitchFamily="34" charset="-120"/>
                <a:ea typeface="微軟正黑體" panose="020B0604030504040204" pitchFamily="34" charset="-120"/>
              </a:rPr>
              <a:t>農林漁牧經營、農漁民家計週轉及天然災害復耕復建等用途</a:t>
            </a:r>
          </a:p>
        </p:txBody>
      </p:sp>
      <p:pic>
        <p:nvPicPr>
          <p:cNvPr id="18" name="圖片 17">
            <a:extLst>
              <a:ext uri="{FF2B5EF4-FFF2-40B4-BE49-F238E27FC236}">
                <a16:creationId xmlns:a16="http://schemas.microsoft.com/office/drawing/2014/main" xmlns="" id="{DFB5BCE5-AF8D-4009-926C-06AD263A0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45695">
            <a:off x="15187117" y="1607281"/>
            <a:ext cx="697544" cy="916298"/>
          </a:xfrm>
          <a:prstGeom prst="rect">
            <a:avLst/>
          </a:prstGeom>
        </p:spPr>
      </p:pic>
      <p:sp>
        <p:nvSpPr>
          <p:cNvPr id="19" name="矩形 18">
            <a:extLst>
              <a:ext uri="{FF2B5EF4-FFF2-40B4-BE49-F238E27FC236}">
                <a16:creationId xmlns:a16="http://schemas.microsoft.com/office/drawing/2014/main" xmlns="" id="{75573B43-9A00-4CBD-B79C-7AD3A3E0ECDE}"/>
              </a:ext>
            </a:extLst>
          </p:cNvPr>
          <p:cNvSpPr/>
          <p:nvPr/>
        </p:nvSpPr>
        <p:spPr>
          <a:xfrm>
            <a:off x="15830479" y="4915378"/>
            <a:ext cx="3398552" cy="1496826"/>
          </a:xfrm>
          <a:prstGeom prst="rect">
            <a:avLst/>
          </a:prstGeom>
          <a:solidFill>
            <a:schemeClr val="bg1"/>
          </a:solidFill>
          <a:ln w="19050">
            <a:solidFill>
              <a:srgbClr val="1B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20" name="矩形 19">
            <a:extLst>
              <a:ext uri="{FF2B5EF4-FFF2-40B4-BE49-F238E27FC236}">
                <a16:creationId xmlns:a16="http://schemas.microsoft.com/office/drawing/2014/main" xmlns="" id="{C4ED2064-2960-4688-BB0C-783CC6801D9C}"/>
              </a:ext>
            </a:extLst>
          </p:cNvPr>
          <p:cNvSpPr/>
          <p:nvPr/>
        </p:nvSpPr>
        <p:spPr>
          <a:xfrm>
            <a:off x="10569624" y="5028641"/>
            <a:ext cx="5272110" cy="1383562"/>
          </a:xfrm>
          <a:prstGeom prst="rect">
            <a:avLst/>
          </a:prstGeom>
          <a:solidFill>
            <a:schemeClr val="bg1"/>
          </a:solidFill>
          <a:ln w="19050">
            <a:solidFill>
              <a:srgbClr val="1B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21" name="矩形 20">
            <a:extLst>
              <a:ext uri="{FF2B5EF4-FFF2-40B4-BE49-F238E27FC236}">
                <a16:creationId xmlns:a16="http://schemas.microsoft.com/office/drawing/2014/main" xmlns="" id="{B0DD31C0-842C-41B3-B9F0-F46F8FFE7277}"/>
              </a:ext>
            </a:extLst>
          </p:cNvPr>
          <p:cNvSpPr/>
          <p:nvPr/>
        </p:nvSpPr>
        <p:spPr>
          <a:xfrm>
            <a:off x="10579932" y="4620377"/>
            <a:ext cx="8656336" cy="484586"/>
          </a:xfrm>
          <a:prstGeom prst="rect">
            <a:avLst/>
          </a:prstGeom>
          <a:solidFill>
            <a:srgbClr val="203864"/>
          </a:solidFill>
          <a:ln w="1905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200" b="1" dirty="0">
                <a:solidFill>
                  <a:prstClr val="white"/>
                </a:solidFill>
                <a:latin typeface="微軟正黑體" panose="020B0604030504040204" pitchFamily="34" charset="-120"/>
                <a:ea typeface="微軟正黑體" panose="020B0604030504040204" pitchFamily="34" charset="-120"/>
              </a:rPr>
              <a:t>貸放金額及受益農漁業者</a:t>
            </a:r>
            <a:r>
              <a:rPr lang="en-US" altLang="zh-TW" sz="2200" b="1" dirty="0">
                <a:solidFill>
                  <a:prstClr val="white"/>
                </a:solidFill>
                <a:latin typeface="微軟正黑體" panose="020B0604030504040204" pitchFamily="34" charset="-120"/>
                <a:ea typeface="微軟正黑體" panose="020B0604030504040204" pitchFamily="34" charset="-120"/>
              </a:rPr>
              <a:t>(</a:t>
            </a:r>
            <a:r>
              <a:rPr lang="zh-TW" altLang="en-US" sz="2200" b="1" dirty="0">
                <a:solidFill>
                  <a:prstClr val="white"/>
                </a:solidFill>
                <a:latin typeface="微軟正黑體" panose="020B0604030504040204" pitchFamily="34" charset="-120"/>
                <a:ea typeface="微軟正黑體" panose="020B0604030504040204" pitchFamily="34" charset="-120"/>
              </a:rPr>
              <a:t>青壯農</a:t>
            </a:r>
            <a:r>
              <a:rPr lang="en-US" altLang="zh-TW" sz="2200" b="1" dirty="0">
                <a:solidFill>
                  <a:prstClr val="white"/>
                </a:solidFill>
                <a:latin typeface="微軟正黑體" panose="020B0604030504040204" pitchFamily="34" charset="-120"/>
                <a:ea typeface="微軟正黑體" panose="020B0604030504040204" pitchFamily="34" charset="-120"/>
              </a:rPr>
              <a:t>)</a:t>
            </a:r>
            <a:endParaRPr lang="zh-TW" altLang="en-US" sz="2200" b="1" dirty="0">
              <a:solidFill>
                <a:prstClr val="white"/>
              </a:solidFill>
              <a:latin typeface="微軟正黑體" panose="020B0604030504040204" pitchFamily="34" charset="-120"/>
              <a:ea typeface="微軟正黑體" panose="020B0604030504040204" pitchFamily="34" charset="-120"/>
            </a:endParaRPr>
          </a:p>
        </p:txBody>
      </p:sp>
      <p:sp>
        <p:nvSpPr>
          <p:cNvPr id="22" name="等腰三角形 21">
            <a:extLst>
              <a:ext uri="{FF2B5EF4-FFF2-40B4-BE49-F238E27FC236}">
                <a16:creationId xmlns:a16="http://schemas.microsoft.com/office/drawing/2014/main" xmlns="" id="{CE662C4F-A4AE-4718-A40E-659805DBD41C}"/>
              </a:ext>
            </a:extLst>
          </p:cNvPr>
          <p:cNvSpPr/>
          <p:nvPr/>
        </p:nvSpPr>
        <p:spPr>
          <a:xfrm rot="10800000">
            <a:off x="15146428" y="5113720"/>
            <a:ext cx="661559" cy="231423"/>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23" name="等腰三角形 22">
            <a:extLst>
              <a:ext uri="{FF2B5EF4-FFF2-40B4-BE49-F238E27FC236}">
                <a16:creationId xmlns:a16="http://schemas.microsoft.com/office/drawing/2014/main" xmlns="" id="{28C287A2-BC22-4CCF-8635-87D09224F928}"/>
              </a:ext>
            </a:extLst>
          </p:cNvPr>
          <p:cNvSpPr/>
          <p:nvPr/>
        </p:nvSpPr>
        <p:spPr>
          <a:xfrm rot="10800000">
            <a:off x="18567472" y="5096422"/>
            <a:ext cx="661559" cy="231423"/>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24" name="文字方塊 23">
            <a:extLst>
              <a:ext uri="{FF2B5EF4-FFF2-40B4-BE49-F238E27FC236}">
                <a16:creationId xmlns:a16="http://schemas.microsoft.com/office/drawing/2014/main" xmlns="" id="{83D9E69F-45CE-477E-901D-5BC4AB8DEF50}"/>
              </a:ext>
            </a:extLst>
          </p:cNvPr>
          <p:cNvSpPr txBox="1"/>
          <p:nvPr/>
        </p:nvSpPr>
        <p:spPr>
          <a:xfrm>
            <a:off x="16191840" y="5122039"/>
            <a:ext cx="2330806" cy="338554"/>
          </a:xfrm>
          <a:prstGeom prst="rect">
            <a:avLst/>
          </a:prstGeom>
          <a:noFill/>
        </p:spPr>
        <p:txBody>
          <a:bodyPr wrap="square" rtlCol="0">
            <a:spAutoFit/>
          </a:bodyPr>
          <a:lstStyle/>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青壯年農民從農貸款</a:t>
            </a:r>
            <a:endParaRPr lang="zh-TW" altLang="en-US" sz="1600" b="1" dirty="0">
              <a:solidFill>
                <a:srgbClr val="FF624F"/>
              </a:solidFill>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xmlns="" id="{A30B3FD5-D52A-4E3C-99F5-D0242A06F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55228" y="5027006"/>
            <a:ext cx="1168422" cy="1035649"/>
          </a:xfrm>
          <a:prstGeom prst="rect">
            <a:avLst/>
          </a:prstGeom>
        </p:spPr>
      </p:pic>
      <p:sp>
        <p:nvSpPr>
          <p:cNvPr id="27" name="文字方塊 26">
            <a:extLst>
              <a:ext uri="{FF2B5EF4-FFF2-40B4-BE49-F238E27FC236}">
                <a16:creationId xmlns:a16="http://schemas.microsoft.com/office/drawing/2014/main" xmlns="" id="{D9190A10-B53C-4C34-B0DC-BB6DAE2BDB0A}"/>
              </a:ext>
            </a:extLst>
          </p:cNvPr>
          <p:cNvSpPr txBox="1"/>
          <p:nvPr/>
        </p:nvSpPr>
        <p:spPr>
          <a:xfrm>
            <a:off x="15993902" y="1714457"/>
            <a:ext cx="2994613" cy="830997"/>
          </a:xfrm>
          <a:prstGeom prst="rect">
            <a:avLst/>
          </a:prstGeom>
          <a:noFill/>
        </p:spPr>
        <p:txBody>
          <a:bodyPr wrap="square" rtlCol="0">
            <a:spAutoFit/>
          </a:bodyPr>
          <a:lstStyle/>
          <a:p>
            <a:pPr algn="ctr" defTabSz="457189"/>
            <a:r>
              <a:rPr lang="zh-TW" altLang="en-US" sz="2400" b="1" kern="100" dirty="0">
                <a:solidFill>
                  <a:prstClr val="white"/>
                </a:solidFill>
                <a:latin typeface="微軟正黑體" panose="020B0604030504040204" pitchFamily="34" charset="-120"/>
                <a:ea typeface="微軟正黑體" panose="020B0604030504040204" pitchFamily="34" charset="-120"/>
              </a:rPr>
              <a:t>補貼青壯年農民從農</a:t>
            </a:r>
          </a:p>
          <a:p>
            <a:pPr algn="ctr" defTabSz="457189"/>
            <a:r>
              <a:rPr lang="zh-TW" altLang="en-US" sz="2400" b="1" kern="100" dirty="0">
                <a:solidFill>
                  <a:prstClr val="white"/>
                </a:solidFill>
                <a:latin typeface="微軟正黑體" panose="020B0604030504040204" pitchFamily="34" charset="-120"/>
                <a:ea typeface="微軟正黑體" panose="020B0604030504040204" pitchFamily="34" charset="-120"/>
              </a:rPr>
              <a:t>貸款利息</a:t>
            </a:r>
          </a:p>
        </p:txBody>
      </p:sp>
      <p:grpSp>
        <p:nvGrpSpPr>
          <p:cNvPr id="28" name="群組 27">
            <a:extLst>
              <a:ext uri="{FF2B5EF4-FFF2-40B4-BE49-F238E27FC236}">
                <a16:creationId xmlns:a16="http://schemas.microsoft.com/office/drawing/2014/main" xmlns="" id="{F3563F2C-310F-454C-9B88-0F7D9F9F326F}"/>
              </a:ext>
            </a:extLst>
          </p:cNvPr>
          <p:cNvGrpSpPr/>
          <p:nvPr/>
        </p:nvGrpSpPr>
        <p:grpSpPr>
          <a:xfrm rot="19978437">
            <a:off x="10601928" y="2916597"/>
            <a:ext cx="1094746" cy="791501"/>
            <a:chOff x="3642192" y="-1378902"/>
            <a:chExt cx="1071514" cy="778765"/>
          </a:xfrm>
        </p:grpSpPr>
        <p:sp>
          <p:nvSpPr>
            <p:cNvPr id="29" name="橢圓 28">
              <a:extLst>
                <a:ext uri="{FF2B5EF4-FFF2-40B4-BE49-F238E27FC236}">
                  <a16:creationId xmlns:a16="http://schemas.microsoft.com/office/drawing/2014/main" xmlns="" id="{0287DA70-9DBD-4950-88FD-6B8766B6E802}"/>
                </a:ext>
              </a:extLst>
            </p:cNvPr>
            <p:cNvSpPr/>
            <p:nvPr/>
          </p:nvSpPr>
          <p:spPr>
            <a:xfrm>
              <a:off x="3739726" y="-1378902"/>
              <a:ext cx="884067" cy="778765"/>
            </a:xfrm>
            <a:prstGeom prst="ellipse">
              <a:avLst/>
            </a:prstGeom>
            <a:solidFill>
              <a:schemeClr val="accent6">
                <a:lumMod val="60000"/>
                <a:lumOff val="40000"/>
                <a:alpha val="69804"/>
              </a:schemeClr>
            </a:solidFill>
            <a:ln w="25400" cap="flat" cmpd="sng" algn="ctr">
              <a:noFill/>
              <a:prstDash val="dash"/>
            </a:ln>
            <a:effectLst/>
            <a:scene3d>
              <a:camera prst="orthographicFront"/>
              <a:lightRig rig="threePt" dir="t"/>
            </a:scene3d>
            <a:sp3d>
              <a:bevelT/>
            </a:sp3d>
          </p:spPr>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TW" altLang="en-US" dirty="0">
                <a:solidFill>
                  <a:prstClr val="white"/>
                </a:solidFill>
                <a:latin typeface="Candara"/>
                <a:ea typeface="新細明體" panose="02020500000000000000" pitchFamily="18" charset="-120"/>
              </a:endParaRPr>
            </a:p>
          </p:txBody>
        </p:sp>
        <p:sp>
          <p:nvSpPr>
            <p:cNvPr id="30" name="文字方塊 51">
              <a:extLst>
                <a:ext uri="{FF2B5EF4-FFF2-40B4-BE49-F238E27FC236}">
                  <a16:creationId xmlns:a16="http://schemas.microsoft.com/office/drawing/2014/main" xmlns="" id="{322FC788-BC4A-4B5F-A752-24104B961AD4}"/>
                </a:ext>
              </a:extLst>
            </p:cNvPr>
            <p:cNvSpPr txBox="1"/>
            <p:nvPr/>
          </p:nvSpPr>
          <p:spPr>
            <a:xfrm rot="926112">
              <a:off x="3642192" y="-1299978"/>
              <a:ext cx="1071514" cy="635931"/>
            </a:xfrm>
            <a:prstGeom prst="rect">
              <a:avLst/>
            </a:prstGeom>
            <a:noFill/>
            <a:ln>
              <a:noFill/>
            </a:ln>
            <a:scene3d>
              <a:camera prst="orthographicFront"/>
              <a:lightRig rig="threePt" dir="t"/>
            </a:scene3d>
            <a:sp3d>
              <a:bevelT/>
            </a:sp3d>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TW" altLang="en-US" b="1" dirty="0">
                  <a:solidFill>
                    <a:srgbClr val="4472C4">
                      <a:lumMod val="50000"/>
                    </a:srgbClr>
                  </a:solidFill>
                  <a:latin typeface="微軟正黑體" panose="020B0604030504040204" pitchFamily="34" charset="-120"/>
                  <a:ea typeface="微軟正黑體" panose="020B0604030504040204" pitchFamily="34" charset="-120"/>
                </a:rPr>
                <a:t>資金</a:t>
              </a:r>
              <a:endParaRPr lang="en-US" altLang="zh-TW" b="1" dirty="0">
                <a:solidFill>
                  <a:srgbClr val="4472C4">
                    <a:lumMod val="50000"/>
                  </a:srgbClr>
                </a:solidFill>
                <a:latin typeface="微軟正黑體" panose="020B0604030504040204" pitchFamily="34" charset="-120"/>
                <a:ea typeface="微軟正黑體" panose="020B0604030504040204" pitchFamily="34" charset="-120"/>
              </a:endParaRPr>
            </a:p>
            <a:p>
              <a:pPr algn="ctr" fontAlgn="base">
                <a:spcBef>
                  <a:spcPct val="0"/>
                </a:spcBef>
                <a:spcAft>
                  <a:spcPct val="0"/>
                </a:spcAft>
                <a:defRPr/>
              </a:pPr>
              <a:r>
                <a:rPr lang="zh-TW" altLang="en-US" b="1" dirty="0">
                  <a:solidFill>
                    <a:srgbClr val="4472C4">
                      <a:lumMod val="50000"/>
                    </a:srgbClr>
                  </a:solidFill>
                  <a:latin typeface="微軟正黑體" panose="020B0604030504040204" pitchFamily="34" charset="-120"/>
                  <a:ea typeface="微軟正黑體" panose="020B0604030504040204" pitchFamily="34" charset="-120"/>
                </a:rPr>
                <a:t>用途</a:t>
              </a:r>
              <a:endParaRPr lang="en-US" altLang="zh-TW" b="1" dirty="0">
                <a:solidFill>
                  <a:srgbClr val="4472C4">
                    <a:lumMod val="50000"/>
                  </a:srgbClr>
                </a:solidFill>
                <a:latin typeface="微軟正黑體" panose="020B0604030504040204" pitchFamily="34" charset="-120"/>
                <a:ea typeface="微軟正黑體" panose="020B0604030504040204" pitchFamily="34" charset="-120"/>
              </a:endParaRPr>
            </a:p>
          </p:txBody>
        </p:sp>
      </p:grpSp>
      <p:grpSp>
        <p:nvGrpSpPr>
          <p:cNvPr id="31" name="群組 30">
            <a:extLst>
              <a:ext uri="{FF2B5EF4-FFF2-40B4-BE49-F238E27FC236}">
                <a16:creationId xmlns:a16="http://schemas.microsoft.com/office/drawing/2014/main" xmlns="" id="{AFA74027-C082-4B00-A9D5-A72A4252FAEB}"/>
              </a:ext>
            </a:extLst>
          </p:cNvPr>
          <p:cNvGrpSpPr/>
          <p:nvPr/>
        </p:nvGrpSpPr>
        <p:grpSpPr>
          <a:xfrm rot="19978437">
            <a:off x="10657788" y="3771352"/>
            <a:ext cx="1094746" cy="791501"/>
            <a:chOff x="3642192" y="-1378902"/>
            <a:chExt cx="1071514" cy="778765"/>
          </a:xfrm>
        </p:grpSpPr>
        <p:sp>
          <p:nvSpPr>
            <p:cNvPr id="32" name="橢圓 31">
              <a:extLst>
                <a:ext uri="{FF2B5EF4-FFF2-40B4-BE49-F238E27FC236}">
                  <a16:creationId xmlns:a16="http://schemas.microsoft.com/office/drawing/2014/main" xmlns="" id="{5130BFF8-9EAB-4B36-AAC8-24AA07974C02}"/>
                </a:ext>
              </a:extLst>
            </p:cNvPr>
            <p:cNvSpPr/>
            <p:nvPr/>
          </p:nvSpPr>
          <p:spPr>
            <a:xfrm>
              <a:off x="3739726" y="-1378902"/>
              <a:ext cx="884067" cy="778765"/>
            </a:xfrm>
            <a:prstGeom prst="ellipse">
              <a:avLst/>
            </a:prstGeom>
            <a:solidFill>
              <a:schemeClr val="accent6">
                <a:lumMod val="60000"/>
                <a:lumOff val="40000"/>
                <a:alpha val="69804"/>
              </a:schemeClr>
            </a:solidFill>
            <a:ln w="25400" cap="flat" cmpd="sng" algn="ctr">
              <a:noFill/>
              <a:prstDash val="dash"/>
            </a:ln>
            <a:effectLst/>
            <a:scene3d>
              <a:camera prst="orthographicFront"/>
              <a:lightRig rig="threePt" dir="t"/>
            </a:scene3d>
            <a:sp3d>
              <a:bevelT/>
            </a:sp3d>
          </p:spPr>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TW" altLang="en-US" dirty="0">
                <a:solidFill>
                  <a:prstClr val="white"/>
                </a:solidFill>
                <a:latin typeface="Candara"/>
                <a:ea typeface="新細明體" panose="02020500000000000000" pitchFamily="18" charset="-120"/>
              </a:endParaRPr>
            </a:p>
          </p:txBody>
        </p:sp>
        <p:sp>
          <p:nvSpPr>
            <p:cNvPr id="33" name="文字方塊 51">
              <a:extLst>
                <a:ext uri="{FF2B5EF4-FFF2-40B4-BE49-F238E27FC236}">
                  <a16:creationId xmlns:a16="http://schemas.microsoft.com/office/drawing/2014/main" xmlns="" id="{EC21CE6A-47BD-4D29-AE12-3BA0A0428046}"/>
                </a:ext>
              </a:extLst>
            </p:cNvPr>
            <p:cNvSpPr txBox="1"/>
            <p:nvPr/>
          </p:nvSpPr>
          <p:spPr>
            <a:xfrm rot="926112">
              <a:off x="3642192" y="-1299977"/>
              <a:ext cx="1071514" cy="635931"/>
            </a:xfrm>
            <a:prstGeom prst="rect">
              <a:avLst/>
            </a:prstGeom>
            <a:noFill/>
            <a:ln>
              <a:noFill/>
            </a:ln>
            <a:scene3d>
              <a:camera prst="orthographicFront"/>
              <a:lightRig rig="threePt" dir="t"/>
            </a:scene3d>
            <a:sp3d>
              <a:bevelT/>
            </a:sp3d>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TW" altLang="en-US" b="1" dirty="0">
                  <a:solidFill>
                    <a:srgbClr val="4472C4">
                      <a:lumMod val="50000"/>
                    </a:srgbClr>
                  </a:solidFill>
                  <a:latin typeface="微軟正黑體" panose="020B0604030504040204" pitchFamily="34" charset="-120"/>
                  <a:ea typeface="微軟正黑體" panose="020B0604030504040204" pitchFamily="34" charset="-120"/>
                </a:rPr>
                <a:t>貸款</a:t>
              </a:r>
              <a:endParaRPr lang="en-US" altLang="zh-TW" b="1" dirty="0">
                <a:solidFill>
                  <a:srgbClr val="4472C4">
                    <a:lumMod val="50000"/>
                  </a:srgbClr>
                </a:solidFill>
                <a:latin typeface="微軟正黑體" panose="020B0604030504040204" pitchFamily="34" charset="-120"/>
                <a:ea typeface="微軟正黑體" panose="020B0604030504040204" pitchFamily="34" charset="-120"/>
              </a:endParaRPr>
            </a:p>
            <a:p>
              <a:pPr algn="ctr" fontAlgn="base">
                <a:spcBef>
                  <a:spcPct val="0"/>
                </a:spcBef>
                <a:spcAft>
                  <a:spcPct val="0"/>
                </a:spcAft>
                <a:defRPr/>
              </a:pPr>
              <a:r>
                <a:rPr lang="zh-TW" altLang="en-US" b="1" dirty="0">
                  <a:solidFill>
                    <a:srgbClr val="4472C4">
                      <a:lumMod val="50000"/>
                    </a:srgbClr>
                  </a:solidFill>
                  <a:latin typeface="微軟正黑體" panose="020B0604030504040204" pitchFamily="34" charset="-120"/>
                  <a:ea typeface="微軟正黑體" panose="020B0604030504040204" pitchFamily="34" charset="-120"/>
                </a:rPr>
                <a:t>利率</a:t>
              </a:r>
              <a:endParaRPr lang="en-US" altLang="zh-TW" b="1" dirty="0">
                <a:solidFill>
                  <a:srgbClr val="4472C4">
                    <a:lumMod val="50000"/>
                  </a:srgbClr>
                </a:solidFill>
                <a:latin typeface="微軟正黑體" panose="020B0604030504040204" pitchFamily="34" charset="-120"/>
                <a:ea typeface="微軟正黑體" panose="020B0604030504040204" pitchFamily="34" charset="-120"/>
              </a:endParaRPr>
            </a:p>
          </p:txBody>
        </p:sp>
      </p:grpSp>
      <p:sp>
        <p:nvSpPr>
          <p:cNvPr id="34" name="矩形 33">
            <a:extLst>
              <a:ext uri="{FF2B5EF4-FFF2-40B4-BE49-F238E27FC236}">
                <a16:creationId xmlns:a16="http://schemas.microsoft.com/office/drawing/2014/main" xmlns="" id="{5933E7B9-0E2D-4ADF-B4A1-0B3392B1ADAD}"/>
              </a:ext>
            </a:extLst>
          </p:cNvPr>
          <p:cNvSpPr/>
          <p:nvPr/>
        </p:nvSpPr>
        <p:spPr>
          <a:xfrm>
            <a:off x="11731943" y="3935510"/>
            <a:ext cx="3962363" cy="522284"/>
          </a:xfrm>
          <a:prstGeom prst="rect">
            <a:avLst/>
          </a:prstGeom>
          <a:solidFill>
            <a:srgbClr val="00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ltLang="zh-TW" sz="1200" dirty="0">
              <a:solidFill>
                <a:prstClr val="white"/>
              </a:solidFill>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xmlns="" id="{5536DF5D-8DC1-45E3-9B87-D1256444FF63}"/>
              </a:ext>
            </a:extLst>
          </p:cNvPr>
          <p:cNvSpPr txBox="1"/>
          <p:nvPr/>
        </p:nvSpPr>
        <p:spPr>
          <a:xfrm>
            <a:off x="11669031" y="3995179"/>
            <a:ext cx="1756798" cy="430887"/>
          </a:xfrm>
          <a:prstGeom prst="rect">
            <a:avLst/>
          </a:prstGeom>
          <a:noFill/>
        </p:spPr>
        <p:txBody>
          <a:bodyPr wrap="square" rtlCol="0">
            <a:spAutoFit/>
          </a:bodyPr>
          <a:lstStyle/>
          <a:p>
            <a:pPr algn="ctr" defTabSz="457189"/>
            <a:r>
              <a:rPr lang="zh-TW" altLang="en-US" sz="2200" b="1" kern="100" dirty="0">
                <a:solidFill>
                  <a:prstClr val="white"/>
                </a:solidFill>
                <a:latin typeface="微軟正黑體" panose="020B0604030504040204" pitchFamily="34" charset="-120"/>
                <a:ea typeface="微軟正黑體" panose="020B0604030504040204" pitchFamily="34" charset="-120"/>
              </a:rPr>
              <a:t>多為</a:t>
            </a:r>
            <a:r>
              <a:rPr lang="en-US" altLang="zh-TW" sz="2200" b="1" kern="100" dirty="0">
                <a:solidFill>
                  <a:prstClr val="white"/>
                </a:solidFill>
                <a:latin typeface="微軟正黑體" panose="020B0604030504040204" pitchFamily="34" charset="-120"/>
                <a:ea typeface="微軟正黑體" panose="020B0604030504040204" pitchFamily="34" charset="-120"/>
              </a:rPr>
              <a:t>1.665%</a:t>
            </a:r>
            <a:endParaRPr lang="zh-TW" altLang="en-US" sz="2200" b="1" kern="100" dirty="0">
              <a:solidFill>
                <a:prstClr val="white"/>
              </a:solidFill>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a16="http://schemas.microsoft.com/office/drawing/2014/main" xmlns="" id="{FD51C15B-CC15-45C8-8D81-FC6A86079677}"/>
              </a:ext>
            </a:extLst>
          </p:cNvPr>
          <p:cNvSpPr txBox="1"/>
          <p:nvPr/>
        </p:nvSpPr>
        <p:spPr>
          <a:xfrm>
            <a:off x="13386331" y="3949851"/>
            <a:ext cx="2278963" cy="523220"/>
          </a:xfrm>
          <a:prstGeom prst="rect">
            <a:avLst/>
          </a:prstGeom>
          <a:noFill/>
        </p:spPr>
        <p:txBody>
          <a:bodyPr wrap="square" rtlCol="0">
            <a:spAutoFit/>
          </a:bodyPr>
          <a:lstStyle/>
          <a:p>
            <a:pPr algn="ctr" defTabSz="457189"/>
            <a:r>
              <a:rPr lang="en-US" altLang="zh-TW" sz="1400" b="1" kern="100" dirty="0">
                <a:solidFill>
                  <a:prstClr val="white"/>
                </a:solidFill>
                <a:latin typeface="微軟正黑體" panose="020B0604030504040204" pitchFamily="34" charset="-120"/>
                <a:ea typeface="微軟正黑體" panose="020B0604030504040204" pitchFamily="34" charset="-120"/>
              </a:rPr>
              <a:t>(</a:t>
            </a:r>
            <a:r>
              <a:rPr lang="zh-TW" altLang="en-US" sz="1400" b="1" kern="100" dirty="0">
                <a:solidFill>
                  <a:prstClr val="white"/>
                </a:solidFill>
                <a:latin typeface="微軟正黑體" panose="020B0604030504040204" pitchFamily="34" charset="-120"/>
                <a:ea typeface="微軟正黑體" panose="020B0604030504040204" pitchFamily="34" charset="-120"/>
              </a:rPr>
              <a:t>依</a:t>
            </a:r>
            <a:r>
              <a:rPr lang="en-US" altLang="zh-TW" sz="1400" b="1" kern="100" dirty="0">
                <a:solidFill>
                  <a:prstClr val="white"/>
                </a:solidFill>
                <a:latin typeface="微軟正黑體" panose="020B0604030504040204" pitchFamily="34" charset="-120"/>
                <a:ea typeface="微軟正黑體" panose="020B0604030504040204" pitchFamily="34" charset="-120"/>
              </a:rPr>
              <a:t>111.12.21</a:t>
            </a:r>
            <a:r>
              <a:rPr lang="zh-TW" altLang="en-US" sz="1400" b="1" kern="100" dirty="0">
                <a:solidFill>
                  <a:prstClr val="white"/>
                </a:solidFill>
                <a:latin typeface="微軟正黑體" panose="020B0604030504040204" pitchFamily="34" charset="-120"/>
                <a:ea typeface="微軟正黑體" panose="020B0604030504040204" pitchFamily="34" charset="-120"/>
              </a:rPr>
              <a:t>中華郵政</a:t>
            </a:r>
            <a:r>
              <a:rPr lang="en-US" altLang="zh-TW" sz="1400" b="1" kern="100" dirty="0">
                <a:solidFill>
                  <a:prstClr val="white"/>
                </a:solidFill>
                <a:latin typeface="微軟正黑體" panose="020B0604030504040204" pitchFamily="34" charset="-120"/>
                <a:ea typeface="微軟正黑體" panose="020B0604030504040204" pitchFamily="34" charset="-120"/>
              </a:rPr>
              <a:t>2</a:t>
            </a:r>
            <a:r>
              <a:rPr lang="zh-TW" altLang="en-US" sz="1400" b="1" kern="100" dirty="0">
                <a:solidFill>
                  <a:prstClr val="white"/>
                </a:solidFill>
                <a:latin typeface="微軟正黑體" panose="020B0604030504040204" pitchFamily="34" charset="-120"/>
                <a:ea typeface="微軟正黑體" panose="020B0604030504040204" pitchFamily="34" charset="-120"/>
              </a:rPr>
              <a:t>年期定期儲金機動利率計算</a:t>
            </a:r>
            <a:r>
              <a:rPr lang="en-US" altLang="zh-TW" sz="1400" b="1" kern="100" dirty="0">
                <a:solidFill>
                  <a:prstClr val="white"/>
                </a:solidFill>
                <a:latin typeface="微軟正黑體" panose="020B0604030504040204" pitchFamily="34" charset="-120"/>
                <a:ea typeface="微軟正黑體" panose="020B0604030504040204" pitchFamily="34" charset="-120"/>
              </a:rPr>
              <a:t>)</a:t>
            </a:r>
            <a:endParaRPr lang="zh-TW" altLang="en-US" sz="1400" b="1" kern="100" dirty="0">
              <a:solidFill>
                <a:prstClr val="white"/>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xmlns="" id="{0C6E36A2-303E-4E59-B9A0-F95B4B02FDCF}"/>
              </a:ext>
            </a:extLst>
          </p:cNvPr>
          <p:cNvSpPr txBox="1"/>
          <p:nvPr/>
        </p:nvSpPr>
        <p:spPr>
          <a:xfrm>
            <a:off x="15751535" y="5702871"/>
            <a:ext cx="3574242" cy="723275"/>
          </a:xfrm>
          <a:prstGeom prst="rect">
            <a:avLst/>
          </a:prstGeom>
          <a:noFill/>
        </p:spPr>
        <p:txBody>
          <a:bodyPr wrap="square" rtlCol="0">
            <a:spAutoFit/>
          </a:bodyPr>
          <a:lstStyle/>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累計貸放</a:t>
            </a:r>
            <a:r>
              <a:rPr lang="en-US" altLang="zh-TW" sz="2000" b="1" dirty="0">
                <a:solidFill>
                  <a:srgbClr val="FF624F"/>
                </a:solidFill>
                <a:latin typeface="微軟正黑體" panose="020B0604030504040204" pitchFamily="34" charset="-120"/>
                <a:ea typeface="微軟正黑體" panose="020B0604030504040204" pitchFamily="34" charset="-120"/>
              </a:rPr>
              <a:t>228</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億元</a:t>
            </a:r>
            <a:r>
              <a:rPr lang="en-US" altLang="zh-TW" sz="2000" b="1" kern="100" dirty="0">
                <a:solidFill>
                  <a:srgbClr val="203864"/>
                </a:solidFill>
                <a:latin typeface="微軟正黑體" panose="020B0604030504040204" pitchFamily="34" charset="-120"/>
                <a:ea typeface="微軟正黑體" panose="020B0604030504040204" pitchFamily="34" charset="-120"/>
              </a:rPr>
              <a:t> </a:t>
            </a:r>
            <a:r>
              <a:rPr lang="zh-TW" altLang="en-US" sz="1600" b="1" kern="100" dirty="0">
                <a:solidFill>
                  <a:srgbClr val="203864"/>
                </a:solidFill>
                <a:latin typeface="微軟正黑體" panose="020B0604030504040204" pitchFamily="34" charset="-120"/>
                <a:ea typeface="微軟正黑體" panose="020B0604030504040204" pitchFamily="34" charset="-120"/>
              </a:rPr>
              <a:t>逾</a:t>
            </a:r>
            <a:r>
              <a:rPr lang="en-US" altLang="zh-TW" sz="2000" b="1" kern="100" dirty="0">
                <a:solidFill>
                  <a:srgbClr val="FF624F"/>
                </a:solidFill>
                <a:latin typeface="微軟正黑體" panose="020B0604030504040204" pitchFamily="34" charset="-120"/>
                <a:ea typeface="微軟正黑體" panose="020B0604030504040204" pitchFamily="34" charset="-120"/>
              </a:rPr>
              <a:t>1.7</a:t>
            </a:r>
            <a:r>
              <a:rPr lang="zh-TW" altLang="zh-TW" sz="2000" b="1" kern="100" dirty="0">
                <a:solidFill>
                  <a:srgbClr val="FF624F"/>
                </a:solidFill>
                <a:latin typeface="微軟正黑體" panose="020B0604030504040204" pitchFamily="34" charset="-120"/>
                <a:ea typeface="微軟正黑體" panose="020B0604030504040204" pitchFamily="34" charset="-120"/>
              </a:rPr>
              <a:t>萬</a:t>
            </a:r>
            <a:r>
              <a:rPr lang="zh-TW" altLang="en-US" sz="2000" b="1" kern="100" dirty="0">
                <a:solidFill>
                  <a:srgbClr val="FF624F"/>
                </a:solidFill>
                <a:latin typeface="微軟正黑體" panose="020B0604030504040204" pitchFamily="34" charset="-120"/>
                <a:ea typeface="微軟正黑體" panose="020B0604030504040204" pitchFamily="34" charset="-120"/>
              </a:rPr>
              <a:t>戶</a:t>
            </a:r>
            <a:r>
              <a:rPr lang="zh-TW" altLang="en-US" sz="1600" b="1" kern="100" dirty="0">
                <a:solidFill>
                  <a:srgbClr val="203864"/>
                </a:solidFill>
                <a:latin typeface="微軟正黑體" panose="020B0604030504040204" pitchFamily="34" charset="-120"/>
                <a:ea typeface="微軟正黑體" panose="020B0604030504040204" pitchFamily="34" charset="-120"/>
              </a:rPr>
              <a:t>受益</a:t>
            </a:r>
            <a:r>
              <a:rPr lang="zh-TW" altLang="en-US" b="1" kern="100" dirty="0">
                <a:solidFill>
                  <a:srgbClr val="203864"/>
                </a:solidFill>
                <a:latin typeface="微軟正黑體" panose="020B0604030504040204" pitchFamily="34" charset="-120"/>
                <a:ea typeface="微軟正黑體" panose="020B0604030504040204" pitchFamily="34" charset="-120"/>
              </a:rPr>
              <a:t>    </a:t>
            </a:r>
            <a:endParaRPr lang="en-US" altLang="zh-TW" b="1" kern="100" dirty="0">
              <a:solidFill>
                <a:srgbClr val="203864"/>
              </a:solidFill>
              <a:latin typeface="微軟正黑體" panose="020B0604030504040204" pitchFamily="34" charset="-120"/>
              <a:ea typeface="微軟正黑體" panose="020B0604030504040204" pitchFamily="34" charset="-120"/>
            </a:endParaRPr>
          </a:p>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免息受益戶數</a:t>
            </a:r>
            <a:r>
              <a:rPr lang="zh-TW" altLang="en-US" sz="16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約</a:t>
            </a:r>
            <a:r>
              <a:rPr lang="en-US" altLang="zh-TW"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萬戶</a:t>
            </a:r>
            <a:endParaRPr lang="zh-TW" altLang="en-US" sz="2000" b="1" dirty="0">
              <a:solidFill>
                <a:srgbClr val="FF624F"/>
              </a:solidFill>
              <a:latin typeface="微軟正黑體" panose="020B0604030504040204" pitchFamily="34" charset="-120"/>
              <a:ea typeface="微軟正黑體" panose="020B0604030504040204" pitchFamily="34" charset="-120"/>
            </a:endParaRPr>
          </a:p>
        </p:txBody>
      </p:sp>
      <p:sp>
        <p:nvSpPr>
          <p:cNvPr id="38" name="文字方塊 37">
            <a:extLst>
              <a:ext uri="{FF2B5EF4-FFF2-40B4-BE49-F238E27FC236}">
                <a16:creationId xmlns:a16="http://schemas.microsoft.com/office/drawing/2014/main" xmlns="" id="{19784BDC-59BD-4C1C-94E0-7D6682A1B9D1}"/>
              </a:ext>
            </a:extLst>
          </p:cNvPr>
          <p:cNvSpPr txBox="1"/>
          <p:nvPr/>
        </p:nvSpPr>
        <p:spPr>
          <a:xfrm>
            <a:off x="711938" y="6394196"/>
            <a:ext cx="9273006" cy="391646"/>
          </a:xfrm>
          <a:prstGeom prst="rect">
            <a:avLst/>
          </a:prstGeom>
          <a:noFill/>
        </p:spPr>
        <p:txBody>
          <a:bodyPr wrap="square" rtlCol="0">
            <a:spAutoFit/>
          </a:bodyPr>
          <a:lstStyle/>
          <a:p>
            <a:pPr defTabSz="457189">
              <a:lnSpc>
                <a:spcPts val="2500"/>
              </a:lnSpc>
            </a:pPr>
            <a:r>
              <a:rPr lang="zh-TW" altLang="en-US" sz="2000" b="1" kern="100" dirty="0">
                <a:solidFill>
                  <a:schemeClr val="accent6">
                    <a:lumMod val="50000"/>
                  </a:schemeClr>
                </a:solidFill>
                <a:latin typeface="微軟正黑體" panose="020B0604030504040204" pitchFamily="34" charset="-120"/>
                <a:ea typeface="微軟正黑體" panose="020B0604030504040204" pitchFamily="34" charset="-120"/>
              </a:rPr>
              <a:t>農業金庫</a:t>
            </a:r>
            <a:r>
              <a:rPr lang="en-US" altLang="zh-TW" sz="2000" b="1" kern="100" dirty="0">
                <a:solidFill>
                  <a:schemeClr val="accent6">
                    <a:lumMod val="50000"/>
                  </a:schemeClr>
                </a:solidFill>
                <a:latin typeface="微軟正黑體" panose="020B0604030504040204" pitchFamily="34" charset="-120"/>
                <a:ea typeface="微軟正黑體" panose="020B0604030504040204" pitchFamily="34" charset="-120"/>
              </a:rPr>
              <a:t>:0972-590951  </a:t>
            </a:r>
            <a:r>
              <a:rPr lang="zh-TW" altLang="en-US" sz="2000" b="1" kern="100" dirty="0">
                <a:solidFill>
                  <a:schemeClr val="accent6">
                    <a:lumMod val="50000"/>
                  </a:schemeClr>
                </a:solidFill>
                <a:latin typeface="微軟正黑體" panose="020B0604030504040204" pitchFamily="34" charset="-120"/>
                <a:ea typeface="微軟正黑體" panose="020B0604030504040204" pitchFamily="34" charset="-120"/>
              </a:rPr>
              <a:t>農信保基金</a:t>
            </a:r>
            <a:r>
              <a:rPr lang="en-US" altLang="zh-TW" sz="2000" b="1" kern="100" dirty="0">
                <a:solidFill>
                  <a:schemeClr val="accent6">
                    <a:lumMod val="50000"/>
                  </a:schemeClr>
                </a:solidFill>
                <a:latin typeface="微軟正黑體" panose="020B0604030504040204" pitchFamily="34" charset="-120"/>
                <a:ea typeface="微軟正黑體" panose="020B0604030504040204" pitchFamily="34" charset="-120"/>
              </a:rPr>
              <a:t>:0963-619301  </a:t>
            </a:r>
            <a:r>
              <a:rPr lang="zh-TW" altLang="en-US" sz="2000" b="1" kern="100" dirty="0">
                <a:solidFill>
                  <a:schemeClr val="accent6">
                    <a:lumMod val="50000"/>
                  </a:schemeClr>
                </a:solidFill>
                <a:latin typeface="微軟正黑體" panose="020B0604030504040204" pitchFamily="34" charset="-120"/>
                <a:ea typeface="微軟正黑體" panose="020B0604030504040204" pitchFamily="34" charset="-120"/>
              </a:rPr>
              <a:t>農業金融局</a:t>
            </a:r>
            <a:r>
              <a:rPr lang="en-US" altLang="zh-TW" sz="2000" b="1" kern="100" dirty="0">
                <a:solidFill>
                  <a:schemeClr val="accent6">
                    <a:lumMod val="50000"/>
                  </a:schemeClr>
                </a:solidFill>
                <a:latin typeface="微軟正黑體" panose="020B0604030504040204" pitchFamily="34" charset="-120"/>
                <a:ea typeface="微軟正黑體" panose="020B0604030504040204" pitchFamily="34" charset="-120"/>
              </a:rPr>
              <a:t>:0933-239983</a:t>
            </a:r>
            <a:endParaRPr lang="zh-TW" altLang="en-US" sz="2000" b="1" kern="100"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39" name="圖片 38">
            <a:extLst>
              <a:ext uri="{FF2B5EF4-FFF2-40B4-BE49-F238E27FC236}">
                <a16:creationId xmlns:a16="http://schemas.microsoft.com/office/drawing/2014/main" xmlns="" id="{51B831E9-0262-4C36-8C48-DCA9981FD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7" y="6273087"/>
            <a:ext cx="766227" cy="545435"/>
          </a:xfrm>
          <a:prstGeom prst="rect">
            <a:avLst/>
          </a:prstGeom>
        </p:spPr>
      </p:pic>
      <p:sp>
        <p:nvSpPr>
          <p:cNvPr id="41" name="矩形 40">
            <a:extLst>
              <a:ext uri="{FF2B5EF4-FFF2-40B4-BE49-F238E27FC236}">
                <a16:creationId xmlns:a16="http://schemas.microsoft.com/office/drawing/2014/main" xmlns="" id="{34F4FB46-1EC6-4BE9-A734-D59D6B893825}"/>
              </a:ext>
            </a:extLst>
          </p:cNvPr>
          <p:cNvSpPr/>
          <p:nvPr/>
        </p:nvSpPr>
        <p:spPr>
          <a:xfrm>
            <a:off x="16976589" y="5472129"/>
            <a:ext cx="1050209" cy="2483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1400" b="1" dirty="0">
                <a:solidFill>
                  <a:prstClr val="white"/>
                </a:solidFill>
                <a:latin typeface="微軟正黑體" panose="020B0604030504040204" pitchFamily="34" charset="-120"/>
                <a:ea typeface="微軟正黑體" panose="020B0604030504040204" pitchFamily="34" charset="-120"/>
              </a:rPr>
              <a:t>迄</a:t>
            </a:r>
            <a:r>
              <a:rPr lang="en-US" altLang="zh-TW" sz="1400" b="1" dirty="0">
                <a:solidFill>
                  <a:prstClr val="white"/>
                </a:solidFill>
                <a:latin typeface="微軟正黑體" panose="020B0604030504040204" pitchFamily="34" charset="-120"/>
                <a:ea typeface="微軟正黑體" panose="020B0604030504040204" pitchFamily="34" charset="-120"/>
              </a:rPr>
              <a:t>111</a:t>
            </a:r>
            <a:r>
              <a:rPr lang="zh-TW" altLang="en-US" sz="1400" b="1" dirty="0">
                <a:solidFill>
                  <a:prstClr val="white"/>
                </a:solidFill>
                <a:latin typeface="微軟正黑體" panose="020B0604030504040204" pitchFamily="34" charset="-120"/>
                <a:ea typeface="微軟正黑體" panose="020B0604030504040204" pitchFamily="34" charset="-120"/>
              </a:rPr>
              <a:t>年底</a:t>
            </a:r>
          </a:p>
        </p:txBody>
      </p:sp>
      <p:sp>
        <p:nvSpPr>
          <p:cNvPr id="42" name="文字方塊 41">
            <a:extLst>
              <a:ext uri="{FF2B5EF4-FFF2-40B4-BE49-F238E27FC236}">
                <a16:creationId xmlns:a16="http://schemas.microsoft.com/office/drawing/2014/main" xmlns="" id="{F70C1350-60FA-4EB9-A7B2-280C448D2926}"/>
              </a:ext>
            </a:extLst>
          </p:cNvPr>
          <p:cNvSpPr txBox="1"/>
          <p:nvPr/>
        </p:nvSpPr>
        <p:spPr>
          <a:xfrm>
            <a:off x="11784992" y="6024526"/>
            <a:ext cx="3918084" cy="415498"/>
          </a:xfrm>
          <a:prstGeom prst="rect">
            <a:avLst/>
          </a:prstGeom>
          <a:noFill/>
        </p:spPr>
        <p:txBody>
          <a:bodyPr wrap="square" rtlCol="0">
            <a:spAutoFit/>
          </a:bodyPr>
          <a:lstStyle/>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累計貸放</a:t>
            </a:r>
            <a:r>
              <a:rPr lang="en-US" altLang="zh-TW" sz="2000" b="1" dirty="0">
                <a:solidFill>
                  <a:srgbClr val="FF624F"/>
                </a:solidFill>
                <a:latin typeface="微軟正黑體" panose="020B0604030504040204" pitchFamily="34" charset="-120"/>
                <a:ea typeface="微軟正黑體" panose="020B0604030504040204" pitchFamily="34" charset="-120"/>
              </a:rPr>
              <a:t>7,487</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億元</a:t>
            </a:r>
            <a:r>
              <a:rPr lang="en-US" altLang="zh-TW" sz="2000" b="1" kern="100" dirty="0">
                <a:solidFill>
                  <a:srgbClr val="203864"/>
                </a:solidFill>
                <a:latin typeface="微軟正黑體" panose="020B0604030504040204" pitchFamily="34" charset="-120"/>
                <a:ea typeface="微軟正黑體" panose="020B0604030504040204" pitchFamily="34" charset="-120"/>
              </a:rPr>
              <a:t> </a:t>
            </a:r>
            <a:r>
              <a:rPr lang="zh-TW" altLang="en-US" sz="1600" b="1" kern="100" dirty="0">
                <a:solidFill>
                  <a:srgbClr val="203864"/>
                </a:solidFill>
                <a:latin typeface="微軟正黑體" panose="020B0604030504040204" pitchFamily="34" charset="-120"/>
                <a:ea typeface="微軟正黑體" panose="020B0604030504040204" pitchFamily="34" charset="-120"/>
              </a:rPr>
              <a:t>逾</a:t>
            </a:r>
            <a:r>
              <a:rPr lang="en-US" altLang="zh-TW" sz="2000" b="1" kern="100" dirty="0">
                <a:solidFill>
                  <a:srgbClr val="FF624F"/>
                </a:solidFill>
                <a:latin typeface="微軟正黑體" panose="020B0604030504040204" pitchFamily="34" charset="-120"/>
                <a:ea typeface="微軟正黑體" panose="020B0604030504040204" pitchFamily="34" charset="-120"/>
              </a:rPr>
              <a:t>131</a:t>
            </a:r>
            <a:r>
              <a:rPr lang="zh-TW" altLang="zh-TW" sz="2000" b="1" kern="100" dirty="0">
                <a:solidFill>
                  <a:srgbClr val="FF624F"/>
                </a:solidFill>
                <a:latin typeface="微軟正黑體" panose="020B0604030504040204" pitchFamily="34" charset="-120"/>
                <a:ea typeface="微軟正黑體" panose="020B0604030504040204" pitchFamily="34" charset="-120"/>
              </a:rPr>
              <a:t>萬</a:t>
            </a:r>
            <a:r>
              <a:rPr lang="zh-TW" altLang="en-US" sz="2000" b="1" kern="100" dirty="0">
                <a:solidFill>
                  <a:srgbClr val="FF624F"/>
                </a:solidFill>
                <a:latin typeface="微軟正黑體" panose="020B0604030504040204" pitchFamily="34" charset="-120"/>
                <a:ea typeface="微軟正黑體" panose="020B0604030504040204" pitchFamily="34" charset="-120"/>
              </a:rPr>
              <a:t>戶</a:t>
            </a:r>
            <a:r>
              <a:rPr lang="zh-TW" altLang="en-US" sz="1600" b="1" kern="100" dirty="0">
                <a:solidFill>
                  <a:srgbClr val="203864"/>
                </a:solidFill>
                <a:latin typeface="微軟正黑體" panose="020B0604030504040204" pitchFamily="34" charset="-120"/>
                <a:ea typeface="微軟正黑體" panose="020B0604030504040204" pitchFamily="34" charset="-120"/>
              </a:rPr>
              <a:t>受益</a:t>
            </a:r>
            <a:r>
              <a:rPr lang="zh-TW" altLang="en-US" b="1" kern="100" dirty="0">
                <a:solidFill>
                  <a:srgbClr val="203864"/>
                </a:solidFill>
                <a:latin typeface="微軟正黑體" panose="020B0604030504040204" pitchFamily="34" charset="-120"/>
                <a:ea typeface="微軟正黑體" panose="020B0604030504040204" pitchFamily="34" charset="-120"/>
              </a:rPr>
              <a:t>    </a:t>
            </a:r>
            <a:endParaRPr lang="en-US" altLang="zh-TW" b="1" kern="100" dirty="0">
              <a:solidFill>
                <a:srgbClr val="203864"/>
              </a:solidFill>
              <a:latin typeface="微軟正黑體" panose="020B0604030504040204" pitchFamily="34" charset="-120"/>
              <a:ea typeface="微軟正黑體" panose="020B0604030504040204" pitchFamily="34" charset="-120"/>
            </a:endParaRPr>
          </a:p>
        </p:txBody>
      </p:sp>
      <p:sp>
        <p:nvSpPr>
          <p:cNvPr id="43" name="矩形 42">
            <a:extLst>
              <a:ext uri="{FF2B5EF4-FFF2-40B4-BE49-F238E27FC236}">
                <a16:creationId xmlns:a16="http://schemas.microsoft.com/office/drawing/2014/main" xmlns="" id="{B03BAEFD-52D3-45F9-A46A-7273B666BE8B}"/>
              </a:ext>
            </a:extLst>
          </p:cNvPr>
          <p:cNvSpPr/>
          <p:nvPr/>
        </p:nvSpPr>
        <p:spPr>
          <a:xfrm>
            <a:off x="13188019" y="5773560"/>
            <a:ext cx="1050209" cy="2483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1400" b="1" dirty="0">
                <a:solidFill>
                  <a:prstClr val="white"/>
                </a:solidFill>
                <a:latin typeface="微軟正黑體" panose="020B0604030504040204" pitchFamily="34" charset="-120"/>
                <a:ea typeface="微軟正黑體" panose="020B0604030504040204" pitchFamily="34" charset="-120"/>
              </a:rPr>
              <a:t>迄</a:t>
            </a:r>
            <a:r>
              <a:rPr lang="en-US" altLang="zh-TW" sz="1400" b="1" dirty="0">
                <a:solidFill>
                  <a:prstClr val="white"/>
                </a:solidFill>
                <a:latin typeface="微軟正黑體" panose="020B0604030504040204" pitchFamily="34" charset="-120"/>
                <a:ea typeface="微軟正黑體" panose="020B0604030504040204" pitchFamily="34" charset="-120"/>
              </a:rPr>
              <a:t>111</a:t>
            </a:r>
            <a:r>
              <a:rPr lang="zh-TW" altLang="en-US" sz="1400" b="1" dirty="0">
                <a:solidFill>
                  <a:prstClr val="white"/>
                </a:solidFill>
                <a:latin typeface="微軟正黑體" panose="020B0604030504040204" pitchFamily="34" charset="-120"/>
                <a:ea typeface="微軟正黑體" panose="020B0604030504040204" pitchFamily="34" charset="-120"/>
              </a:rPr>
              <a:t>年底</a:t>
            </a:r>
          </a:p>
        </p:txBody>
      </p:sp>
      <p:sp>
        <p:nvSpPr>
          <p:cNvPr id="44" name="文字方塊 43">
            <a:extLst>
              <a:ext uri="{FF2B5EF4-FFF2-40B4-BE49-F238E27FC236}">
                <a16:creationId xmlns:a16="http://schemas.microsoft.com/office/drawing/2014/main" xmlns="" id="{A70DA87E-98BC-462F-8C40-C4056E3797CA}"/>
              </a:ext>
            </a:extLst>
          </p:cNvPr>
          <p:cNvSpPr txBox="1"/>
          <p:nvPr/>
        </p:nvSpPr>
        <p:spPr>
          <a:xfrm>
            <a:off x="12068653" y="5371944"/>
            <a:ext cx="3253868" cy="415498"/>
          </a:xfrm>
          <a:prstGeom prst="rect">
            <a:avLst/>
          </a:prstGeom>
          <a:noFill/>
        </p:spPr>
        <p:txBody>
          <a:bodyPr wrap="square" rtlCol="0">
            <a:spAutoFit/>
          </a:bodyPr>
          <a:lstStyle/>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貸放</a:t>
            </a:r>
            <a:r>
              <a:rPr lang="en-US" altLang="zh-TW" sz="2000" b="1" dirty="0">
                <a:solidFill>
                  <a:srgbClr val="FF624F"/>
                </a:solidFill>
                <a:latin typeface="微軟正黑體" panose="020B0604030504040204" pitchFamily="34" charset="-120"/>
                <a:ea typeface="微軟正黑體" panose="020B0604030504040204" pitchFamily="34" charset="-120"/>
              </a:rPr>
              <a:t>276</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億元</a:t>
            </a:r>
            <a:r>
              <a:rPr lang="en-US" altLang="zh-TW" sz="2000" b="1" kern="100" dirty="0">
                <a:solidFill>
                  <a:srgbClr val="203864"/>
                </a:solidFill>
                <a:latin typeface="微軟正黑體" panose="020B0604030504040204" pitchFamily="34" charset="-120"/>
                <a:ea typeface="微軟正黑體" panose="020B0604030504040204" pitchFamily="34" charset="-120"/>
              </a:rPr>
              <a:t> </a:t>
            </a:r>
            <a:r>
              <a:rPr lang="zh-TW" altLang="en-US" sz="1600" b="1" kern="100" dirty="0">
                <a:solidFill>
                  <a:srgbClr val="203864"/>
                </a:solidFill>
                <a:latin typeface="微軟正黑體" panose="020B0604030504040204" pitchFamily="34" charset="-120"/>
                <a:ea typeface="微軟正黑體" panose="020B0604030504040204" pitchFamily="34" charset="-120"/>
              </a:rPr>
              <a:t>逾</a:t>
            </a:r>
            <a:r>
              <a:rPr lang="en-US" altLang="zh-TW" sz="2000" b="1" kern="100" dirty="0">
                <a:solidFill>
                  <a:srgbClr val="FF624F"/>
                </a:solidFill>
                <a:latin typeface="微軟正黑體" panose="020B0604030504040204" pitchFamily="34" charset="-120"/>
                <a:ea typeface="微軟正黑體" panose="020B0604030504040204" pitchFamily="34" charset="-120"/>
              </a:rPr>
              <a:t>2.6</a:t>
            </a:r>
            <a:r>
              <a:rPr lang="zh-TW" altLang="zh-TW" sz="2000" b="1" kern="100" dirty="0">
                <a:solidFill>
                  <a:srgbClr val="FF624F"/>
                </a:solidFill>
                <a:latin typeface="微軟正黑體" panose="020B0604030504040204" pitchFamily="34" charset="-120"/>
                <a:ea typeface="微軟正黑體" panose="020B0604030504040204" pitchFamily="34" charset="-120"/>
              </a:rPr>
              <a:t>萬</a:t>
            </a:r>
            <a:r>
              <a:rPr lang="zh-TW" altLang="en-US" sz="2000" b="1" kern="100" dirty="0">
                <a:solidFill>
                  <a:srgbClr val="FF624F"/>
                </a:solidFill>
                <a:latin typeface="微軟正黑體" panose="020B0604030504040204" pitchFamily="34" charset="-120"/>
                <a:ea typeface="微軟正黑體" panose="020B0604030504040204" pitchFamily="34" charset="-120"/>
              </a:rPr>
              <a:t>戶</a:t>
            </a:r>
            <a:r>
              <a:rPr lang="zh-TW" altLang="en-US" sz="1600" b="1" kern="100" dirty="0">
                <a:solidFill>
                  <a:srgbClr val="203864"/>
                </a:solidFill>
                <a:latin typeface="微軟正黑體" panose="020B0604030504040204" pitchFamily="34" charset="-120"/>
                <a:ea typeface="微軟正黑體" panose="020B0604030504040204" pitchFamily="34" charset="-120"/>
              </a:rPr>
              <a:t>受益</a:t>
            </a:r>
            <a:r>
              <a:rPr lang="zh-TW" altLang="en-US" b="1" kern="100" dirty="0">
                <a:solidFill>
                  <a:srgbClr val="203864"/>
                </a:solidFill>
                <a:latin typeface="微軟正黑體" panose="020B0604030504040204" pitchFamily="34" charset="-120"/>
                <a:ea typeface="微軟正黑體" panose="020B0604030504040204" pitchFamily="34" charset="-120"/>
              </a:rPr>
              <a:t>    </a:t>
            </a:r>
            <a:endParaRPr lang="en-US" altLang="zh-TW" b="1" kern="100" dirty="0">
              <a:solidFill>
                <a:srgbClr val="203864"/>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xmlns="" id="{3EE8E253-7FA8-495B-B2BC-FFBA9AFA97BD}"/>
              </a:ext>
            </a:extLst>
          </p:cNvPr>
          <p:cNvSpPr/>
          <p:nvPr/>
        </p:nvSpPr>
        <p:spPr>
          <a:xfrm>
            <a:off x="13125098" y="5160791"/>
            <a:ext cx="1050209" cy="2483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altLang="zh-TW" sz="1400" b="1" dirty="0">
                <a:solidFill>
                  <a:prstClr val="white"/>
                </a:solidFill>
                <a:latin typeface="微軟正黑體" panose="020B0604030504040204" pitchFamily="34" charset="-120"/>
                <a:ea typeface="微軟正黑體" panose="020B0604030504040204" pitchFamily="34" charset="-120"/>
              </a:rPr>
              <a:t>111</a:t>
            </a:r>
            <a:r>
              <a:rPr lang="zh-TW" altLang="en-US" sz="1400" b="1" dirty="0">
                <a:solidFill>
                  <a:prstClr val="white"/>
                </a:solidFill>
                <a:latin typeface="微軟正黑體" panose="020B0604030504040204" pitchFamily="34" charset="-120"/>
                <a:ea typeface="微軟正黑體" panose="020B0604030504040204" pitchFamily="34" charset="-120"/>
              </a:rPr>
              <a:t>年度</a:t>
            </a:r>
          </a:p>
        </p:txBody>
      </p:sp>
      <p:sp>
        <p:nvSpPr>
          <p:cNvPr id="48" name="矩形 47">
            <a:extLst>
              <a:ext uri="{FF2B5EF4-FFF2-40B4-BE49-F238E27FC236}">
                <a16:creationId xmlns:a16="http://schemas.microsoft.com/office/drawing/2014/main" xmlns="" id="{7DBCEF55-AA88-413F-ABAC-DF9DA392E30C}"/>
              </a:ext>
            </a:extLst>
          </p:cNvPr>
          <p:cNvSpPr/>
          <p:nvPr/>
        </p:nvSpPr>
        <p:spPr>
          <a:xfrm>
            <a:off x="137677" y="136507"/>
            <a:ext cx="9630646" cy="720000"/>
          </a:xfrm>
          <a:prstGeom prst="rect">
            <a:avLst/>
          </a:prstGeom>
          <a:solidFill>
            <a:srgbClr val="EC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rgbClr val="28726E"/>
                </a:solidFill>
                <a:latin typeface="Microsoft YaHei UI" panose="020B0503020204020204" pitchFamily="34" charset="-122"/>
                <a:ea typeface="Microsoft YaHei UI" panose="020B0503020204020204" pitchFamily="34" charset="-122"/>
                <a:cs typeface="Times New Roman"/>
              </a:rPr>
              <a:t>農漁民享有</a:t>
            </a:r>
            <a:r>
              <a:rPr lang="en-US" altLang="zh-TW" sz="3200" b="1" dirty="0">
                <a:solidFill>
                  <a:srgbClr val="28726E"/>
                </a:solidFill>
                <a:latin typeface="Microsoft YaHei UI" panose="020B0503020204020204" pitchFamily="34" charset="-122"/>
                <a:ea typeface="Microsoft YaHei UI" panose="020B0503020204020204" pitchFamily="34" charset="-122"/>
                <a:cs typeface="Times New Roman"/>
              </a:rPr>
              <a:t>19</a:t>
            </a:r>
            <a:r>
              <a:rPr lang="zh-TW" altLang="en-US" sz="3200" b="1" dirty="0">
                <a:solidFill>
                  <a:srgbClr val="28726E"/>
                </a:solidFill>
                <a:latin typeface="Microsoft YaHei UI" panose="020B0503020204020204" pitchFamily="34" charset="-122"/>
                <a:ea typeface="Microsoft YaHei UI" panose="020B0503020204020204" pitchFamily="34" charset="-122"/>
                <a:cs typeface="Times New Roman"/>
              </a:rPr>
              <a:t>種低利貸款</a:t>
            </a:r>
          </a:p>
        </p:txBody>
      </p:sp>
      <p:sp>
        <p:nvSpPr>
          <p:cNvPr id="49" name="矩形 48">
            <a:extLst>
              <a:ext uri="{FF2B5EF4-FFF2-40B4-BE49-F238E27FC236}">
                <a16:creationId xmlns:a16="http://schemas.microsoft.com/office/drawing/2014/main" xmlns="" id="{17F6723A-FC53-490A-99D1-9F77EA746867}"/>
              </a:ext>
            </a:extLst>
          </p:cNvPr>
          <p:cNvSpPr/>
          <p:nvPr/>
        </p:nvSpPr>
        <p:spPr>
          <a:xfrm>
            <a:off x="5323757" y="1643894"/>
            <a:ext cx="4353834" cy="4479573"/>
          </a:xfrm>
          <a:prstGeom prst="rect">
            <a:avLst/>
          </a:prstGeom>
          <a:solidFill>
            <a:schemeClr val="bg1"/>
          </a:solidFill>
          <a:ln w="19050">
            <a:solidFill>
              <a:srgbClr val="1B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sz="1800">
              <a:solidFill>
                <a:prstClr val="white"/>
              </a:solidFill>
              <a:latin typeface="Calibri" panose="020F0502020204030204"/>
              <a:ea typeface="新細明體" panose="02020500000000000000" pitchFamily="18" charset="-120"/>
            </a:endParaRPr>
          </a:p>
        </p:txBody>
      </p:sp>
      <p:sp>
        <p:nvSpPr>
          <p:cNvPr id="51" name="等腰三角形 50">
            <a:extLst>
              <a:ext uri="{FF2B5EF4-FFF2-40B4-BE49-F238E27FC236}">
                <a16:creationId xmlns:a16="http://schemas.microsoft.com/office/drawing/2014/main" xmlns="" id="{0AE82650-EEEE-4ED6-A5FC-215971244927}"/>
              </a:ext>
            </a:extLst>
          </p:cNvPr>
          <p:cNvSpPr/>
          <p:nvPr/>
        </p:nvSpPr>
        <p:spPr>
          <a:xfrm rot="10800000">
            <a:off x="7177132" y="4674628"/>
            <a:ext cx="661559" cy="231423"/>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sz="1800">
              <a:solidFill>
                <a:prstClr val="white"/>
              </a:solidFill>
              <a:latin typeface="Calibri" panose="020F0502020204030204"/>
              <a:ea typeface="新細明體" panose="02020500000000000000" pitchFamily="18" charset="-120"/>
            </a:endParaRPr>
          </a:p>
        </p:txBody>
      </p:sp>
      <p:sp>
        <p:nvSpPr>
          <p:cNvPr id="53" name="Google Shape;2476;p4">
            <a:extLst>
              <a:ext uri="{FF2B5EF4-FFF2-40B4-BE49-F238E27FC236}">
                <a16:creationId xmlns:a16="http://schemas.microsoft.com/office/drawing/2014/main" xmlns="" id="{E901E460-4EF2-491E-AB38-CD45C6B6CE8C}"/>
              </a:ext>
            </a:extLst>
          </p:cNvPr>
          <p:cNvSpPr/>
          <p:nvPr/>
        </p:nvSpPr>
        <p:spPr>
          <a:xfrm>
            <a:off x="160542" y="909617"/>
            <a:ext cx="9539913" cy="584735"/>
          </a:xfrm>
          <a:prstGeom prst="rect">
            <a:avLst/>
          </a:prstGeom>
          <a:noFill/>
          <a:ln>
            <a:noFill/>
          </a:ln>
        </p:spPr>
        <p:txBody>
          <a:bodyPr spcFirstLastPara="1" wrap="square" lIns="91425" tIns="45700" rIns="91425" bIns="45700" anchor="t" anchorCtr="0">
            <a:spAutoFit/>
          </a:bodyPr>
          <a:lstStyle/>
          <a:p>
            <a:pPr algn="ctr" defTabSz="457200"/>
            <a:r>
              <a:rPr lang="zh-TW" altLang="en-US" sz="2400" b="1" dirty="0">
                <a:solidFill>
                  <a:prstClr val="black"/>
                </a:solidFill>
                <a:latin typeface="Microsoft JhengHei"/>
                <a:ea typeface="Microsoft JhengHei"/>
                <a:cs typeface="Microsoft JhengHei"/>
                <a:sym typeface="Microsoft JhengHei"/>
              </a:rPr>
              <a:t>配合農業政策  充分支應農漁業者</a:t>
            </a:r>
            <a:r>
              <a:rPr lang="zh-TW" altLang="en-US" sz="3200" b="1" dirty="0">
                <a:solidFill>
                  <a:srgbClr val="FF624F"/>
                </a:solidFill>
                <a:latin typeface="Microsoft JhengHei"/>
                <a:ea typeface="Microsoft JhengHei"/>
                <a:cs typeface="Microsoft JhengHei"/>
                <a:sym typeface="Microsoft JhengHei"/>
              </a:rPr>
              <a:t>低利</a:t>
            </a:r>
            <a:r>
              <a:rPr lang="zh-TW" altLang="en-US" sz="2400" b="1" dirty="0">
                <a:solidFill>
                  <a:prstClr val="black"/>
                </a:solidFill>
                <a:latin typeface="Microsoft JhengHei"/>
                <a:ea typeface="Microsoft JhengHei"/>
                <a:cs typeface="Microsoft JhengHei"/>
                <a:sym typeface="Microsoft JhengHei"/>
              </a:rPr>
              <a:t>農業經營資金</a:t>
            </a:r>
            <a:endParaRPr sz="2400" b="1" dirty="0">
              <a:solidFill>
                <a:prstClr val="black"/>
              </a:solidFill>
              <a:latin typeface="Microsoft JhengHei"/>
              <a:ea typeface="Microsoft JhengHei"/>
              <a:cs typeface="Microsoft JhengHei"/>
              <a:sym typeface="Microsoft JhengHei"/>
            </a:endParaRPr>
          </a:p>
        </p:txBody>
      </p:sp>
      <p:sp>
        <p:nvSpPr>
          <p:cNvPr id="54" name="文字方塊 53">
            <a:extLst>
              <a:ext uri="{FF2B5EF4-FFF2-40B4-BE49-F238E27FC236}">
                <a16:creationId xmlns:a16="http://schemas.microsoft.com/office/drawing/2014/main" xmlns="" id="{D4B1C10C-BC40-495A-A5F9-5C99C00A9099}"/>
              </a:ext>
            </a:extLst>
          </p:cNvPr>
          <p:cNvSpPr txBox="1"/>
          <p:nvPr/>
        </p:nvSpPr>
        <p:spPr>
          <a:xfrm>
            <a:off x="6473896" y="2467917"/>
            <a:ext cx="3681424" cy="830997"/>
          </a:xfrm>
          <a:prstGeom prst="rect">
            <a:avLst/>
          </a:prstGeom>
          <a:noFill/>
        </p:spPr>
        <p:txBody>
          <a:bodyPr wrap="square" rtlCol="0">
            <a:spAutoFit/>
          </a:bodyPr>
          <a:lstStyle/>
          <a:p>
            <a:pPr algn="ctr" defTabSz="457189"/>
            <a:endParaRPr lang="en-US" altLang="zh-TW" sz="1200" b="1" dirty="0">
              <a:solidFill>
                <a:srgbClr val="002060"/>
              </a:solidFill>
              <a:latin typeface="微軟正黑體" panose="020B0604030504040204" pitchFamily="34" charset="-120"/>
              <a:ea typeface="微軟正黑體" panose="020B0604030504040204" pitchFamily="34" charset="-120"/>
            </a:endParaRPr>
          </a:p>
          <a:p>
            <a:pPr algn="ctr" defTabSz="457189"/>
            <a:r>
              <a:rPr lang="zh-TW" altLang="en-US" sz="12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002060"/>
                </a:solidFill>
                <a:latin typeface="微軟正黑體" panose="020B0604030504040204" pitchFamily="34" charset="-120"/>
                <a:ea typeface="微軟正黑體" panose="020B0604030504040204" pitchFamily="34" charset="-120"/>
              </a:rPr>
              <a:t>5</a:t>
            </a:r>
            <a:r>
              <a:rPr lang="zh-TW" altLang="en-US" sz="1800" b="1" dirty="0">
                <a:solidFill>
                  <a:srgbClr val="002060"/>
                </a:solidFill>
                <a:latin typeface="微軟正黑體" panose="020B0604030504040204" pitchFamily="34" charset="-120"/>
                <a:ea typeface="微軟正黑體" panose="020B0604030504040204" pitchFamily="34" charset="-120"/>
              </a:rPr>
              <a:t>年</a:t>
            </a:r>
            <a:r>
              <a:rPr lang="en-US" altLang="zh-TW" sz="3600" b="1" dirty="0">
                <a:solidFill>
                  <a:srgbClr val="002060"/>
                </a:solidFill>
                <a:latin typeface="微軟正黑體" panose="020B0604030504040204" pitchFamily="34" charset="-120"/>
                <a:ea typeface="微軟正黑體" panose="020B0604030504040204" pitchFamily="34" charset="-120"/>
              </a:rPr>
              <a:t>500</a:t>
            </a:r>
            <a:r>
              <a:rPr lang="zh-TW" altLang="en-US" sz="1800" b="1" dirty="0">
                <a:solidFill>
                  <a:srgbClr val="002060"/>
                </a:solidFill>
                <a:latin typeface="微軟正黑體" panose="020B0604030504040204" pitchFamily="34" charset="-120"/>
                <a:ea typeface="微軟正黑體" panose="020B0604030504040204" pitchFamily="34" charset="-120"/>
              </a:rPr>
              <a:t>萬元免息</a:t>
            </a:r>
            <a:r>
              <a:rPr lang="zh-TW" altLang="en-US" sz="1200" b="1" dirty="0">
                <a:solidFill>
                  <a:srgbClr val="002060"/>
                </a:solidFill>
                <a:latin typeface="微軟正黑體" panose="020B0604030504040204" pitchFamily="34" charset="-120"/>
                <a:ea typeface="微軟正黑體" panose="020B0604030504040204" pitchFamily="34" charset="-120"/>
              </a:rPr>
              <a:t>　</a:t>
            </a:r>
          </a:p>
        </p:txBody>
      </p:sp>
      <p:sp>
        <p:nvSpPr>
          <p:cNvPr id="55" name="矩形 54">
            <a:extLst>
              <a:ext uri="{FF2B5EF4-FFF2-40B4-BE49-F238E27FC236}">
                <a16:creationId xmlns:a16="http://schemas.microsoft.com/office/drawing/2014/main" xmlns="" id="{F93A7C06-DBC7-47FF-897C-14E8A00D9FD1}"/>
              </a:ext>
            </a:extLst>
          </p:cNvPr>
          <p:cNvSpPr/>
          <p:nvPr/>
        </p:nvSpPr>
        <p:spPr>
          <a:xfrm>
            <a:off x="5456213" y="2662244"/>
            <a:ext cx="1634489" cy="571265"/>
          </a:xfrm>
          <a:prstGeom prst="rect">
            <a:avLst/>
          </a:prstGeom>
          <a:solidFill>
            <a:srgbClr val="39A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百大青農</a:t>
            </a:r>
          </a:p>
        </p:txBody>
      </p:sp>
      <p:sp>
        <p:nvSpPr>
          <p:cNvPr id="59" name="流程圖: 換頁接點 58">
            <a:extLst>
              <a:ext uri="{FF2B5EF4-FFF2-40B4-BE49-F238E27FC236}">
                <a16:creationId xmlns:a16="http://schemas.microsoft.com/office/drawing/2014/main" xmlns="" id="{C529680A-97CC-4DB9-B3D4-57B61738C955}"/>
              </a:ext>
            </a:extLst>
          </p:cNvPr>
          <p:cNvSpPr/>
          <p:nvPr/>
        </p:nvSpPr>
        <p:spPr>
          <a:xfrm>
            <a:off x="5320032" y="1643891"/>
            <a:ext cx="4357558" cy="763468"/>
          </a:xfrm>
          <a:prstGeom prst="flowChartOffpageConnector">
            <a:avLst/>
          </a:prstGeom>
          <a:solidFill>
            <a:srgbClr val="1B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400" b="1" dirty="0">
                <a:solidFill>
                  <a:prstClr val="white"/>
                </a:solidFill>
                <a:latin typeface="微軟正黑體" panose="020B0604030504040204" pitchFamily="34" charset="-120"/>
                <a:ea typeface="微軟正黑體" panose="020B0604030504040204" pitchFamily="34" charset="-120"/>
              </a:rPr>
              <a:t>青壯年農民從農貸款利息補貼</a:t>
            </a:r>
          </a:p>
        </p:txBody>
      </p:sp>
      <p:sp>
        <p:nvSpPr>
          <p:cNvPr id="60" name="文字方塊 59">
            <a:extLst>
              <a:ext uri="{FF2B5EF4-FFF2-40B4-BE49-F238E27FC236}">
                <a16:creationId xmlns:a16="http://schemas.microsoft.com/office/drawing/2014/main" xmlns="" id="{40A1D372-2ECE-4BC2-999A-1F221829B13D}"/>
              </a:ext>
            </a:extLst>
          </p:cNvPr>
          <p:cNvSpPr txBox="1"/>
          <p:nvPr/>
        </p:nvSpPr>
        <p:spPr>
          <a:xfrm>
            <a:off x="6482557" y="3237075"/>
            <a:ext cx="3676291" cy="830997"/>
          </a:xfrm>
          <a:prstGeom prst="rect">
            <a:avLst/>
          </a:prstGeom>
          <a:noFill/>
        </p:spPr>
        <p:txBody>
          <a:bodyPr wrap="square" rtlCol="0">
            <a:spAutoFit/>
          </a:bodyPr>
          <a:lstStyle/>
          <a:p>
            <a:pPr algn="ctr" defTabSz="457189"/>
            <a:endParaRPr lang="en-US" altLang="zh-TW" sz="1200" b="1" dirty="0">
              <a:solidFill>
                <a:srgbClr val="002060"/>
              </a:solidFill>
              <a:latin typeface="微軟正黑體" panose="020B0604030504040204" pitchFamily="34" charset="-120"/>
              <a:ea typeface="微軟正黑體" panose="020B0604030504040204" pitchFamily="34" charset="-120"/>
            </a:endParaRPr>
          </a:p>
          <a:p>
            <a:pPr algn="ctr" defTabSz="457189"/>
            <a:r>
              <a:rPr lang="zh-TW" altLang="en-US" sz="1200" b="1" dirty="0">
                <a:solidFill>
                  <a:srgbClr val="002060"/>
                </a:solidFill>
                <a:latin typeface="微軟正黑體" panose="020B0604030504040204" pitchFamily="34" charset="-120"/>
                <a:ea typeface="微軟正黑體" panose="020B0604030504040204" pitchFamily="34" charset="-120"/>
              </a:rPr>
              <a:t> </a:t>
            </a:r>
            <a:r>
              <a:rPr lang="en-US" altLang="zh-TW" sz="3600" b="1" dirty="0">
                <a:solidFill>
                  <a:srgbClr val="002060"/>
                </a:solidFill>
                <a:latin typeface="微軟正黑體" panose="020B0604030504040204" pitchFamily="34" charset="-120"/>
                <a:ea typeface="微軟正黑體" panose="020B0604030504040204" pitchFamily="34" charset="-120"/>
              </a:rPr>
              <a:t>5</a:t>
            </a:r>
            <a:r>
              <a:rPr lang="zh-TW" altLang="en-US" sz="1800" b="1" dirty="0">
                <a:solidFill>
                  <a:srgbClr val="002060"/>
                </a:solidFill>
                <a:latin typeface="微軟正黑體" panose="020B0604030504040204" pitchFamily="34" charset="-120"/>
                <a:ea typeface="微軟正黑體" panose="020B0604030504040204" pitchFamily="34" charset="-120"/>
              </a:rPr>
              <a:t>年</a:t>
            </a:r>
            <a:r>
              <a:rPr lang="en-US" altLang="zh-TW" sz="3600" b="1" dirty="0">
                <a:solidFill>
                  <a:srgbClr val="002060"/>
                </a:solidFill>
                <a:latin typeface="微軟正黑體" panose="020B0604030504040204" pitchFamily="34" charset="-120"/>
                <a:ea typeface="微軟正黑體" panose="020B0604030504040204" pitchFamily="34" charset="-120"/>
              </a:rPr>
              <a:t>200</a:t>
            </a:r>
            <a:r>
              <a:rPr lang="zh-TW" altLang="en-US" sz="1800" b="1" dirty="0">
                <a:solidFill>
                  <a:srgbClr val="002060"/>
                </a:solidFill>
                <a:latin typeface="微軟正黑體" panose="020B0604030504040204" pitchFamily="34" charset="-120"/>
                <a:ea typeface="微軟正黑體" panose="020B0604030504040204" pitchFamily="34" charset="-120"/>
              </a:rPr>
              <a:t>萬元免息</a:t>
            </a:r>
            <a:r>
              <a:rPr lang="zh-TW" altLang="en-US" sz="1200" b="1" dirty="0">
                <a:solidFill>
                  <a:srgbClr val="002060"/>
                </a:solidFill>
                <a:latin typeface="微軟正黑體" panose="020B0604030504040204" pitchFamily="34" charset="-120"/>
                <a:ea typeface="微軟正黑體" panose="020B0604030504040204" pitchFamily="34" charset="-120"/>
              </a:rPr>
              <a:t>　</a:t>
            </a:r>
          </a:p>
        </p:txBody>
      </p:sp>
      <p:sp>
        <p:nvSpPr>
          <p:cNvPr id="61" name="矩形 60">
            <a:extLst>
              <a:ext uri="{FF2B5EF4-FFF2-40B4-BE49-F238E27FC236}">
                <a16:creationId xmlns:a16="http://schemas.microsoft.com/office/drawing/2014/main" xmlns="" id="{2B64B90C-F6A7-406C-B640-F99E09288B83}"/>
              </a:ext>
            </a:extLst>
          </p:cNvPr>
          <p:cNvSpPr/>
          <p:nvPr/>
        </p:nvSpPr>
        <p:spPr>
          <a:xfrm>
            <a:off x="5456213" y="3365961"/>
            <a:ext cx="1634489" cy="634169"/>
          </a:xfrm>
          <a:prstGeom prst="rect">
            <a:avLst/>
          </a:prstGeom>
          <a:solidFill>
            <a:srgbClr val="39A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一般青農</a:t>
            </a:r>
          </a:p>
        </p:txBody>
      </p:sp>
      <p:sp>
        <p:nvSpPr>
          <p:cNvPr id="46" name="矩形 45">
            <a:extLst>
              <a:ext uri="{FF2B5EF4-FFF2-40B4-BE49-F238E27FC236}">
                <a16:creationId xmlns:a16="http://schemas.microsoft.com/office/drawing/2014/main" xmlns="" id="{F23FDA73-27FD-4DD5-B162-62B539979E64}"/>
              </a:ext>
            </a:extLst>
          </p:cNvPr>
          <p:cNvSpPr/>
          <p:nvPr/>
        </p:nvSpPr>
        <p:spPr>
          <a:xfrm>
            <a:off x="188574" y="1643892"/>
            <a:ext cx="4900229" cy="4489758"/>
          </a:xfrm>
          <a:prstGeom prst="rect">
            <a:avLst/>
          </a:prstGeom>
          <a:solidFill>
            <a:schemeClr val="bg1"/>
          </a:solidFill>
          <a:ln w="19050">
            <a:solidFill>
              <a:srgbClr val="1B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52" name="等腰三角形 51">
            <a:extLst>
              <a:ext uri="{FF2B5EF4-FFF2-40B4-BE49-F238E27FC236}">
                <a16:creationId xmlns:a16="http://schemas.microsoft.com/office/drawing/2014/main" xmlns="" id="{272CA96E-A2EA-4A4E-90F5-EC33EAECB72F}"/>
              </a:ext>
            </a:extLst>
          </p:cNvPr>
          <p:cNvSpPr/>
          <p:nvPr/>
        </p:nvSpPr>
        <p:spPr>
          <a:xfrm rot="10800000">
            <a:off x="2253050" y="4755633"/>
            <a:ext cx="661559" cy="231423"/>
          </a:xfrm>
          <a:prstGeom prst="triangle">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TW" altLang="en-US">
              <a:solidFill>
                <a:prstClr val="white"/>
              </a:solidFill>
              <a:latin typeface="Calibri" panose="020F0502020204030204"/>
              <a:ea typeface="新細明體" panose="02020500000000000000" pitchFamily="18" charset="-120"/>
            </a:endParaRPr>
          </a:p>
        </p:txBody>
      </p:sp>
      <p:sp>
        <p:nvSpPr>
          <p:cNvPr id="56" name="矩形 55">
            <a:extLst>
              <a:ext uri="{FF2B5EF4-FFF2-40B4-BE49-F238E27FC236}">
                <a16:creationId xmlns:a16="http://schemas.microsoft.com/office/drawing/2014/main" xmlns="" id="{90F23733-DB07-4F22-A4B3-8C0485C20D5C}"/>
              </a:ext>
            </a:extLst>
          </p:cNvPr>
          <p:cNvSpPr/>
          <p:nvPr/>
        </p:nvSpPr>
        <p:spPr>
          <a:xfrm>
            <a:off x="10789" y="3785030"/>
            <a:ext cx="4427518" cy="775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457189">
              <a:buFont typeface="Wingdings" panose="05000000000000000000" pitchFamily="2" charset="2"/>
              <a:buChar char="n"/>
            </a:pP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57" name="文字方塊 56">
            <a:extLst>
              <a:ext uri="{FF2B5EF4-FFF2-40B4-BE49-F238E27FC236}">
                <a16:creationId xmlns:a16="http://schemas.microsoft.com/office/drawing/2014/main" xmlns="" id="{88E44933-8A6C-44D5-BE72-293D25710B12}"/>
              </a:ext>
            </a:extLst>
          </p:cNvPr>
          <p:cNvSpPr txBox="1"/>
          <p:nvPr/>
        </p:nvSpPr>
        <p:spPr>
          <a:xfrm>
            <a:off x="934458" y="2520389"/>
            <a:ext cx="3591426" cy="538267"/>
          </a:xfrm>
          <a:prstGeom prst="rect">
            <a:avLst/>
          </a:prstGeom>
          <a:solidFill>
            <a:srgbClr val="39A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ctr" defTabSz="457189">
              <a:defRPr sz="2000" b="1">
                <a:solidFill>
                  <a:prstClr val="white"/>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2800" dirty="0">
                <a:effectLst>
                  <a:outerShdw blurRad="38100" dist="38100" dir="2700000" algn="tl">
                    <a:srgbClr val="000000">
                      <a:alpha val="43137"/>
                    </a:srgbClr>
                  </a:outerShdw>
                </a:effectLst>
              </a:rPr>
              <a:t>提供</a:t>
            </a:r>
            <a:r>
              <a:rPr lang="en-US" altLang="zh-TW" sz="2800" dirty="0">
                <a:solidFill>
                  <a:srgbClr val="FFFF00"/>
                </a:solidFill>
                <a:effectLst>
                  <a:outerShdw blurRad="38100" dist="38100" dir="2700000" algn="tl">
                    <a:srgbClr val="000000">
                      <a:alpha val="43137"/>
                    </a:srgbClr>
                  </a:outerShdw>
                </a:effectLst>
              </a:rPr>
              <a:t>19</a:t>
            </a:r>
            <a:r>
              <a:rPr lang="zh-TW" altLang="en-US" sz="2800" dirty="0">
                <a:solidFill>
                  <a:srgbClr val="FFFF00"/>
                </a:solidFill>
                <a:effectLst>
                  <a:outerShdw blurRad="38100" dist="38100" dir="2700000" algn="tl">
                    <a:srgbClr val="000000">
                      <a:alpha val="43137"/>
                    </a:srgbClr>
                  </a:outerShdw>
                </a:effectLst>
              </a:rPr>
              <a:t>種低利</a:t>
            </a:r>
            <a:r>
              <a:rPr lang="zh-TW" altLang="en-US" sz="2800" dirty="0">
                <a:effectLst>
                  <a:outerShdw blurRad="38100" dist="38100" dir="2700000" algn="tl">
                    <a:srgbClr val="000000">
                      <a:alpha val="43137"/>
                    </a:srgbClr>
                  </a:outerShdw>
                </a:effectLst>
              </a:rPr>
              <a:t>貸款</a:t>
            </a:r>
            <a:endParaRPr lang="en-US" altLang="zh-TW" sz="2800" dirty="0">
              <a:effectLst>
                <a:outerShdw blurRad="38100" dist="38100" dir="2700000" algn="tl">
                  <a:srgbClr val="000000">
                    <a:alpha val="43137"/>
                  </a:srgbClr>
                </a:outerShdw>
              </a:effectLst>
            </a:endParaRPr>
          </a:p>
        </p:txBody>
      </p:sp>
      <p:sp>
        <p:nvSpPr>
          <p:cNvPr id="58" name="流程圖: 換頁接點 57">
            <a:extLst>
              <a:ext uri="{FF2B5EF4-FFF2-40B4-BE49-F238E27FC236}">
                <a16:creationId xmlns:a16="http://schemas.microsoft.com/office/drawing/2014/main" xmlns="" id="{6B7775EE-12FF-4B04-B876-B26811A246B3}"/>
              </a:ext>
            </a:extLst>
          </p:cNvPr>
          <p:cNvSpPr/>
          <p:nvPr/>
        </p:nvSpPr>
        <p:spPr>
          <a:xfrm>
            <a:off x="185545" y="1645129"/>
            <a:ext cx="4903257" cy="775335"/>
          </a:xfrm>
          <a:prstGeom prst="flowChartOffpageConnector">
            <a:avLst/>
          </a:prstGeom>
          <a:solidFill>
            <a:srgbClr val="1B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2800" b="1" dirty="0">
                <a:solidFill>
                  <a:prstClr val="white"/>
                </a:solidFill>
                <a:latin typeface="微軟正黑體" panose="020B0604030504040204" pitchFamily="34" charset="-120"/>
                <a:ea typeface="微軟正黑體" panose="020B0604030504040204" pitchFamily="34" charset="-120"/>
              </a:rPr>
              <a:t>政策性農業專案貸款</a:t>
            </a:r>
          </a:p>
        </p:txBody>
      </p:sp>
      <p:sp>
        <p:nvSpPr>
          <p:cNvPr id="63" name="矩形 62">
            <a:extLst>
              <a:ext uri="{FF2B5EF4-FFF2-40B4-BE49-F238E27FC236}">
                <a16:creationId xmlns:a16="http://schemas.microsoft.com/office/drawing/2014/main" xmlns="" id="{FBE2FFD1-53C0-4C2B-89A2-BA171F87D5BA}"/>
              </a:ext>
            </a:extLst>
          </p:cNvPr>
          <p:cNvSpPr/>
          <p:nvPr/>
        </p:nvSpPr>
        <p:spPr>
          <a:xfrm>
            <a:off x="1136018" y="3215089"/>
            <a:ext cx="3753461" cy="734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189"/>
            <a:r>
              <a:rPr lang="zh-TW" altLang="en-US" sz="2000" b="1" dirty="0">
                <a:solidFill>
                  <a:schemeClr val="tx1"/>
                </a:solidFill>
                <a:latin typeface="微軟正黑體" panose="020B0604030504040204" pitchFamily="34" charset="-120"/>
                <a:ea typeface="微軟正黑體" panose="020B0604030504040204" pitchFamily="34" charset="-120"/>
              </a:rPr>
              <a:t>農林漁牧經營、農漁民家計週轉及天然災害復耕復建等用途</a:t>
            </a:r>
          </a:p>
        </p:txBody>
      </p:sp>
      <p:pic>
        <p:nvPicPr>
          <p:cNvPr id="3" name="圖片 2">
            <a:extLst>
              <a:ext uri="{FF2B5EF4-FFF2-40B4-BE49-F238E27FC236}">
                <a16:creationId xmlns:a16="http://schemas.microsoft.com/office/drawing/2014/main" xmlns="" id="{BD0D7B86-D59E-47E3-924C-E7C005B0988F}"/>
              </a:ext>
            </a:extLst>
          </p:cNvPr>
          <p:cNvPicPr>
            <a:picLocks noChangeAspect="1"/>
          </p:cNvPicPr>
          <p:nvPr/>
        </p:nvPicPr>
        <p:blipFill>
          <a:blip r:embed="rId7"/>
          <a:stretch>
            <a:fillRect/>
          </a:stretch>
        </p:blipFill>
        <p:spPr>
          <a:xfrm>
            <a:off x="-2496931" y="2121905"/>
            <a:ext cx="1552575" cy="1524000"/>
          </a:xfrm>
          <a:prstGeom prst="rect">
            <a:avLst/>
          </a:prstGeom>
        </p:spPr>
      </p:pic>
      <p:pic>
        <p:nvPicPr>
          <p:cNvPr id="62" name="圖片 61">
            <a:extLst>
              <a:ext uri="{FF2B5EF4-FFF2-40B4-BE49-F238E27FC236}">
                <a16:creationId xmlns:a16="http://schemas.microsoft.com/office/drawing/2014/main" xmlns="" id="{BA8E449C-028D-48B7-BB30-CC826FA95D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41" y="5174070"/>
            <a:ext cx="864556" cy="1171721"/>
          </a:xfrm>
          <a:prstGeom prst="rect">
            <a:avLst/>
          </a:prstGeom>
        </p:spPr>
      </p:pic>
      <p:grpSp>
        <p:nvGrpSpPr>
          <p:cNvPr id="66" name="群組 65">
            <a:extLst>
              <a:ext uri="{FF2B5EF4-FFF2-40B4-BE49-F238E27FC236}">
                <a16:creationId xmlns:a16="http://schemas.microsoft.com/office/drawing/2014/main" xmlns="" id="{0EBA7484-7FEC-40E7-95D5-EC0A6950A6E2}"/>
              </a:ext>
            </a:extLst>
          </p:cNvPr>
          <p:cNvGrpSpPr/>
          <p:nvPr/>
        </p:nvGrpSpPr>
        <p:grpSpPr>
          <a:xfrm rot="19978437">
            <a:off x="80014" y="3014824"/>
            <a:ext cx="1094746" cy="791501"/>
            <a:chOff x="3642192" y="-1378902"/>
            <a:chExt cx="1071514" cy="778765"/>
          </a:xfrm>
        </p:grpSpPr>
        <p:sp>
          <p:nvSpPr>
            <p:cNvPr id="67" name="橢圓 66">
              <a:extLst>
                <a:ext uri="{FF2B5EF4-FFF2-40B4-BE49-F238E27FC236}">
                  <a16:creationId xmlns:a16="http://schemas.microsoft.com/office/drawing/2014/main" xmlns="" id="{5576083C-68AB-4290-8D5E-4E2644B5659C}"/>
                </a:ext>
              </a:extLst>
            </p:cNvPr>
            <p:cNvSpPr/>
            <p:nvPr/>
          </p:nvSpPr>
          <p:spPr>
            <a:xfrm>
              <a:off x="3739726" y="-1378902"/>
              <a:ext cx="884067" cy="778765"/>
            </a:xfrm>
            <a:prstGeom prst="ellipse">
              <a:avLst/>
            </a:prstGeom>
            <a:solidFill>
              <a:srgbClr val="4C6085"/>
            </a:solidFill>
            <a:ln w="25400" cap="flat" cmpd="sng" algn="ctr">
              <a:noFill/>
              <a:prstDash val="dash"/>
            </a:ln>
            <a:effectLst/>
            <a:scene3d>
              <a:camera prst="orthographicFront"/>
              <a:lightRig rig="threePt" dir="t"/>
            </a:scene3d>
            <a:sp3d>
              <a:bevelT/>
            </a:sp3d>
          </p:spPr>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TW" altLang="en-US" dirty="0">
                <a:solidFill>
                  <a:prstClr val="white"/>
                </a:solidFill>
                <a:latin typeface="Candara"/>
                <a:ea typeface="新細明體" panose="02020500000000000000" pitchFamily="18" charset="-120"/>
              </a:endParaRPr>
            </a:p>
          </p:txBody>
        </p:sp>
        <p:sp>
          <p:nvSpPr>
            <p:cNvPr id="68" name="文字方塊 51">
              <a:extLst>
                <a:ext uri="{FF2B5EF4-FFF2-40B4-BE49-F238E27FC236}">
                  <a16:creationId xmlns:a16="http://schemas.microsoft.com/office/drawing/2014/main" xmlns="" id="{5BB5A944-C741-4981-98D0-AF029AF31BC4}"/>
                </a:ext>
              </a:extLst>
            </p:cNvPr>
            <p:cNvSpPr txBox="1"/>
            <p:nvPr/>
          </p:nvSpPr>
          <p:spPr>
            <a:xfrm rot="926112">
              <a:off x="3642192" y="-1299978"/>
              <a:ext cx="1071514" cy="635931"/>
            </a:xfrm>
            <a:prstGeom prst="rect">
              <a:avLst/>
            </a:prstGeom>
            <a:noFill/>
            <a:ln>
              <a:noFill/>
            </a:ln>
            <a:scene3d>
              <a:camera prst="orthographicFront"/>
              <a:lightRig rig="threePt" dir="t"/>
            </a:scene3d>
            <a:sp3d>
              <a:bevelT/>
            </a:sp3d>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TW" altLang="en-US" b="1" dirty="0">
                  <a:solidFill>
                    <a:schemeClr val="bg1"/>
                  </a:solidFill>
                  <a:latin typeface="微軟正黑體" panose="020B0604030504040204" pitchFamily="34" charset="-120"/>
                  <a:ea typeface="微軟正黑體" panose="020B0604030504040204" pitchFamily="34" charset="-120"/>
                </a:rPr>
                <a:t>資金</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fontAlgn="base">
                <a:spcBef>
                  <a:spcPct val="0"/>
                </a:spcBef>
                <a:spcAft>
                  <a:spcPct val="0"/>
                </a:spcAft>
                <a:defRPr/>
              </a:pPr>
              <a:r>
                <a:rPr lang="zh-TW" altLang="en-US" b="1" dirty="0">
                  <a:solidFill>
                    <a:schemeClr val="bg1"/>
                  </a:solidFill>
                  <a:latin typeface="微軟正黑體" panose="020B0604030504040204" pitchFamily="34" charset="-120"/>
                  <a:ea typeface="微軟正黑體" panose="020B0604030504040204" pitchFamily="34" charset="-120"/>
                </a:rPr>
                <a:t>用途</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grpSp>
        <p:nvGrpSpPr>
          <p:cNvPr id="69" name="群組 68">
            <a:extLst>
              <a:ext uri="{FF2B5EF4-FFF2-40B4-BE49-F238E27FC236}">
                <a16:creationId xmlns:a16="http://schemas.microsoft.com/office/drawing/2014/main" xmlns="" id="{C002A4CB-3EAD-45B7-86EB-9ACD6EBD5399}"/>
              </a:ext>
            </a:extLst>
          </p:cNvPr>
          <p:cNvGrpSpPr/>
          <p:nvPr/>
        </p:nvGrpSpPr>
        <p:grpSpPr>
          <a:xfrm rot="19978437">
            <a:off x="88247" y="3922338"/>
            <a:ext cx="1094746" cy="791501"/>
            <a:chOff x="3642192" y="-1378902"/>
            <a:chExt cx="1071514" cy="778765"/>
          </a:xfrm>
        </p:grpSpPr>
        <p:sp>
          <p:nvSpPr>
            <p:cNvPr id="70" name="橢圓 69">
              <a:extLst>
                <a:ext uri="{FF2B5EF4-FFF2-40B4-BE49-F238E27FC236}">
                  <a16:creationId xmlns:a16="http://schemas.microsoft.com/office/drawing/2014/main" xmlns="" id="{3AF79B7B-10DC-44A5-92AB-F883A804FC0F}"/>
                </a:ext>
              </a:extLst>
            </p:cNvPr>
            <p:cNvSpPr/>
            <p:nvPr/>
          </p:nvSpPr>
          <p:spPr>
            <a:xfrm>
              <a:off x="3739726" y="-1378902"/>
              <a:ext cx="884067" cy="778765"/>
            </a:xfrm>
            <a:prstGeom prst="ellipse">
              <a:avLst/>
            </a:prstGeom>
            <a:solidFill>
              <a:srgbClr val="4C6085"/>
            </a:solidFill>
            <a:ln w="25400" cap="flat" cmpd="sng" algn="ctr">
              <a:noFill/>
              <a:prstDash val="dash"/>
            </a:ln>
            <a:effectLst/>
            <a:scene3d>
              <a:camera prst="orthographicFront"/>
              <a:lightRig rig="threePt" dir="t"/>
            </a:scene3d>
            <a:sp3d>
              <a:bevelT/>
            </a:sp3d>
          </p:spPr>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zh-TW" altLang="en-US" dirty="0">
                <a:solidFill>
                  <a:prstClr val="white"/>
                </a:solidFill>
                <a:latin typeface="Candara"/>
                <a:ea typeface="新細明體" panose="02020500000000000000" pitchFamily="18" charset="-120"/>
              </a:endParaRPr>
            </a:p>
          </p:txBody>
        </p:sp>
        <p:sp>
          <p:nvSpPr>
            <p:cNvPr id="71" name="文字方塊 51">
              <a:extLst>
                <a:ext uri="{FF2B5EF4-FFF2-40B4-BE49-F238E27FC236}">
                  <a16:creationId xmlns:a16="http://schemas.microsoft.com/office/drawing/2014/main" xmlns="" id="{AA4481E7-483B-473B-8750-7F16F6072FE6}"/>
                </a:ext>
              </a:extLst>
            </p:cNvPr>
            <p:cNvSpPr txBox="1"/>
            <p:nvPr/>
          </p:nvSpPr>
          <p:spPr>
            <a:xfrm rot="926112">
              <a:off x="3642192" y="-1299977"/>
              <a:ext cx="1071514" cy="635931"/>
            </a:xfrm>
            <a:prstGeom prst="rect">
              <a:avLst/>
            </a:prstGeom>
            <a:noFill/>
            <a:ln>
              <a:noFill/>
            </a:ln>
            <a:scene3d>
              <a:camera prst="orthographicFront"/>
              <a:lightRig rig="threePt" dir="t"/>
            </a:scene3d>
            <a:sp3d>
              <a:bevelT/>
            </a:sp3d>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TW" altLang="en-US" b="1" dirty="0">
                  <a:solidFill>
                    <a:schemeClr val="bg1"/>
                  </a:solidFill>
                  <a:latin typeface="微軟正黑體" panose="020B0604030504040204" pitchFamily="34" charset="-120"/>
                  <a:ea typeface="微軟正黑體" panose="020B0604030504040204" pitchFamily="34" charset="-120"/>
                </a:rPr>
                <a:t>貸款</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fontAlgn="base">
                <a:spcBef>
                  <a:spcPct val="0"/>
                </a:spcBef>
                <a:spcAft>
                  <a:spcPct val="0"/>
                </a:spcAft>
                <a:defRPr/>
              </a:pPr>
              <a:r>
                <a:rPr lang="zh-TW" altLang="en-US" b="1" dirty="0">
                  <a:solidFill>
                    <a:schemeClr val="bg1"/>
                  </a:solidFill>
                  <a:latin typeface="微軟正黑體" panose="020B0604030504040204" pitchFamily="34" charset="-120"/>
                  <a:ea typeface="微軟正黑體" panose="020B0604030504040204" pitchFamily="34" charset="-120"/>
                </a:rPr>
                <a:t>利率</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sp>
        <p:nvSpPr>
          <p:cNvPr id="72" name="文字方塊 71">
            <a:extLst>
              <a:ext uri="{FF2B5EF4-FFF2-40B4-BE49-F238E27FC236}">
                <a16:creationId xmlns:a16="http://schemas.microsoft.com/office/drawing/2014/main" xmlns="" id="{A091C06B-9DFB-4908-9361-6578B3DA687B}"/>
              </a:ext>
            </a:extLst>
          </p:cNvPr>
          <p:cNvSpPr txBox="1"/>
          <p:nvPr/>
        </p:nvSpPr>
        <p:spPr>
          <a:xfrm>
            <a:off x="1127714" y="4160253"/>
            <a:ext cx="162889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zh-TW"/>
            </a:defPPr>
            <a:lvl1pPr marL="342900" indent="-342900" defTabSz="457189">
              <a:buFont typeface="Wingdings" panose="05000000000000000000" pitchFamily="2" charset="2"/>
              <a:buChar char="n"/>
              <a:defRPr sz="20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zh-TW" altLang="en-US" dirty="0">
                <a:solidFill>
                  <a:schemeClr val="tx1"/>
                </a:solidFill>
              </a:rPr>
              <a:t>多為</a:t>
            </a:r>
            <a:r>
              <a:rPr lang="en-US" altLang="zh-TW" dirty="0">
                <a:solidFill>
                  <a:schemeClr val="tx1"/>
                </a:solidFill>
              </a:rPr>
              <a:t>1.665%</a:t>
            </a:r>
          </a:p>
        </p:txBody>
      </p:sp>
      <p:sp>
        <p:nvSpPr>
          <p:cNvPr id="74" name="文字方塊 73">
            <a:extLst>
              <a:ext uri="{FF2B5EF4-FFF2-40B4-BE49-F238E27FC236}">
                <a16:creationId xmlns:a16="http://schemas.microsoft.com/office/drawing/2014/main" xmlns="" id="{E3C9404B-FBC1-4FBA-9E54-EE92F3901A3E}"/>
              </a:ext>
            </a:extLst>
          </p:cNvPr>
          <p:cNvSpPr txBox="1"/>
          <p:nvPr/>
        </p:nvSpPr>
        <p:spPr>
          <a:xfrm>
            <a:off x="2679086" y="4022822"/>
            <a:ext cx="2278963" cy="523220"/>
          </a:xfrm>
          <a:prstGeom prst="rect">
            <a:avLst/>
          </a:prstGeom>
          <a:noFill/>
        </p:spPr>
        <p:txBody>
          <a:bodyPr wrap="square" rtlCol="0">
            <a:spAutoFit/>
          </a:bodyPr>
          <a:lstStyle/>
          <a:p>
            <a:pPr algn="ctr" defTabSz="457189"/>
            <a:r>
              <a:rPr lang="en-US" altLang="zh-TW" sz="1400" b="1" kern="100" dirty="0">
                <a:latin typeface="微軟正黑體" panose="020B0604030504040204" pitchFamily="34" charset="-120"/>
                <a:ea typeface="微軟正黑體" panose="020B0604030504040204" pitchFamily="34" charset="-120"/>
              </a:rPr>
              <a:t>(</a:t>
            </a:r>
            <a:r>
              <a:rPr lang="zh-TW" altLang="en-US" sz="1400" b="1" kern="100" dirty="0">
                <a:latin typeface="微軟正黑體" panose="020B0604030504040204" pitchFamily="34" charset="-120"/>
                <a:ea typeface="微軟正黑體" panose="020B0604030504040204" pitchFamily="34" charset="-120"/>
              </a:rPr>
              <a:t>依</a:t>
            </a:r>
            <a:r>
              <a:rPr lang="en-US" altLang="zh-TW" sz="1400" b="1" kern="100" dirty="0">
                <a:latin typeface="微軟正黑體" panose="020B0604030504040204" pitchFamily="34" charset="-120"/>
                <a:ea typeface="微軟正黑體" panose="020B0604030504040204" pitchFamily="34" charset="-120"/>
              </a:rPr>
              <a:t>111.12.21</a:t>
            </a:r>
            <a:r>
              <a:rPr lang="zh-TW" altLang="en-US" sz="1400" b="1" kern="100" dirty="0">
                <a:latin typeface="微軟正黑體" panose="020B0604030504040204" pitchFamily="34" charset="-120"/>
                <a:ea typeface="微軟正黑體" panose="020B0604030504040204" pitchFamily="34" charset="-120"/>
              </a:rPr>
              <a:t>中華郵政</a:t>
            </a:r>
            <a:r>
              <a:rPr lang="en-US" altLang="zh-TW" sz="1400" b="1" kern="100" dirty="0">
                <a:latin typeface="微軟正黑體" panose="020B0604030504040204" pitchFamily="34" charset="-120"/>
                <a:ea typeface="微軟正黑體" panose="020B0604030504040204" pitchFamily="34" charset="-120"/>
              </a:rPr>
              <a:t>2</a:t>
            </a:r>
            <a:r>
              <a:rPr lang="zh-TW" altLang="en-US" sz="1400" b="1" kern="100" dirty="0">
                <a:latin typeface="微軟正黑體" panose="020B0604030504040204" pitchFamily="34" charset="-120"/>
                <a:ea typeface="微軟正黑體" panose="020B0604030504040204" pitchFamily="34" charset="-120"/>
              </a:rPr>
              <a:t>年期定期儲金機動利率計算</a:t>
            </a:r>
            <a:r>
              <a:rPr lang="en-US" altLang="zh-TW" sz="1400" b="1" kern="100" dirty="0">
                <a:latin typeface="微軟正黑體" panose="020B0604030504040204" pitchFamily="34" charset="-120"/>
                <a:ea typeface="微軟正黑體" panose="020B0604030504040204" pitchFamily="34" charset="-120"/>
              </a:rPr>
              <a:t>)</a:t>
            </a:r>
            <a:endParaRPr lang="zh-TW" altLang="en-US" sz="1400" b="1" kern="100" dirty="0">
              <a:latin typeface="微軟正黑體" panose="020B0604030504040204" pitchFamily="34" charset="-120"/>
              <a:ea typeface="微軟正黑體" panose="020B0604030504040204" pitchFamily="34" charset="-120"/>
            </a:endParaRPr>
          </a:p>
        </p:txBody>
      </p:sp>
      <p:sp>
        <p:nvSpPr>
          <p:cNvPr id="73" name="矩形 72">
            <a:extLst>
              <a:ext uri="{FF2B5EF4-FFF2-40B4-BE49-F238E27FC236}">
                <a16:creationId xmlns:a16="http://schemas.microsoft.com/office/drawing/2014/main" xmlns="" id="{1C83F5D9-FD5B-4A50-9373-CB044F7B3575}"/>
              </a:ext>
            </a:extLst>
          </p:cNvPr>
          <p:cNvSpPr/>
          <p:nvPr/>
        </p:nvSpPr>
        <p:spPr>
          <a:xfrm>
            <a:off x="228411" y="5104317"/>
            <a:ext cx="105020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altLang="zh-TW" sz="1400" b="1" dirty="0">
                <a:solidFill>
                  <a:prstClr val="white"/>
                </a:solidFill>
                <a:latin typeface="微軟正黑體" panose="020B0604030504040204" pitchFamily="34" charset="-120"/>
                <a:ea typeface="微軟正黑體" panose="020B0604030504040204" pitchFamily="34" charset="-120"/>
              </a:rPr>
              <a:t>111</a:t>
            </a:r>
            <a:r>
              <a:rPr lang="zh-TW" altLang="en-US" sz="1400" b="1" dirty="0">
                <a:solidFill>
                  <a:prstClr val="white"/>
                </a:solidFill>
                <a:latin typeface="微軟正黑體" panose="020B0604030504040204" pitchFamily="34" charset="-120"/>
                <a:ea typeface="微軟正黑體" panose="020B0604030504040204" pitchFamily="34" charset="-120"/>
              </a:rPr>
              <a:t>年度</a:t>
            </a:r>
          </a:p>
        </p:txBody>
      </p:sp>
      <p:sp>
        <p:nvSpPr>
          <p:cNvPr id="75" name="文字方塊 74">
            <a:extLst>
              <a:ext uri="{FF2B5EF4-FFF2-40B4-BE49-F238E27FC236}">
                <a16:creationId xmlns:a16="http://schemas.microsoft.com/office/drawing/2014/main" xmlns="" id="{63D9C247-3598-4D1B-AFD7-02486E57C830}"/>
              </a:ext>
            </a:extLst>
          </p:cNvPr>
          <p:cNvSpPr txBox="1"/>
          <p:nvPr/>
        </p:nvSpPr>
        <p:spPr>
          <a:xfrm>
            <a:off x="1250421" y="5110124"/>
            <a:ext cx="3253868" cy="415498"/>
          </a:xfrm>
          <a:prstGeom prst="rect">
            <a:avLst/>
          </a:prstGeom>
          <a:noFill/>
        </p:spPr>
        <p:txBody>
          <a:bodyPr wrap="square" rtlCol="0">
            <a:spAutoFit/>
          </a:bodyPr>
          <a:lstStyle/>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貸放</a:t>
            </a:r>
            <a:r>
              <a:rPr lang="en-US" altLang="zh-TW" sz="2000" b="1" dirty="0">
                <a:solidFill>
                  <a:srgbClr val="FF624F"/>
                </a:solidFill>
                <a:latin typeface="微軟正黑體" panose="020B0604030504040204" pitchFamily="34" charset="-120"/>
                <a:ea typeface="微軟正黑體" panose="020B0604030504040204" pitchFamily="34" charset="-120"/>
              </a:rPr>
              <a:t>276</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億元</a:t>
            </a:r>
            <a:r>
              <a:rPr lang="en-US" altLang="zh-TW" sz="2000" b="1" kern="100" dirty="0">
                <a:solidFill>
                  <a:srgbClr val="203864"/>
                </a:solidFill>
                <a:latin typeface="微軟正黑體" panose="020B0604030504040204" pitchFamily="34" charset="-120"/>
                <a:ea typeface="微軟正黑體" panose="020B0604030504040204" pitchFamily="34" charset="-120"/>
              </a:rPr>
              <a:t> </a:t>
            </a:r>
            <a:r>
              <a:rPr lang="zh-TW" altLang="en-US" sz="1600" b="1" kern="100" dirty="0">
                <a:solidFill>
                  <a:srgbClr val="203864"/>
                </a:solidFill>
                <a:latin typeface="微軟正黑體" panose="020B0604030504040204" pitchFamily="34" charset="-120"/>
                <a:ea typeface="微軟正黑體" panose="020B0604030504040204" pitchFamily="34" charset="-120"/>
              </a:rPr>
              <a:t>逾</a:t>
            </a:r>
            <a:r>
              <a:rPr lang="en-US" altLang="zh-TW" sz="2000" b="1" kern="100" dirty="0">
                <a:solidFill>
                  <a:srgbClr val="FF624F"/>
                </a:solidFill>
                <a:latin typeface="微軟正黑體" panose="020B0604030504040204" pitchFamily="34" charset="-120"/>
                <a:ea typeface="微軟正黑體" panose="020B0604030504040204" pitchFamily="34" charset="-120"/>
              </a:rPr>
              <a:t>2.6</a:t>
            </a:r>
            <a:r>
              <a:rPr lang="zh-TW" altLang="zh-TW" sz="2000" b="1" kern="100" dirty="0">
                <a:solidFill>
                  <a:srgbClr val="FF624F"/>
                </a:solidFill>
                <a:latin typeface="微軟正黑體" panose="020B0604030504040204" pitchFamily="34" charset="-120"/>
                <a:ea typeface="微軟正黑體" panose="020B0604030504040204" pitchFamily="34" charset="-120"/>
              </a:rPr>
              <a:t>萬</a:t>
            </a:r>
            <a:r>
              <a:rPr lang="zh-TW" altLang="en-US" sz="2000" b="1" kern="100" dirty="0">
                <a:solidFill>
                  <a:srgbClr val="FF624F"/>
                </a:solidFill>
                <a:latin typeface="微軟正黑體" panose="020B0604030504040204" pitchFamily="34" charset="-120"/>
                <a:ea typeface="微軟正黑體" panose="020B0604030504040204" pitchFamily="34" charset="-120"/>
              </a:rPr>
              <a:t>戶</a:t>
            </a:r>
            <a:r>
              <a:rPr lang="zh-TW" altLang="en-US" sz="1600" b="1" kern="100" dirty="0">
                <a:solidFill>
                  <a:srgbClr val="203864"/>
                </a:solidFill>
                <a:latin typeface="微軟正黑體" panose="020B0604030504040204" pitchFamily="34" charset="-120"/>
                <a:ea typeface="微軟正黑體" panose="020B0604030504040204" pitchFamily="34" charset="-120"/>
              </a:rPr>
              <a:t>受益</a:t>
            </a:r>
            <a:r>
              <a:rPr lang="zh-TW" altLang="en-US" b="1" kern="100" dirty="0">
                <a:solidFill>
                  <a:srgbClr val="203864"/>
                </a:solidFill>
                <a:latin typeface="微軟正黑體" panose="020B0604030504040204" pitchFamily="34" charset="-120"/>
                <a:ea typeface="微軟正黑體" panose="020B0604030504040204" pitchFamily="34" charset="-120"/>
              </a:rPr>
              <a:t>    </a:t>
            </a:r>
            <a:endParaRPr lang="en-US" altLang="zh-TW" b="1" kern="100" dirty="0">
              <a:solidFill>
                <a:srgbClr val="203864"/>
              </a:solidFill>
              <a:latin typeface="微軟正黑體" panose="020B0604030504040204" pitchFamily="34" charset="-120"/>
              <a:ea typeface="微軟正黑體" panose="020B0604030504040204" pitchFamily="34" charset="-120"/>
            </a:endParaRPr>
          </a:p>
        </p:txBody>
      </p:sp>
      <p:sp>
        <p:nvSpPr>
          <p:cNvPr id="76" name="矩形 75">
            <a:extLst>
              <a:ext uri="{FF2B5EF4-FFF2-40B4-BE49-F238E27FC236}">
                <a16:creationId xmlns:a16="http://schemas.microsoft.com/office/drawing/2014/main" xmlns="" id="{08D24AA4-AF65-4FC3-B197-DEB1308D95EE}"/>
              </a:ext>
            </a:extLst>
          </p:cNvPr>
          <p:cNvSpPr/>
          <p:nvPr/>
        </p:nvSpPr>
        <p:spPr>
          <a:xfrm>
            <a:off x="239203" y="5609552"/>
            <a:ext cx="105020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1400" b="1" dirty="0">
                <a:solidFill>
                  <a:prstClr val="white"/>
                </a:solidFill>
                <a:latin typeface="微軟正黑體" panose="020B0604030504040204" pitchFamily="34" charset="-120"/>
                <a:ea typeface="微軟正黑體" panose="020B0604030504040204" pitchFamily="34" charset="-120"/>
              </a:rPr>
              <a:t>迄</a:t>
            </a:r>
            <a:r>
              <a:rPr lang="en-US" altLang="zh-TW" sz="1400" b="1" dirty="0">
                <a:solidFill>
                  <a:prstClr val="white"/>
                </a:solidFill>
                <a:latin typeface="微軟正黑體" panose="020B0604030504040204" pitchFamily="34" charset="-120"/>
                <a:ea typeface="微軟正黑體" panose="020B0604030504040204" pitchFamily="34" charset="-120"/>
              </a:rPr>
              <a:t>111</a:t>
            </a:r>
            <a:r>
              <a:rPr lang="zh-TW" altLang="en-US" sz="1400" b="1" dirty="0">
                <a:solidFill>
                  <a:prstClr val="white"/>
                </a:solidFill>
                <a:latin typeface="微軟正黑體" panose="020B0604030504040204" pitchFamily="34" charset="-120"/>
                <a:ea typeface="微軟正黑體" panose="020B0604030504040204" pitchFamily="34" charset="-120"/>
              </a:rPr>
              <a:t>年底</a:t>
            </a:r>
          </a:p>
        </p:txBody>
      </p:sp>
      <p:sp>
        <p:nvSpPr>
          <p:cNvPr id="77" name="文字方塊 76">
            <a:extLst>
              <a:ext uri="{FF2B5EF4-FFF2-40B4-BE49-F238E27FC236}">
                <a16:creationId xmlns:a16="http://schemas.microsoft.com/office/drawing/2014/main" xmlns="" id="{96F29240-533D-438F-A260-54ABCE6DAFFE}"/>
              </a:ext>
            </a:extLst>
          </p:cNvPr>
          <p:cNvSpPr txBox="1"/>
          <p:nvPr/>
        </p:nvSpPr>
        <p:spPr>
          <a:xfrm>
            <a:off x="1243219" y="5575786"/>
            <a:ext cx="3918084" cy="400110"/>
          </a:xfrm>
          <a:prstGeom prst="rect">
            <a:avLst/>
          </a:prstGeom>
          <a:noFill/>
        </p:spPr>
        <p:txBody>
          <a:bodyPr wrap="square" rtlCol="0">
            <a:spAutoFit/>
          </a:bodyPr>
          <a:lstStyle/>
          <a:p>
            <a:pPr algn="ct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累計貸放</a:t>
            </a:r>
            <a:r>
              <a:rPr lang="en-US" altLang="zh-TW" sz="2000" b="1" dirty="0">
                <a:solidFill>
                  <a:srgbClr val="FF624F"/>
                </a:solidFill>
                <a:latin typeface="微軟正黑體" panose="020B0604030504040204" pitchFamily="34" charset="-120"/>
                <a:ea typeface="微軟正黑體" panose="020B0604030504040204" pitchFamily="34" charset="-120"/>
              </a:rPr>
              <a:t>7,487</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億元</a:t>
            </a:r>
            <a:r>
              <a:rPr lang="en-US" altLang="zh-TW" sz="2000" b="1" kern="100" dirty="0">
                <a:solidFill>
                  <a:srgbClr val="203864"/>
                </a:solidFill>
                <a:latin typeface="微軟正黑體" panose="020B0604030504040204" pitchFamily="34" charset="-120"/>
                <a:ea typeface="微軟正黑體" panose="020B0604030504040204" pitchFamily="34" charset="-120"/>
              </a:rPr>
              <a:t> </a:t>
            </a:r>
            <a:r>
              <a:rPr lang="zh-TW" altLang="en-US" sz="1600" b="1" kern="100" dirty="0">
                <a:solidFill>
                  <a:srgbClr val="203864"/>
                </a:solidFill>
                <a:latin typeface="微軟正黑體" panose="020B0604030504040204" pitchFamily="34" charset="-120"/>
                <a:ea typeface="微軟正黑體" panose="020B0604030504040204" pitchFamily="34" charset="-120"/>
              </a:rPr>
              <a:t>逾</a:t>
            </a:r>
            <a:r>
              <a:rPr lang="en-US" altLang="zh-TW" sz="2000" b="1" kern="100" dirty="0">
                <a:solidFill>
                  <a:srgbClr val="FF624F"/>
                </a:solidFill>
                <a:latin typeface="微軟正黑體" panose="020B0604030504040204" pitchFamily="34" charset="-120"/>
                <a:ea typeface="微軟正黑體" panose="020B0604030504040204" pitchFamily="34" charset="-120"/>
              </a:rPr>
              <a:t>131</a:t>
            </a:r>
            <a:r>
              <a:rPr lang="zh-TW" altLang="zh-TW" sz="2000" b="1" kern="100" dirty="0">
                <a:solidFill>
                  <a:srgbClr val="FF624F"/>
                </a:solidFill>
                <a:latin typeface="微軟正黑體" panose="020B0604030504040204" pitchFamily="34" charset="-120"/>
                <a:ea typeface="微軟正黑體" panose="020B0604030504040204" pitchFamily="34" charset="-120"/>
              </a:rPr>
              <a:t>萬</a:t>
            </a:r>
            <a:r>
              <a:rPr lang="zh-TW" altLang="en-US" sz="2000" b="1" kern="100" dirty="0">
                <a:solidFill>
                  <a:srgbClr val="FF624F"/>
                </a:solidFill>
                <a:latin typeface="微軟正黑體" panose="020B0604030504040204" pitchFamily="34" charset="-120"/>
                <a:ea typeface="微軟正黑體" panose="020B0604030504040204" pitchFamily="34" charset="-120"/>
              </a:rPr>
              <a:t>戶</a:t>
            </a:r>
            <a:r>
              <a:rPr lang="zh-TW" altLang="en-US" sz="1600" b="1" kern="100" dirty="0">
                <a:solidFill>
                  <a:srgbClr val="203864"/>
                </a:solidFill>
                <a:latin typeface="微軟正黑體" panose="020B0604030504040204" pitchFamily="34" charset="-120"/>
                <a:ea typeface="微軟正黑體" panose="020B0604030504040204" pitchFamily="34" charset="-120"/>
              </a:rPr>
              <a:t>受益</a:t>
            </a:r>
            <a:r>
              <a:rPr lang="zh-TW" altLang="en-US" sz="2000" b="1" kern="100" dirty="0">
                <a:solidFill>
                  <a:srgbClr val="203864"/>
                </a:solidFill>
                <a:latin typeface="微軟正黑體" panose="020B0604030504040204" pitchFamily="34" charset="-120"/>
                <a:ea typeface="微軟正黑體" panose="020B0604030504040204" pitchFamily="34" charset="-120"/>
              </a:rPr>
              <a:t>    </a:t>
            </a:r>
            <a:endParaRPr lang="en-US" altLang="zh-TW" sz="2000" b="1" kern="100" dirty="0">
              <a:solidFill>
                <a:srgbClr val="203864"/>
              </a:solidFill>
              <a:latin typeface="微軟正黑體" panose="020B0604030504040204" pitchFamily="34" charset="-120"/>
              <a:ea typeface="微軟正黑體" panose="020B0604030504040204" pitchFamily="34" charset="-120"/>
            </a:endParaRPr>
          </a:p>
        </p:txBody>
      </p:sp>
      <p:sp>
        <p:nvSpPr>
          <p:cNvPr id="78" name="矩形 77">
            <a:extLst>
              <a:ext uri="{FF2B5EF4-FFF2-40B4-BE49-F238E27FC236}">
                <a16:creationId xmlns:a16="http://schemas.microsoft.com/office/drawing/2014/main" xmlns="" id="{7F5AE41F-9F79-4318-A39B-AF30DABF61EF}"/>
              </a:ext>
            </a:extLst>
          </p:cNvPr>
          <p:cNvSpPr/>
          <p:nvPr/>
        </p:nvSpPr>
        <p:spPr>
          <a:xfrm>
            <a:off x="5583500" y="5035777"/>
            <a:ext cx="105020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zh-TW" altLang="en-US" sz="1400" b="1" dirty="0">
                <a:solidFill>
                  <a:prstClr val="white"/>
                </a:solidFill>
                <a:latin typeface="微軟正黑體" panose="020B0604030504040204" pitchFamily="34" charset="-120"/>
                <a:ea typeface="微軟正黑體" panose="020B0604030504040204" pitchFamily="34" charset="-120"/>
              </a:rPr>
              <a:t>迄</a:t>
            </a:r>
            <a:r>
              <a:rPr lang="en-US" altLang="zh-TW" sz="1400" b="1" dirty="0">
                <a:solidFill>
                  <a:prstClr val="white"/>
                </a:solidFill>
                <a:latin typeface="微軟正黑體" panose="020B0604030504040204" pitchFamily="34" charset="-120"/>
                <a:ea typeface="微軟正黑體" panose="020B0604030504040204" pitchFamily="34" charset="-120"/>
              </a:rPr>
              <a:t>111</a:t>
            </a:r>
            <a:r>
              <a:rPr lang="zh-TW" altLang="en-US" sz="1400" b="1" dirty="0">
                <a:solidFill>
                  <a:prstClr val="white"/>
                </a:solidFill>
                <a:latin typeface="微軟正黑體" panose="020B0604030504040204" pitchFamily="34" charset="-120"/>
                <a:ea typeface="微軟正黑體" panose="020B0604030504040204" pitchFamily="34" charset="-120"/>
              </a:rPr>
              <a:t>年底</a:t>
            </a:r>
          </a:p>
        </p:txBody>
      </p:sp>
      <p:sp>
        <p:nvSpPr>
          <p:cNvPr id="79" name="文字方塊 78">
            <a:extLst>
              <a:ext uri="{FF2B5EF4-FFF2-40B4-BE49-F238E27FC236}">
                <a16:creationId xmlns:a16="http://schemas.microsoft.com/office/drawing/2014/main" xmlns="" id="{37C588DA-453E-4ADE-9D01-420012DDCE59}"/>
              </a:ext>
            </a:extLst>
          </p:cNvPr>
          <p:cNvSpPr txBox="1"/>
          <p:nvPr/>
        </p:nvSpPr>
        <p:spPr>
          <a:xfrm>
            <a:off x="6743973" y="4994710"/>
            <a:ext cx="3574242" cy="1031051"/>
          </a:xfrm>
          <a:prstGeom prst="rect">
            <a:avLst/>
          </a:prstGeom>
          <a:noFill/>
        </p:spPr>
        <p:txBody>
          <a:bodyPr wrap="square" rtlCol="0">
            <a:spAutoFit/>
          </a:bodyPr>
          <a:lstStyle/>
          <a:p>
            <a:pP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累計貸放</a:t>
            </a:r>
            <a:r>
              <a:rPr lang="en-US" altLang="zh-TW" sz="2000" b="1" dirty="0">
                <a:solidFill>
                  <a:srgbClr val="FF624F"/>
                </a:solidFill>
                <a:latin typeface="微軟正黑體" panose="020B0604030504040204" pitchFamily="34" charset="-120"/>
                <a:ea typeface="微軟正黑體" panose="020B0604030504040204" pitchFamily="34" charset="-120"/>
              </a:rPr>
              <a:t>228</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億元</a:t>
            </a:r>
            <a:r>
              <a:rPr lang="en-US" altLang="zh-TW" sz="2000" b="1" kern="100" dirty="0">
                <a:solidFill>
                  <a:srgbClr val="203864"/>
                </a:solidFill>
                <a:latin typeface="微軟正黑體" panose="020B0604030504040204" pitchFamily="34" charset="-120"/>
                <a:ea typeface="微軟正黑體" panose="020B0604030504040204" pitchFamily="34" charset="-120"/>
              </a:rPr>
              <a:t> </a:t>
            </a:r>
          </a:p>
          <a:p>
            <a:pP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逾</a:t>
            </a:r>
            <a:r>
              <a:rPr lang="en-US" altLang="zh-TW" sz="2000" b="1" kern="100" dirty="0">
                <a:solidFill>
                  <a:srgbClr val="FF624F"/>
                </a:solidFill>
                <a:latin typeface="微軟正黑體" panose="020B0604030504040204" pitchFamily="34" charset="-120"/>
                <a:ea typeface="微軟正黑體" panose="020B0604030504040204" pitchFamily="34" charset="-120"/>
              </a:rPr>
              <a:t>1.7</a:t>
            </a:r>
            <a:r>
              <a:rPr lang="zh-TW" altLang="zh-TW" sz="2000" b="1" kern="100" dirty="0">
                <a:solidFill>
                  <a:srgbClr val="FF624F"/>
                </a:solidFill>
                <a:latin typeface="微軟正黑體" panose="020B0604030504040204" pitchFamily="34" charset="-120"/>
                <a:ea typeface="微軟正黑體" panose="020B0604030504040204" pitchFamily="34" charset="-120"/>
              </a:rPr>
              <a:t>萬</a:t>
            </a:r>
            <a:r>
              <a:rPr lang="zh-TW" altLang="en-US" sz="2000" b="1" kern="100" dirty="0">
                <a:solidFill>
                  <a:srgbClr val="FF624F"/>
                </a:solidFill>
                <a:latin typeface="微軟正黑體" panose="020B0604030504040204" pitchFamily="34" charset="-120"/>
                <a:ea typeface="微軟正黑體" panose="020B0604030504040204" pitchFamily="34" charset="-120"/>
              </a:rPr>
              <a:t>戶</a:t>
            </a:r>
            <a:r>
              <a:rPr lang="zh-TW" altLang="en-US" sz="1600" b="1" kern="100" dirty="0">
                <a:solidFill>
                  <a:srgbClr val="203864"/>
                </a:solidFill>
                <a:latin typeface="微軟正黑體" panose="020B0604030504040204" pitchFamily="34" charset="-120"/>
                <a:ea typeface="微軟正黑體" panose="020B0604030504040204" pitchFamily="34" charset="-120"/>
              </a:rPr>
              <a:t>受益</a:t>
            </a:r>
            <a:r>
              <a:rPr lang="zh-TW" altLang="en-US" b="1" kern="100" dirty="0">
                <a:solidFill>
                  <a:srgbClr val="203864"/>
                </a:solidFill>
                <a:latin typeface="微軟正黑體" panose="020B0604030504040204" pitchFamily="34" charset="-120"/>
                <a:ea typeface="微軟正黑體" panose="020B0604030504040204" pitchFamily="34" charset="-120"/>
              </a:rPr>
              <a:t>    </a:t>
            </a:r>
            <a:endParaRPr lang="en-US" altLang="zh-TW" b="1" kern="100" dirty="0">
              <a:solidFill>
                <a:srgbClr val="203864"/>
              </a:solidFill>
              <a:latin typeface="微軟正黑體" panose="020B0604030504040204" pitchFamily="34" charset="-120"/>
              <a:ea typeface="微軟正黑體" panose="020B0604030504040204" pitchFamily="34" charset="-120"/>
            </a:endParaRPr>
          </a:p>
          <a:p>
            <a:pPr defTabSz="457189"/>
            <a:r>
              <a:rPr lang="zh-TW" altLang="en-US" sz="1600" b="1" kern="100" dirty="0">
                <a:solidFill>
                  <a:srgbClr val="203864"/>
                </a:solidFill>
                <a:latin typeface="微軟正黑體" panose="020B0604030504040204" pitchFamily="34" charset="-120"/>
                <a:ea typeface="微軟正黑體" panose="020B0604030504040204" pitchFamily="34" charset="-120"/>
              </a:rPr>
              <a:t>免息受益</a:t>
            </a:r>
            <a:r>
              <a:rPr lang="zh-TW" altLang="en-US" sz="16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約</a:t>
            </a:r>
            <a:r>
              <a:rPr lang="en-US" altLang="zh-TW"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2000" b="1" dirty="0">
                <a:solidFill>
                  <a:srgbClr val="FF624F"/>
                </a:solidFill>
                <a:latin typeface="微軟正黑體" panose="020B0604030504040204" pitchFamily="34" charset="-120"/>
                <a:ea typeface="微軟正黑體" panose="020B0604030504040204" pitchFamily="34" charset="-120"/>
                <a:cs typeface="Times New Roman" panose="02020603050405020304" pitchFamily="18" charset="0"/>
              </a:rPr>
              <a:t>萬戶</a:t>
            </a:r>
            <a:endParaRPr lang="zh-TW" altLang="en-US" sz="2000" b="1" dirty="0">
              <a:solidFill>
                <a:srgbClr val="FF624F"/>
              </a:solidFill>
              <a:latin typeface="微軟正黑體" panose="020B0604030504040204" pitchFamily="34" charset="-120"/>
              <a:ea typeface="微軟正黑體" panose="020B0604030504040204" pitchFamily="34" charset="-120"/>
            </a:endParaRPr>
          </a:p>
        </p:txBody>
      </p:sp>
      <p:sp>
        <p:nvSpPr>
          <p:cNvPr id="80" name="投影片編號版面配置區 1">
            <a:extLst>
              <a:ext uri="{FF2B5EF4-FFF2-40B4-BE49-F238E27FC236}">
                <a16:creationId xmlns:a16="http://schemas.microsoft.com/office/drawing/2014/main" xmlns="" id="{69B0DD88-14FF-4B68-B552-6F4114571707}"/>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6</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82" name="圓角矩形 81"/>
          <p:cNvSpPr/>
          <p:nvPr/>
        </p:nvSpPr>
        <p:spPr>
          <a:xfrm>
            <a:off x="497372" y="6263227"/>
            <a:ext cx="9203083" cy="555295"/>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橢圓 82"/>
          <p:cNvSpPr/>
          <p:nvPr/>
        </p:nvSpPr>
        <p:spPr>
          <a:xfrm>
            <a:off x="1127714" y="4022822"/>
            <a:ext cx="1628899" cy="546265"/>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668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1E6D223A-D426-4740-ACC5-90A1F27FC9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4779" y="441297"/>
            <a:ext cx="2151934" cy="13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矩形 21">
            <a:extLst>
              <a:ext uri="{FF2B5EF4-FFF2-40B4-BE49-F238E27FC236}">
                <a16:creationId xmlns:a16="http://schemas.microsoft.com/office/drawing/2014/main" xmlns="" id="{010FCF1D-0082-453F-89DB-64D42FFCC927}"/>
              </a:ext>
            </a:extLst>
          </p:cNvPr>
          <p:cNvSpPr/>
          <p:nvPr/>
        </p:nvSpPr>
        <p:spPr bwMode="auto">
          <a:xfrm>
            <a:off x="454902" y="1050168"/>
            <a:ext cx="4249690" cy="484302"/>
          </a:xfrm>
          <a:prstGeom prst="roundRect">
            <a:avLst>
              <a:gd name="adj" fmla="val 50000"/>
            </a:avLst>
          </a:prstGeom>
          <a:solidFill>
            <a:schemeClr val="accent3">
              <a:lumMod val="75000"/>
            </a:schemeClr>
          </a:solidFill>
          <a:ln w="38100" cap="flat" cmpd="sng" algn="ctr">
            <a:solidFill>
              <a:sysClr val="window" lastClr="FFFFFF"/>
            </a:solidFill>
            <a:prstDash val="solid"/>
          </a:ln>
          <a:effectLst/>
        </p:spPr>
        <p:txBody>
          <a:bodyPr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綠色照顧計畫</a:t>
            </a:r>
          </a:p>
        </p:txBody>
      </p:sp>
      <p:sp>
        <p:nvSpPr>
          <p:cNvPr id="8" name="矩形 7">
            <a:extLst>
              <a:ext uri="{FF2B5EF4-FFF2-40B4-BE49-F238E27FC236}">
                <a16:creationId xmlns:a16="http://schemas.microsoft.com/office/drawing/2014/main" xmlns="" id="{BFA1E128-4818-44DD-82D9-9C5F370785D0}"/>
              </a:ext>
            </a:extLst>
          </p:cNvPr>
          <p:cNvSpPr/>
          <p:nvPr/>
        </p:nvSpPr>
        <p:spPr>
          <a:xfrm>
            <a:off x="11263159" y="5038661"/>
            <a:ext cx="8414853" cy="1323439"/>
          </a:xfrm>
          <a:prstGeom prst="rect">
            <a:avLst/>
          </a:prstGeom>
        </p:spPr>
        <p:txBody>
          <a:bodyPr wrap="square">
            <a:spAutoFit/>
          </a:bodyPr>
          <a:lstStyle/>
          <a:p>
            <a:pPr marL="342900" marR="0" lvl="0" indent="-342900" algn="l" defTabSz="1072866"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lumMod val="85000"/>
                    <a:lumOff val="15000"/>
                  </a:prstClr>
                </a:solidFill>
                <a:effectLst/>
                <a:uLnTx/>
                <a:uFillTx/>
                <a:latin typeface="Calibri"/>
                <a:ea typeface="微軟正黑體"/>
                <a:cs typeface="+mn-cs"/>
              </a:rPr>
              <a:t>擴展綠色照顧站點，輔導農漁會永續經營。</a:t>
            </a:r>
            <a:endParaRPr kumimoji="0" lang="en-US" altLang="zh-TW" sz="2000" b="0" i="0" u="none" strike="noStrike" kern="1200" cap="none" spc="0" normalizeH="0" baseline="0" noProof="0" dirty="0">
              <a:ln>
                <a:noFill/>
              </a:ln>
              <a:solidFill>
                <a:prstClr val="black">
                  <a:lumMod val="85000"/>
                  <a:lumOff val="15000"/>
                </a:prstClr>
              </a:solidFill>
              <a:effectLst/>
              <a:uLnTx/>
              <a:uFillTx/>
              <a:latin typeface="Calibri"/>
              <a:ea typeface="微軟正黑體"/>
              <a:cs typeface="+mn-cs"/>
            </a:endParaRPr>
          </a:p>
          <a:p>
            <a:pPr marL="342900" marR="0" lvl="0" indent="-342900" algn="l" defTabSz="1072866"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lumMod val="85000"/>
                    <a:lumOff val="15000"/>
                  </a:prstClr>
                </a:solidFill>
                <a:effectLst/>
                <a:uLnTx/>
                <a:uFillTx/>
                <a:latin typeface="Calibri"/>
                <a:ea typeface="微軟正黑體"/>
                <a:cs typeface="+mn-cs"/>
              </a:rPr>
              <a:t>運用在地多元人力資源辦理綠色照顧。</a:t>
            </a:r>
            <a:endParaRPr kumimoji="0" lang="en-US" altLang="zh-TW" sz="2000" b="1" i="0" u="none" strike="noStrike" kern="1200" cap="none" spc="0" normalizeH="0" baseline="0" noProof="0" dirty="0">
              <a:ln>
                <a:noFill/>
              </a:ln>
              <a:solidFill>
                <a:prstClr val="black">
                  <a:lumMod val="85000"/>
                  <a:lumOff val="15000"/>
                </a:prstClr>
              </a:solidFill>
              <a:effectLst/>
              <a:uLnTx/>
              <a:uFillTx/>
              <a:latin typeface="Calibri"/>
              <a:ea typeface="微軟正黑體"/>
              <a:cs typeface="+mn-cs"/>
            </a:endParaRPr>
          </a:p>
          <a:p>
            <a:pPr marL="342900" marR="0" lvl="0" indent="-342900" algn="l" defTabSz="1072866"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lumMod val="85000"/>
                    <a:lumOff val="15000"/>
                  </a:prstClr>
                </a:solidFill>
                <a:effectLst/>
                <a:uLnTx/>
                <a:uFillTx/>
                <a:latin typeface="Calibri"/>
                <a:ea typeface="微軟正黑體"/>
                <a:cs typeface="+mn-cs"/>
              </a:rPr>
              <a:t>農村社區綠色照顧未來並結合農漁會綠色照顧站或其他部會之長照據點形成綠色照顧服務網絡。</a:t>
            </a:r>
            <a:endParaRPr kumimoji="0" lang="en-US" altLang="zh-TW" sz="2000" b="1" i="0" u="none" strike="noStrike" kern="1200" cap="none" spc="0" normalizeH="0" baseline="0" noProof="0" dirty="0">
              <a:ln>
                <a:noFill/>
              </a:ln>
              <a:solidFill>
                <a:prstClr val="black">
                  <a:lumMod val="85000"/>
                  <a:lumOff val="15000"/>
                </a:prstClr>
              </a:solidFill>
              <a:effectLst/>
              <a:uLnTx/>
              <a:uFillTx/>
              <a:latin typeface="Calibri"/>
              <a:ea typeface="微軟正黑體"/>
              <a:cs typeface="+mn-cs"/>
            </a:endParaRPr>
          </a:p>
        </p:txBody>
      </p:sp>
      <p:pic>
        <p:nvPicPr>
          <p:cNvPr id="9" name="Picture 2">
            <a:extLst>
              <a:ext uri="{FF2B5EF4-FFF2-40B4-BE49-F238E27FC236}">
                <a16:creationId xmlns:a16="http://schemas.microsoft.com/office/drawing/2014/main" xmlns="" id="{0D959890-AC45-424A-A11A-BFD4483451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5958" y="1103018"/>
            <a:ext cx="2137438" cy="1368000"/>
          </a:xfrm>
          <a:prstGeom prst="rect">
            <a:avLst/>
          </a:prstGeom>
          <a:noFill/>
          <a:ln>
            <a:noFill/>
          </a:ln>
          <a:effectLst>
            <a:outerShdw dist="35921" dir="2700000" algn="ctr" rotWithShape="0">
              <a:schemeClr val="bg2"/>
            </a:outerShdw>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xmlns="" id="{3B1C3217-FE98-4C99-AFF4-00FE40CFEB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7943" y="2556506"/>
            <a:ext cx="2033468" cy="13680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a:extLst>
              <a:ext uri="{FF2B5EF4-FFF2-40B4-BE49-F238E27FC236}">
                <a16:creationId xmlns:a16="http://schemas.microsoft.com/office/drawing/2014/main" xmlns="" id="{56BABD96-9892-4AF9-AEDD-9CC0DCAFE642}"/>
              </a:ext>
            </a:extLst>
          </p:cNvPr>
          <p:cNvSpPr txBox="1"/>
          <p:nvPr/>
        </p:nvSpPr>
        <p:spPr>
          <a:xfrm>
            <a:off x="11014089" y="4648178"/>
            <a:ext cx="2938554" cy="523210"/>
          </a:xfrm>
          <a:prstGeom prst="rect">
            <a:avLst/>
          </a:prstGeom>
          <a:noFill/>
        </p:spPr>
        <p:txBody>
          <a:bodyPr wrap="square" lIns="91429" tIns="45715" rIns="91429" bIns="45715" rtlCol="0">
            <a:spAutoFit/>
          </a:bodyPr>
          <a:lstStyle/>
          <a:p>
            <a:pPr marL="285717" marR="0" lvl="0" indent="-285717" algn="l" defTabSz="914296"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a:cs typeface="+mn-cs"/>
              </a:rPr>
              <a:t>未來精進作為</a:t>
            </a:r>
            <a:r>
              <a:rPr kumimoji="0" lang="en-US" altLang="zh-TW" sz="2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a:cs typeface="+mn-cs"/>
              </a:rPr>
              <a:t>:</a:t>
            </a:r>
            <a:endParaRPr kumimoji="0" lang="zh-TW" altLang="en-US" sz="2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a:cs typeface="+mn-cs"/>
            </a:endParaRPr>
          </a:p>
        </p:txBody>
      </p:sp>
      <p:sp>
        <p:nvSpPr>
          <p:cNvPr id="12" name="矩形 11">
            <a:extLst>
              <a:ext uri="{FF2B5EF4-FFF2-40B4-BE49-F238E27FC236}">
                <a16:creationId xmlns:a16="http://schemas.microsoft.com/office/drawing/2014/main" xmlns="" id="{D130F2FC-3426-410F-B6A7-5C4125330D9B}"/>
              </a:ext>
            </a:extLst>
          </p:cNvPr>
          <p:cNvSpPr/>
          <p:nvPr/>
        </p:nvSpPr>
        <p:spPr>
          <a:xfrm>
            <a:off x="463396" y="1609315"/>
            <a:ext cx="6041321" cy="2416046"/>
          </a:xfrm>
          <a:prstGeom prst="rect">
            <a:avLst/>
          </a:prstGeom>
        </p:spPr>
        <p:txBody>
          <a:bodyPr wrap="square">
            <a:spAutoFit/>
          </a:bodyPr>
          <a:lstStyle/>
          <a:p>
            <a:pPr marL="0" marR="0" lvl="0" indent="0" algn="l" defTabSz="1072866"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09900"/>
                </a:solidFill>
                <a:effectLst/>
                <a:uLnTx/>
                <a:uFillTx/>
                <a:latin typeface="微軟正黑體"/>
                <a:ea typeface="微軟正黑體"/>
                <a:cs typeface="+mn-cs"/>
              </a:rPr>
              <a:t>綠色照顧站</a:t>
            </a:r>
            <a:r>
              <a:rPr kumimoji="0" lang="zh-TW" altLang="en-US" sz="2000" b="1" i="0" u="none" strike="noStrike" kern="1200" cap="none" spc="0" normalizeH="0" baseline="0" noProof="0" dirty="0">
                <a:ln>
                  <a:noFill/>
                </a:ln>
                <a:solidFill>
                  <a:srgbClr val="F3A447">
                    <a:lumMod val="50000"/>
                  </a:srgbClr>
                </a:solidFill>
                <a:effectLst/>
                <a:uLnTx/>
                <a:uFillTx/>
                <a:latin typeface="微軟正黑體"/>
                <a:ea typeface="微軟正黑體"/>
                <a:cs typeface="+mn-cs"/>
              </a:rPr>
              <a:t>輔導</a:t>
            </a:r>
            <a:r>
              <a:rPr kumimoji="0" lang="en-US" altLang="zh-TW" sz="2000" b="1" i="0" u="none" strike="noStrike" kern="1200" cap="none" spc="0" normalizeH="0" baseline="0" noProof="0" dirty="0">
                <a:ln>
                  <a:noFill/>
                </a:ln>
                <a:solidFill>
                  <a:srgbClr val="FF0000"/>
                </a:solidFill>
                <a:effectLst/>
                <a:uLnTx/>
                <a:uFillTx/>
                <a:latin typeface="微軟正黑體"/>
                <a:ea typeface="微軟正黑體"/>
                <a:cs typeface="+mn-cs"/>
              </a:rPr>
              <a:t>121</a:t>
            </a: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家</a:t>
            </a:r>
            <a:r>
              <a:rPr kumimoji="0" lang="en-US" altLang="zh-TW" sz="2000" b="1" i="0" u="none" strike="noStrike" kern="1200" cap="none" spc="0" normalizeH="0" baseline="0" noProof="0" dirty="0">
                <a:ln>
                  <a:noFill/>
                </a:ln>
                <a:solidFill>
                  <a:srgbClr val="FF0000"/>
                </a:solidFill>
                <a:effectLst/>
                <a:uLnTx/>
                <a:uFillTx/>
                <a:latin typeface="微軟正黑體"/>
                <a:ea typeface="微軟正黑體"/>
                <a:cs typeface="+mn-cs"/>
              </a:rPr>
              <a:t>(189</a:t>
            </a: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個據點</a:t>
            </a:r>
            <a:r>
              <a:rPr kumimoji="0" lang="en-US" altLang="zh-TW" sz="2000" b="1" i="0" u="none" strike="noStrike" kern="1200" cap="none" spc="0" normalizeH="0" baseline="0" noProof="0" dirty="0">
                <a:ln>
                  <a:noFill/>
                </a:ln>
                <a:solidFill>
                  <a:srgbClr val="FF0000"/>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srgbClr val="F3A447">
                    <a:lumMod val="50000"/>
                  </a:srgbClr>
                </a:solidFill>
                <a:effectLst/>
                <a:uLnTx/>
                <a:uFillTx/>
                <a:latin typeface="微軟正黑體"/>
                <a:ea typeface="微軟正黑體"/>
                <a:cs typeface="+mn-cs"/>
              </a:rPr>
              <a:t>農漁會</a:t>
            </a:r>
            <a:endParaRPr kumimoji="0" lang="en-US" altLang="zh-TW" sz="2000" b="1" i="0" u="none" strike="noStrike" kern="1200" cap="none" spc="0" normalizeH="0" baseline="0" noProof="0" dirty="0">
              <a:ln>
                <a:noFill/>
              </a:ln>
              <a:solidFill>
                <a:srgbClr val="F3A447">
                  <a:lumMod val="50000"/>
                </a:srgbClr>
              </a:solidFill>
              <a:effectLst/>
              <a:uLnTx/>
              <a:uFillTx/>
              <a:latin typeface="微軟正黑體"/>
              <a:ea typeface="微軟正黑體"/>
              <a:cs typeface="+mn-cs"/>
            </a:endParaRPr>
          </a:p>
          <a:p>
            <a:pPr marL="342900" marR="0" lvl="0" indent="-342900" algn="l" defTabSz="1072866"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多元學習課程及供餐服務</a:t>
            </a:r>
            <a:endPar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endParaRPr>
          </a:p>
          <a:p>
            <a:pPr marL="342900" marR="0" lvl="0" indent="-342900" algn="l" defTabSz="1072866"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000" b="1" i="0" u="none" strike="noStrike" kern="1200" cap="none" spc="0" normalizeH="0" baseline="0" noProof="0" dirty="0">
                <a:ln>
                  <a:noFill/>
                </a:ln>
                <a:solidFill>
                  <a:prstClr val="black">
                    <a:lumMod val="85000"/>
                    <a:lumOff val="15000"/>
                  </a:prstClr>
                </a:solidFill>
                <a:effectLst/>
                <a:uLnTx/>
                <a:uFillTx/>
                <a:latin typeface="微軟正黑體"/>
                <a:ea typeface="微軟正黑體"/>
                <a:cs typeface="+mn-cs"/>
              </a:rPr>
              <a:t>定點關懷、外展關懷、到宅關懷等關懷服務</a:t>
            </a:r>
            <a:endParaRPr kumimoji="0" lang="en-US" altLang="zh-TW" sz="2000" b="1" i="0" u="none" strike="noStrike" kern="1200" cap="none" spc="0" normalizeH="0" baseline="0" noProof="0" dirty="0">
              <a:ln>
                <a:noFill/>
              </a:ln>
              <a:solidFill>
                <a:prstClr val="black">
                  <a:lumMod val="85000"/>
                  <a:lumOff val="15000"/>
                </a:prstClr>
              </a:solidFill>
              <a:effectLst/>
              <a:uLnTx/>
              <a:uFillTx/>
              <a:latin typeface="微軟正黑體"/>
              <a:ea typeface="微軟正黑體"/>
              <a:cs typeface="+mn-cs"/>
            </a:endParaRPr>
          </a:p>
          <a:p>
            <a:pPr marL="342900" marR="0" lvl="0" indent="-342900" algn="l" defTabSz="1072866"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培訓志工及改善綠色照顧場域</a:t>
            </a:r>
            <a:endParaRPr kumimoji="0" lang="en-US" altLang="zh-TW" sz="2000" b="1" i="0" u="none" strike="noStrike" kern="1200" cap="none" spc="0" normalizeH="0" baseline="0" noProof="0" dirty="0">
              <a:ln>
                <a:noFill/>
              </a:ln>
              <a:solidFill>
                <a:prstClr val="black">
                  <a:lumMod val="85000"/>
                  <a:lumOff val="15000"/>
                </a:prstClr>
              </a:solidFill>
              <a:effectLst/>
              <a:uLnTx/>
              <a:uFillTx/>
              <a:latin typeface="微軟正黑體"/>
              <a:ea typeface="微軟正黑體"/>
              <a:cs typeface="+mn-cs"/>
            </a:endParaRPr>
          </a:p>
          <a:p>
            <a:pPr marL="0" marR="0" lvl="0" indent="0" algn="l" defTabSz="1072866" rtl="0" eaLnBrk="1" fontAlgn="auto" latinLnBrk="0" hangingPunct="1">
              <a:lnSpc>
                <a:spcPct val="100000"/>
              </a:lnSpc>
              <a:spcBef>
                <a:spcPts val="0"/>
              </a:spcBef>
              <a:spcAft>
                <a:spcPts val="0"/>
              </a:spcAft>
              <a:buClrTx/>
              <a:buSzTx/>
              <a:buFontTx/>
              <a:buNone/>
              <a:tabLst/>
              <a:defRPr/>
            </a:pPr>
            <a:endParaRPr kumimoji="0" lang="en-US" altLang="zh-TW" sz="1100" b="1" i="0" u="none" strike="noStrike" kern="1200" cap="none" spc="0" normalizeH="0" baseline="0" noProof="0" dirty="0">
              <a:ln>
                <a:noFill/>
              </a:ln>
              <a:solidFill>
                <a:srgbClr val="E7BC29">
                  <a:lumMod val="75000"/>
                </a:srgbClr>
              </a:solidFill>
              <a:effectLst/>
              <a:uLnTx/>
              <a:uFillTx/>
              <a:latin typeface="微軟正黑體"/>
              <a:ea typeface="微軟正黑體"/>
              <a:cs typeface="+mn-cs"/>
            </a:endParaRPr>
          </a:p>
          <a:p>
            <a:pPr marL="0" marR="0" lvl="0" indent="0" algn="l" defTabSz="1072866"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09900"/>
                </a:solidFill>
                <a:effectLst/>
                <a:uLnTx/>
                <a:uFillTx/>
                <a:latin typeface="微軟正黑體"/>
                <a:ea typeface="微軟正黑體"/>
                <a:cs typeface="+mn-cs"/>
              </a:rPr>
              <a:t>農村社區綠色照顧</a:t>
            </a:r>
            <a:r>
              <a:rPr kumimoji="0" lang="zh-TW" altLang="en-US" sz="2000" b="1" i="0" u="none" strike="noStrike" kern="1200" cap="none" spc="0" normalizeH="0" baseline="0" noProof="0" dirty="0">
                <a:ln>
                  <a:noFill/>
                </a:ln>
                <a:solidFill>
                  <a:srgbClr val="F3A447">
                    <a:lumMod val="50000"/>
                  </a:srgbClr>
                </a:solidFill>
                <a:effectLst/>
                <a:uLnTx/>
                <a:uFillTx/>
                <a:latin typeface="微軟正黑體"/>
                <a:ea typeface="微軟正黑體"/>
                <a:cs typeface="+mn-cs"/>
              </a:rPr>
              <a:t>補助</a:t>
            </a:r>
            <a:r>
              <a:rPr kumimoji="0" lang="en-US" altLang="zh-TW" sz="2000" b="1" i="0" u="none" strike="noStrike" kern="1200" cap="none" spc="0" normalizeH="0" baseline="0" noProof="0" dirty="0">
                <a:ln>
                  <a:noFill/>
                </a:ln>
                <a:solidFill>
                  <a:srgbClr val="FF0000"/>
                </a:solidFill>
                <a:effectLst/>
                <a:uLnTx/>
                <a:uFillTx/>
                <a:latin typeface="微軟正黑體"/>
                <a:ea typeface="微軟正黑體"/>
                <a:cs typeface="+mn-cs"/>
              </a:rPr>
              <a:t>100</a:t>
            </a: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個</a:t>
            </a:r>
            <a:r>
              <a:rPr kumimoji="0" lang="zh-TW" altLang="en-US" sz="2000" b="1" i="0" u="none" strike="noStrike" kern="1200" cap="none" spc="0" normalizeH="0" baseline="0" noProof="0" dirty="0">
                <a:ln>
                  <a:noFill/>
                </a:ln>
                <a:solidFill>
                  <a:srgbClr val="F3A447">
                    <a:lumMod val="50000"/>
                  </a:srgbClr>
                </a:solidFill>
                <a:effectLst/>
                <a:uLnTx/>
                <a:uFillTx/>
                <a:latin typeface="微軟正黑體"/>
                <a:ea typeface="微軟正黑體"/>
                <a:cs typeface="+mn-cs"/>
              </a:rPr>
              <a:t>社區辦理</a:t>
            </a:r>
            <a:endParaRPr kumimoji="0" lang="en-US" altLang="zh-TW" sz="2000" b="1" i="0" u="none" strike="noStrike" kern="1200" cap="none" spc="0" normalizeH="0" baseline="0" noProof="0" dirty="0">
              <a:ln>
                <a:noFill/>
              </a:ln>
              <a:solidFill>
                <a:srgbClr val="F3A447">
                  <a:lumMod val="50000"/>
                </a:srgbClr>
              </a:solidFill>
              <a:effectLst/>
              <a:uLnTx/>
              <a:uFillTx/>
              <a:latin typeface="微軟正黑體"/>
              <a:ea typeface="微軟正黑體"/>
              <a:cs typeface="+mn-cs"/>
            </a:endParaRPr>
          </a:p>
          <a:p>
            <a:pPr marL="342900" marR="0" lvl="0" indent="-342900" algn="l" defTabSz="1072866"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000" b="1" i="0" u="none" strike="noStrike" kern="1200" cap="none" spc="0" normalizeH="0" baseline="0" noProof="0" dirty="0">
                <a:ln>
                  <a:noFill/>
                </a:ln>
                <a:solidFill>
                  <a:prstClr val="black">
                    <a:lumMod val="85000"/>
                    <a:lumOff val="15000"/>
                  </a:prstClr>
                </a:solidFill>
                <a:effectLst/>
                <a:uLnTx/>
                <a:uFillTx/>
                <a:latin typeface="微軟正黑體"/>
                <a:ea typeface="微軟正黑體"/>
                <a:cs typeface="+mn-cs"/>
              </a:rPr>
              <a:t>導入社區青壯年人力，強化高齡者的社區參與、飲食營養、心理健康、手作療育與友善環境等</a:t>
            </a:r>
            <a:endParaRPr kumimoji="0" lang="zh-TW" altLang="en-US" sz="2000" b="1" i="0" u="none" strike="noStrike" kern="1200" cap="none" spc="0" normalizeH="0" baseline="0" noProof="0" dirty="0">
              <a:ln>
                <a:noFill/>
              </a:ln>
              <a:solidFill>
                <a:srgbClr val="E7BC29">
                  <a:lumMod val="75000"/>
                </a:srgbClr>
              </a:solidFill>
              <a:effectLst/>
              <a:uLnTx/>
              <a:uFillTx/>
              <a:latin typeface="微軟正黑體"/>
              <a:ea typeface="微軟正黑體"/>
              <a:cs typeface="+mn-cs"/>
            </a:endParaRPr>
          </a:p>
        </p:txBody>
      </p:sp>
      <p:sp>
        <p:nvSpPr>
          <p:cNvPr id="16" name="矩形 15">
            <a:extLst>
              <a:ext uri="{FF2B5EF4-FFF2-40B4-BE49-F238E27FC236}">
                <a16:creationId xmlns:a16="http://schemas.microsoft.com/office/drawing/2014/main" xmlns="" id="{723BF37C-1855-4284-A04E-ECE639896AC4}"/>
              </a:ext>
            </a:extLst>
          </p:cNvPr>
          <p:cNvSpPr/>
          <p:nvPr/>
        </p:nvSpPr>
        <p:spPr>
          <a:xfrm>
            <a:off x="137677" y="136507"/>
            <a:ext cx="9630646" cy="720000"/>
          </a:xfrm>
          <a:prstGeom prst="rect">
            <a:avLst/>
          </a:prstGeom>
          <a:solidFill>
            <a:srgbClr val="EC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marR="0" lvl="0" indent="0" algn="l" defTabSz="1072866"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28726E"/>
                </a:solidFill>
                <a:effectLst/>
                <a:uLnTx/>
                <a:uFillTx/>
                <a:latin typeface="Microsoft YaHei UI" panose="020B0503020204020204" pitchFamily="34" charset="-122"/>
                <a:ea typeface="Microsoft YaHei UI" panose="020B0503020204020204" pitchFamily="34" charset="-122"/>
                <a:cs typeface="Times New Roman"/>
              </a:rPr>
              <a:t>農漁村推動綠色照顧實踐零飢餓</a:t>
            </a:r>
          </a:p>
        </p:txBody>
      </p:sp>
      <p:pic>
        <p:nvPicPr>
          <p:cNvPr id="14" name="圖片 13">
            <a:extLst>
              <a:ext uri="{FF2B5EF4-FFF2-40B4-BE49-F238E27FC236}">
                <a16:creationId xmlns:a16="http://schemas.microsoft.com/office/drawing/2014/main" xmlns="" id="{0A21E5CA-7228-46DA-8EEC-CEFA19EE943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4000"/>
                    </a14:imgEffect>
                  </a14:imgLayer>
                </a14:imgProps>
              </a:ext>
            </a:extLst>
          </a:blip>
          <a:srcRect b="51671"/>
          <a:stretch/>
        </p:blipFill>
        <p:spPr>
          <a:xfrm>
            <a:off x="11158812" y="7017676"/>
            <a:ext cx="1551389" cy="999691"/>
          </a:xfrm>
          <a:prstGeom prst="rect">
            <a:avLst/>
          </a:prstGeom>
        </p:spPr>
      </p:pic>
      <p:pic>
        <p:nvPicPr>
          <p:cNvPr id="15" name="圖片 14">
            <a:extLst>
              <a:ext uri="{FF2B5EF4-FFF2-40B4-BE49-F238E27FC236}">
                <a16:creationId xmlns:a16="http://schemas.microsoft.com/office/drawing/2014/main" xmlns="" id="{4748BF3A-7B6B-47D4-9ECD-E398803D27B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8000"/>
                    </a14:imgEffect>
                  </a14:imgLayer>
                </a14:imgProps>
              </a:ext>
            </a:extLst>
          </a:blip>
          <a:stretch>
            <a:fillRect/>
          </a:stretch>
        </p:blipFill>
        <p:spPr>
          <a:xfrm>
            <a:off x="14581723" y="6543790"/>
            <a:ext cx="1261300" cy="1470152"/>
          </a:xfrm>
          <a:prstGeom prst="rect">
            <a:avLst/>
          </a:prstGeom>
        </p:spPr>
      </p:pic>
      <p:pic>
        <p:nvPicPr>
          <p:cNvPr id="17" name="圖片 16">
            <a:extLst>
              <a:ext uri="{FF2B5EF4-FFF2-40B4-BE49-F238E27FC236}">
                <a16:creationId xmlns:a16="http://schemas.microsoft.com/office/drawing/2014/main" xmlns="" id="{CC1CCAEF-0F21-44DD-A319-A9134DC1141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8000"/>
                    </a14:imgEffect>
                  </a14:imgLayer>
                </a14:imgProps>
              </a:ext>
            </a:extLst>
          </a:blip>
          <a:stretch>
            <a:fillRect/>
          </a:stretch>
        </p:blipFill>
        <p:spPr>
          <a:xfrm>
            <a:off x="15992346" y="6567018"/>
            <a:ext cx="1137703" cy="1446924"/>
          </a:xfrm>
          <a:prstGeom prst="rect">
            <a:avLst/>
          </a:prstGeom>
        </p:spPr>
      </p:pic>
      <p:sp>
        <p:nvSpPr>
          <p:cNvPr id="18" name="文字方塊 17">
            <a:extLst>
              <a:ext uri="{FF2B5EF4-FFF2-40B4-BE49-F238E27FC236}">
                <a16:creationId xmlns:a16="http://schemas.microsoft.com/office/drawing/2014/main" xmlns="" id="{4AB0CF89-4260-4DDC-8F82-A02819109C4C}"/>
              </a:ext>
            </a:extLst>
          </p:cNvPr>
          <p:cNvSpPr txBox="1"/>
          <p:nvPr/>
        </p:nvSpPr>
        <p:spPr>
          <a:xfrm>
            <a:off x="290999" y="4740677"/>
            <a:ext cx="2872200" cy="1785104"/>
          </a:xfrm>
          <a:prstGeom prst="rect">
            <a:avLst/>
          </a:prstGeom>
          <a:noFill/>
        </p:spPr>
        <p:txBody>
          <a:bodyPr wrap="square" rtlCol="0">
            <a:spAutoFit/>
          </a:bodyPr>
          <a:lstStyle/>
          <a:p>
            <a:pPr marL="263525" marR="0" lvl="0" indent="-250825" algn="just" defTabSz="898544"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農漁會</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辦理</a:t>
            </a:r>
            <a:r>
              <a:rPr kumimoji="0" lang="zh-TW" altLang="en-US" sz="2000" b="1" i="0" u="heavy" strike="noStrike" kern="1200" cap="none" spc="0" normalizeH="0" noProof="0" dirty="0">
                <a:ln>
                  <a:noFill/>
                </a:ln>
                <a:solidFill>
                  <a:prstClr val="black"/>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rPr>
              <a:t>供餐服務</a:t>
            </a:r>
            <a:endParaRPr kumimoji="0" lang="en-US" altLang="zh-TW" sz="2000" b="1" i="0" u="heavy" strike="noStrike" kern="1200" cap="none" spc="0" normalizeH="0" noProof="0" dirty="0">
              <a:ln>
                <a:noFill/>
              </a:ln>
              <a:solidFill>
                <a:prstClr val="black"/>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endParaRPr>
          </a:p>
          <a:p>
            <a:pPr marL="263525" marR="0" lvl="0" indent="-250825" algn="just" defTabSz="898544"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綠照社區</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推動零飢餓供餐</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63525" marR="0" lvl="0" indent="-250825" algn="just" defTabSz="898544" rtl="0" eaLnBrk="1" fontAlgn="auto" latinLnBrk="0" hangingPunct="1">
              <a:lnSpc>
                <a:spcPct val="100000"/>
              </a:lnSpc>
              <a:spcBef>
                <a:spcPts val="600"/>
              </a:spcBef>
              <a:spcAft>
                <a:spcPts val="0"/>
              </a:spcAft>
              <a:buClr>
                <a:prstClr val="black"/>
              </a:buClr>
              <a:buSzTx/>
              <a:buFont typeface="Arial" panose="020B0604020202020204" pitchFamily="34" charset="0"/>
              <a:buChar char="•"/>
              <a:tabLst/>
              <a:defRPr/>
            </a:pPr>
            <a:r>
              <a:rPr kumimoji="0" lang="zh-TW" altLang="en-US" sz="2000" b="1" i="0" u="heavy" strike="noStrike" kern="1200" cap="none" spc="0" normalizeH="0" noProof="0" dirty="0">
                <a:ln>
                  <a:noFill/>
                </a:ln>
                <a:solidFill>
                  <a:prstClr val="black"/>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rPr>
              <a:t>幸福元氣站販售</a:t>
            </a:r>
            <a:r>
              <a:rPr kumimoji="0" lang="en-US" altLang="zh-TW" sz="2000" b="1" i="0" u="heavy" strike="noStrike" kern="1200" cap="none" spc="0" normalizeH="0" noProof="0" dirty="0">
                <a:ln>
                  <a:noFill/>
                </a:ln>
                <a:solidFill>
                  <a:prstClr val="black"/>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rPr>
              <a:t>60</a:t>
            </a:r>
            <a:r>
              <a:rPr kumimoji="0" lang="zh-TW" altLang="en-US" sz="2000" b="1" i="0" u="heavy" strike="noStrike" kern="1200" cap="none" spc="0" normalizeH="0" noProof="0" dirty="0">
                <a:ln>
                  <a:noFill/>
                </a:ln>
                <a:solidFill>
                  <a:prstClr val="black"/>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rPr>
              <a:t>元餐盒</a:t>
            </a:r>
          </a:p>
        </p:txBody>
      </p:sp>
      <p:sp>
        <p:nvSpPr>
          <p:cNvPr id="19" name="矩形 18">
            <a:extLst>
              <a:ext uri="{FF2B5EF4-FFF2-40B4-BE49-F238E27FC236}">
                <a16:creationId xmlns:a16="http://schemas.microsoft.com/office/drawing/2014/main" xmlns="" id="{CE68A808-AE50-4EFD-A1DF-3FE0ECCD664A}"/>
              </a:ext>
            </a:extLst>
          </p:cNvPr>
          <p:cNvSpPr/>
          <p:nvPr/>
        </p:nvSpPr>
        <p:spPr>
          <a:xfrm>
            <a:off x="195299" y="4461175"/>
            <a:ext cx="3063600" cy="2164349"/>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898544"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ea typeface="微軟正黑體" panose="020B0604030504040204" pitchFamily="34" charset="-120"/>
              <a:cs typeface="+mn-cs"/>
            </a:endParaRPr>
          </a:p>
        </p:txBody>
      </p:sp>
      <p:sp>
        <p:nvSpPr>
          <p:cNvPr id="20" name="矩形 19">
            <a:extLst>
              <a:ext uri="{FF2B5EF4-FFF2-40B4-BE49-F238E27FC236}">
                <a16:creationId xmlns:a16="http://schemas.microsoft.com/office/drawing/2014/main" xmlns="" id="{3CAB8BF8-449A-4684-B1D0-E1DF4443CBBB}"/>
              </a:ext>
            </a:extLst>
          </p:cNvPr>
          <p:cNvSpPr/>
          <p:nvPr/>
        </p:nvSpPr>
        <p:spPr>
          <a:xfrm>
            <a:off x="769600" y="4135794"/>
            <a:ext cx="2268362" cy="605811"/>
          </a:xfrm>
          <a:prstGeom prst="rect">
            <a:avLst/>
          </a:pr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898544"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擴大服務</a:t>
            </a:r>
            <a:r>
              <a:rPr kumimoji="0" lang="en-US" altLang="zh-TW"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填溫飽</a:t>
            </a:r>
          </a:p>
        </p:txBody>
      </p:sp>
      <p:sp>
        <p:nvSpPr>
          <p:cNvPr id="21" name="文字方塊 20">
            <a:extLst>
              <a:ext uri="{FF2B5EF4-FFF2-40B4-BE49-F238E27FC236}">
                <a16:creationId xmlns:a16="http://schemas.microsoft.com/office/drawing/2014/main" xmlns="" id="{E0E821C0-E202-4716-9E9C-C70BACA25760}"/>
              </a:ext>
            </a:extLst>
          </p:cNvPr>
          <p:cNvSpPr txBox="1"/>
          <p:nvPr/>
        </p:nvSpPr>
        <p:spPr>
          <a:xfrm>
            <a:off x="3465826" y="4740677"/>
            <a:ext cx="2750371" cy="1708160"/>
          </a:xfrm>
          <a:prstGeom prst="rect">
            <a:avLst/>
          </a:prstGeom>
          <a:noFill/>
        </p:spPr>
        <p:txBody>
          <a:bodyPr wrap="square" rtlCol="0">
            <a:spAutoFit/>
          </a:bodyPr>
          <a:lstStyle/>
          <a:p>
            <a:pPr marL="182563" marR="0" lvl="0" indent="-182563" algn="just" defTabSz="1072866"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農漁會通路設立</a:t>
            </a:r>
            <a:r>
              <a:rPr kumimoji="0" lang="zh-TW" altLang="en-US" sz="2000" b="1" i="0" u="heavy" strike="noStrike" kern="1200" cap="none" spc="0" normalizeH="0" noProof="0" dirty="0">
                <a:ln>
                  <a:noFill/>
                </a:ln>
                <a:solidFill>
                  <a:srgbClr val="FF0000"/>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rPr>
              <a:t>惜食專區</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，提供優質、價格親民的國產食材</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82563" marR="0" lvl="0" indent="-182563" algn="just" defTabSz="1072866"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結合教育單位供學童攜餐返家機制使用</a:t>
            </a:r>
          </a:p>
        </p:txBody>
      </p:sp>
      <p:sp>
        <p:nvSpPr>
          <p:cNvPr id="22" name="矩形 21">
            <a:extLst>
              <a:ext uri="{FF2B5EF4-FFF2-40B4-BE49-F238E27FC236}">
                <a16:creationId xmlns:a16="http://schemas.microsoft.com/office/drawing/2014/main" xmlns="" id="{79647390-1ED1-4362-8F9A-BE033ED62827}"/>
              </a:ext>
            </a:extLst>
          </p:cNvPr>
          <p:cNvSpPr/>
          <p:nvPr/>
        </p:nvSpPr>
        <p:spPr>
          <a:xfrm>
            <a:off x="3380459" y="4461175"/>
            <a:ext cx="3063600" cy="216434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98544"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ea typeface="微軟正黑體" panose="020B0604030504040204" pitchFamily="34" charset="-120"/>
              <a:cs typeface="+mn-cs"/>
            </a:endParaRPr>
          </a:p>
        </p:txBody>
      </p:sp>
      <p:sp>
        <p:nvSpPr>
          <p:cNvPr id="23" name="矩形 22">
            <a:extLst>
              <a:ext uri="{FF2B5EF4-FFF2-40B4-BE49-F238E27FC236}">
                <a16:creationId xmlns:a16="http://schemas.microsoft.com/office/drawing/2014/main" xmlns="" id="{58700CA8-0822-4656-8A8C-3BFDB4342F63}"/>
              </a:ext>
            </a:extLst>
          </p:cNvPr>
          <p:cNvSpPr/>
          <p:nvPr/>
        </p:nvSpPr>
        <p:spPr>
          <a:xfrm>
            <a:off x="3985600" y="4158429"/>
            <a:ext cx="2268362" cy="581291"/>
          </a:xfrm>
          <a:prstGeom prst="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898544"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響應惜食</a:t>
            </a:r>
            <a:r>
              <a:rPr kumimoji="0" lang="en-US" altLang="zh-TW"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穩食糧</a:t>
            </a:r>
          </a:p>
        </p:txBody>
      </p:sp>
      <p:sp>
        <p:nvSpPr>
          <p:cNvPr id="24" name="文字方塊 23">
            <a:extLst>
              <a:ext uri="{FF2B5EF4-FFF2-40B4-BE49-F238E27FC236}">
                <a16:creationId xmlns:a16="http://schemas.microsoft.com/office/drawing/2014/main" xmlns="" id="{EEFAF3BA-85AC-43FF-8ABD-48A2A8A1DA1B}"/>
              </a:ext>
            </a:extLst>
          </p:cNvPr>
          <p:cNvSpPr txBox="1"/>
          <p:nvPr/>
        </p:nvSpPr>
        <p:spPr>
          <a:xfrm>
            <a:off x="6638070" y="4740677"/>
            <a:ext cx="2983343" cy="1938992"/>
          </a:xfrm>
          <a:prstGeom prst="rect">
            <a:avLst/>
          </a:prstGeom>
          <a:noFill/>
        </p:spPr>
        <p:txBody>
          <a:bodyPr wrap="square" rtlCol="0">
            <a:spAutoFit/>
          </a:bodyPr>
          <a:lstStyle/>
          <a:p>
            <a:pPr marL="182563" marR="0" lvl="0" indent="-182563" algn="just" defTabSz="89854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修法擴大救助糧申請對象，設立關懷專線</a:t>
            </a:r>
            <a:endPar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182563" marR="0" lvl="0" indent="-182563" algn="just" defTabSz="107286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農村社區協助</a:t>
            </a:r>
            <a:r>
              <a:rPr kumimoji="0" lang="zh-TW" altLang="en-US" sz="2000" b="1" i="0" u="heavy" strike="noStrike" kern="1200" cap="none" spc="0" normalizeH="0" noProof="0" dirty="0">
                <a:ln>
                  <a:noFill/>
                </a:ln>
                <a:solidFill>
                  <a:srgbClr val="FF0000"/>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rPr>
              <a:t>關懷弱勢送出食材暖暖包</a:t>
            </a:r>
            <a:endParaRPr kumimoji="0" lang="en-US" altLang="zh-TW" sz="2000" b="1" i="0" u="heavy" strike="noStrike" kern="1200" cap="none" spc="0" normalizeH="0" noProof="0" dirty="0">
              <a:ln>
                <a:noFill/>
              </a:ln>
              <a:solidFill>
                <a:prstClr val="black"/>
              </a:solidFill>
              <a:effectLst>
                <a:outerShdw blurRad="38100" dist="38100" dir="2700000" algn="tl">
                  <a:srgbClr val="000000">
                    <a:alpha val="43137"/>
                  </a:srgbClr>
                </a:outerShdw>
              </a:effectLst>
              <a:uLnTx/>
              <a:uFill>
                <a:solidFill>
                  <a:schemeClr val="accent6">
                    <a:lumMod val="75000"/>
                  </a:schemeClr>
                </a:solidFill>
              </a:uFill>
              <a:latin typeface="微軟正黑體" panose="020B0604030504040204" pitchFamily="34" charset="-120"/>
              <a:ea typeface="微軟正黑體" panose="020B0604030504040204" pitchFamily="34" charset="-120"/>
              <a:cs typeface="+mn-cs"/>
            </a:endParaRPr>
          </a:p>
          <a:p>
            <a:pPr marL="182563" marR="0" lvl="0" indent="-182563" algn="just" defTabSz="89854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協同</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企業參與</a:t>
            </a:r>
            <a:endPar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5" name="矩形 24">
            <a:extLst>
              <a:ext uri="{FF2B5EF4-FFF2-40B4-BE49-F238E27FC236}">
                <a16:creationId xmlns:a16="http://schemas.microsoft.com/office/drawing/2014/main" xmlns="" id="{8BC8F384-E4A3-46F0-B1D4-29F25DCB7E65}"/>
              </a:ext>
            </a:extLst>
          </p:cNvPr>
          <p:cNvSpPr/>
          <p:nvPr/>
        </p:nvSpPr>
        <p:spPr>
          <a:xfrm>
            <a:off x="6556587" y="4461175"/>
            <a:ext cx="3064824" cy="216434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898544"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a:ea typeface="微軟正黑體" panose="020B0604030504040204" pitchFamily="34" charset="-120"/>
              <a:cs typeface="+mn-cs"/>
            </a:endParaRPr>
          </a:p>
        </p:txBody>
      </p:sp>
      <p:sp>
        <p:nvSpPr>
          <p:cNvPr id="26" name="矩形 25">
            <a:extLst>
              <a:ext uri="{FF2B5EF4-FFF2-40B4-BE49-F238E27FC236}">
                <a16:creationId xmlns:a16="http://schemas.microsoft.com/office/drawing/2014/main" xmlns="" id="{45CEF6DF-6DF3-4710-B95F-FB2BBB8690B2}"/>
              </a:ext>
            </a:extLst>
          </p:cNvPr>
          <p:cNvSpPr/>
          <p:nvPr/>
        </p:nvSpPr>
        <p:spPr>
          <a:xfrm>
            <a:off x="7148586" y="4148814"/>
            <a:ext cx="2268362" cy="60581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898544"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公私協力</a:t>
            </a:r>
            <a:r>
              <a:rPr kumimoji="0" lang="en-US" altLang="zh-TW"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來關懷</a:t>
            </a:r>
          </a:p>
        </p:txBody>
      </p:sp>
      <p:pic>
        <p:nvPicPr>
          <p:cNvPr id="27" name="圖片 26">
            <a:extLst>
              <a:ext uri="{FF2B5EF4-FFF2-40B4-BE49-F238E27FC236}">
                <a16:creationId xmlns:a16="http://schemas.microsoft.com/office/drawing/2014/main" xmlns="" id="{051F0C00-1683-4DEB-AEA0-70019CEB70FF}"/>
              </a:ext>
            </a:extLst>
          </p:cNvPr>
          <p:cNvPicPr>
            <a:picLocks noChangeAspect="1"/>
          </p:cNvPicPr>
          <p:nvPr/>
        </p:nvPicPr>
        <p:blipFill rotWithShape="1">
          <a:blip r:embed="rId12">
            <a:extLst>
              <a:ext uri="{BEBA8EAE-BF5A-486C-A8C5-ECC9F3942E4B}">
                <a14:imgProps xmlns:a14="http://schemas.microsoft.com/office/drawing/2010/main">
                  <a14:imgLayer r:embed="rId7">
                    <a14:imgEffect>
                      <a14:brightnessContrast bright="3000"/>
                    </a14:imgEffect>
                  </a14:imgLayer>
                </a14:imgProps>
              </a:ext>
            </a:extLst>
          </a:blip>
          <a:srcRect t="47732" b="892"/>
          <a:stretch/>
        </p:blipFill>
        <p:spPr>
          <a:xfrm>
            <a:off x="12681596" y="7017676"/>
            <a:ext cx="1459410" cy="999691"/>
          </a:xfrm>
          <a:prstGeom prst="rect">
            <a:avLst/>
          </a:prstGeom>
        </p:spPr>
      </p:pic>
      <p:pic>
        <p:nvPicPr>
          <p:cNvPr id="29" name="Picture 2" descr="手板-26">
            <a:extLst>
              <a:ext uri="{FF2B5EF4-FFF2-40B4-BE49-F238E27FC236}">
                <a16:creationId xmlns:a16="http://schemas.microsoft.com/office/drawing/2014/main" xmlns="" id="{5E6914CB-6A62-4560-9A21-4BA739C5E83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4261" b="7189"/>
          <a:stretch/>
        </p:blipFill>
        <p:spPr bwMode="auto">
          <a:xfrm>
            <a:off x="18058456" y="6632309"/>
            <a:ext cx="1881257" cy="6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群組 29">
            <a:extLst>
              <a:ext uri="{FF2B5EF4-FFF2-40B4-BE49-F238E27FC236}">
                <a16:creationId xmlns:a16="http://schemas.microsoft.com/office/drawing/2014/main" xmlns="" id="{23754E5D-749B-4452-A9BA-EE26DA419F1E}"/>
              </a:ext>
            </a:extLst>
          </p:cNvPr>
          <p:cNvGrpSpPr/>
          <p:nvPr/>
        </p:nvGrpSpPr>
        <p:grpSpPr>
          <a:xfrm>
            <a:off x="18111744" y="7359144"/>
            <a:ext cx="1790498" cy="640958"/>
            <a:chOff x="7679392" y="792609"/>
            <a:chExt cx="1790498" cy="640958"/>
          </a:xfrm>
        </p:grpSpPr>
        <p:pic>
          <p:nvPicPr>
            <p:cNvPr id="31" name="圖片 30">
              <a:extLst>
                <a:ext uri="{FF2B5EF4-FFF2-40B4-BE49-F238E27FC236}">
                  <a16:creationId xmlns:a16="http://schemas.microsoft.com/office/drawing/2014/main" xmlns="" id="{8EFCA075-E037-4232-8A6C-F295A198D6E6}"/>
                </a:ext>
              </a:extLst>
            </p:cNvPr>
            <p:cNvPicPr>
              <a:picLocks noChangeAspect="1"/>
            </p:cNvPicPr>
            <p:nvPr/>
          </p:nvPicPr>
          <p:blipFill rotWithShape="1">
            <a:blip r:embed="rId14"/>
            <a:srcRect l="2223"/>
            <a:stretch/>
          </p:blipFill>
          <p:spPr>
            <a:xfrm>
              <a:off x="7679392" y="792609"/>
              <a:ext cx="1677970" cy="391543"/>
            </a:xfrm>
            <a:prstGeom prst="rect">
              <a:avLst/>
            </a:prstGeom>
          </p:spPr>
        </p:pic>
        <p:sp>
          <p:nvSpPr>
            <p:cNvPr id="32" name="文字方塊 31">
              <a:extLst>
                <a:ext uri="{FF2B5EF4-FFF2-40B4-BE49-F238E27FC236}">
                  <a16:creationId xmlns:a16="http://schemas.microsoft.com/office/drawing/2014/main" xmlns="" id="{E69E1D11-652F-4424-B2EE-D6401F24E177}"/>
                </a:ext>
              </a:extLst>
            </p:cNvPr>
            <p:cNvSpPr txBox="1"/>
            <p:nvPr/>
          </p:nvSpPr>
          <p:spPr>
            <a:xfrm>
              <a:off x="7791920" y="1187346"/>
              <a:ext cx="1677970" cy="246221"/>
            </a:xfrm>
            <a:prstGeom prst="rect">
              <a:avLst/>
            </a:prstGeom>
            <a:noFill/>
          </p:spPr>
          <p:txBody>
            <a:bodyPr wrap="square" rtlCol="0">
              <a:spAutoFit/>
            </a:bodyPr>
            <a:lstStyle/>
            <a:p>
              <a:pPr marL="0" marR="0" lvl="0" indent="0" algn="r" defTabSz="77739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https://0g2.coa.gov.tw</a:t>
              </a:r>
              <a:endParaRPr kumimoji="0" lang="en-US" sz="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33" name="橢圓 32">
            <a:extLst>
              <a:ext uri="{FF2B5EF4-FFF2-40B4-BE49-F238E27FC236}">
                <a16:creationId xmlns:a16="http://schemas.microsoft.com/office/drawing/2014/main" xmlns="" id="{932D1129-DEBC-4A6D-868E-98922DFD036F}"/>
              </a:ext>
            </a:extLst>
          </p:cNvPr>
          <p:cNvSpPr/>
          <p:nvPr/>
        </p:nvSpPr>
        <p:spPr>
          <a:xfrm>
            <a:off x="257520" y="4150783"/>
            <a:ext cx="576000" cy="576000"/>
          </a:xfrm>
          <a:prstGeom prst="ellipse">
            <a:avLst/>
          </a:prstGeom>
          <a:solidFill>
            <a:srgbClr val="C0B1D7"/>
          </a:solidFill>
          <a:ln w="12700" cap="flat" cmpd="sng" algn="ctr">
            <a:noFill/>
            <a:prstDash val="solid"/>
            <a:miter lim="800000"/>
          </a:ln>
          <a:effectLst>
            <a:outerShdw blurRad="50800" dist="38100" dir="2700000" algn="tl" rotWithShape="0">
              <a:prstClr val="black">
                <a:alpha val="40000"/>
              </a:prstClr>
            </a:outerShdw>
          </a:effectLst>
        </p:spPr>
        <p:txBody>
          <a:bodyPr lIns="109728" tIns="54864" rIns="109728" bIns="5486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uLnTx/>
                <a:uFillTx/>
                <a:latin typeface="Century Gothic"/>
                <a:ea typeface="新細明體" panose="02020500000000000000" pitchFamily="18" charset="-120"/>
                <a:cs typeface="+mn-cs"/>
              </a:rPr>
              <a:t>1</a:t>
            </a:r>
            <a:endParaRPr kumimoji="1" lang="zh-TW" altLang="en-US" sz="2800" b="1" i="0" u="none" strike="noStrike" kern="0" cap="none" spc="0" normalizeH="0" baseline="0" noProof="0" dirty="0">
              <a:ln>
                <a:noFill/>
              </a:ln>
              <a:solidFill>
                <a:prstClr val="white"/>
              </a:solidFill>
              <a:effectLst/>
              <a:uLnTx/>
              <a:uFillTx/>
              <a:latin typeface="Century Gothic"/>
              <a:ea typeface="新細明體" panose="02020500000000000000" pitchFamily="18" charset="-120"/>
              <a:cs typeface="+mn-cs"/>
            </a:endParaRPr>
          </a:p>
        </p:txBody>
      </p:sp>
      <p:sp>
        <p:nvSpPr>
          <p:cNvPr id="34" name="橢圓 33">
            <a:extLst>
              <a:ext uri="{FF2B5EF4-FFF2-40B4-BE49-F238E27FC236}">
                <a16:creationId xmlns:a16="http://schemas.microsoft.com/office/drawing/2014/main" xmlns="" id="{DC680025-AF12-421D-9ED0-C3242E1307DF}"/>
              </a:ext>
            </a:extLst>
          </p:cNvPr>
          <p:cNvSpPr/>
          <p:nvPr/>
        </p:nvSpPr>
        <p:spPr>
          <a:xfrm>
            <a:off x="3458119" y="4148582"/>
            <a:ext cx="576000" cy="576000"/>
          </a:xfrm>
          <a:prstGeom prst="ellipse">
            <a:avLst/>
          </a:prstGeom>
          <a:solidFill>
            <a:srgbClr val="AABED6"/>
          </a:solidFill>
          <a:ln w="12700" cap="flat" cmpd="sng" algn="ctr">
            <a:noFill/>
            <a:prstDash val="solid"/>
            <a:miter lim="800000"/>
          </a:ln>
          <a:effectLst>
            <a:outerShdw blurRad="50800" dist="38100" dir="2700000" algn="tl" rotWithShape="0">
              <a:prstClr val="black">
                <a:alpha val="40000"/>
              </a:prstClr>
            </a:outerShdw>
          </a:effectLst>
        </p:spPr>
        <p:txBody>
          <a:bodyPr lIns="109728" tIns="54864" rIns="109728" bIns="5486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uLnTx/>
                <a:uFillTx/>
                <a:latin typeface="Century Gothic"/>
                <a:ea typeface="新細明體" panose="02020500000000000000" pitchFamily="18" charset="-120"/>
                <a:cs typeface="+mn-cs"/>
              </a:rPr>
              <a:t>2</a:t>
            </a:r>
            <a:endParaRPr kumimoji="1" lang="zh-TW" altLang="en-US" sz="2800" b="1" i="0" u="none" strike="noStrike" kern="0" cap="none" spc="0" normalizeH="0" baseline="0" noProof="0" dirty="0">
              <a:ln>
                <a:noFill/>
              </a:ln>
              <a:solidFill>
                <a:prstClr val="white"/>
              </a:solidFill>
              <a:effectLst/>
              <a:uLnTx/>
              <a:uFillTx/>
              <a:latin typeface="Century Gothic"/>
              <a:ea typeface="新細明體" panose="02020500000000000000" pitchFamily="18" charset="-120"/>
              <a:cs typeface="+mn-cs"/>
            </a:endParaRPr>
          </a:p>
        </p:txBody>
      </p:sp>
      <p:sp>
        <p:nvSpPr>
          <p:cNvPr id="35" name="橢圓 34">
            <a:extLst>
              <a:ext uri="{FF2B5EF4-FFF2-40B4-BE49-F238E27FC236}">
                <a16:creationId xmlns:a16="http://schemas.microsoft.com/office/drawing/2014/main" xmlns="" id="{E34A40D7-86EC-47AA-B61E-56D71F2A7162}"/>
              </a:ext>
            </a:extLst>
          </p:cNvPr>
          <p:cNvSpPr/>
          <p:nvPr/>
        </p:nvSpPr>
        <p:spPr>
          <a:xfrm>
            <a:off x="6625874" y="4163718"/>
            <a:ext cx="576000" cy="576000"/>
          </a:xfrm>
          <a:prstGeom prst="ellipse">
            <a:avLst/>
          </a:prstGeom>
          <a:solidFill>
            <a:srgbClr val="F7C389"/>
          </a:solidFill>
          <a:ln w="12700" cap="flat" cmpd="sng" algn="ctr">
            <a:noFill/>
            <a:prstDash val="solid"/>
            <a:miter lim="800000"/>
          </a:ln>
          <a:effectLst>
            <a:outerShdw blurRad="50800" dist="38100" dir="2700000" algn="tl" rotWithShape="0">
              <a:prstClr val="black">
                <a:alpha val="40000"/>
              </a:prstClr>
            </a:outerShdw>
          </a:effectLst>
        </p:spPr>
        <p:txBody>
          <a:bodyPr lIns="109728" tIns="54864" rIns="109728" bIns="5486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uLnTx/>
                <a:uFillTx/>
                <a:latin typeface="Century Gothic"/>
                <a:ea typeface="新細明體" panose="02020500000000000000" pitchFamily="18" charset="-120"/>
                <a:cs typeface="+mn-cs"/>
              </a:rPr>
              <a:t>3</a:t>
            </a:r>
            <a:endParaRPr kumimoji="1" lang="zh-TW" altLang="en-US" sz="2800" b="1" i="0" u="none" strike="noStrike" kern="0" cap="none" spc="0" normalizeH="0" baseline="0" noProof="0" dirty="0">
              <a:ln>
                <a:noFill/>
              </a:ln>
              <a:solidFill>
                <a:prstClr val="white"/>
              </a:solidFill>
              <a:effectLst/>
              <a:uLnTx/>
              <a:uFillTx/>
              <a:latin typeface="Century Gothic"/>
              <a:ea typeface="新細明體" panose="02020500000000000000" pitchFamily="18" charset="-120"/>
              <a:cs typeface="+mn-cs"/>
            </a:endParaRPr>
          </a:p>
        </p:txBody>
      </p:sp>
      <p:sp>
        <p:nvSpPr>
          <p:cNvPr id="37" name="投影片編號版面配置區 1">
            <a:extLst>
              <a:ext uri="{FF2B5EF4-FFF2-40B4-BE49-F238E27FC236}">
                <a16:creationId xmlns:a16="http://schemas.microsoft.com/office/drawing/2014/main" xmlns="" id="{7671EEBA-2678-4BA3-9434-326717230AF5}"/>
              </a:ext>
            </a:extLst>
          </p:cNvPr>
          <p:cNvSpPr>
            <a:spLocks noGrp="1"/>
          </p:cNvSpPr>
          <p:nvPr>
            <p:ph type="sldNum" sz="quarter" idx="12"/>
          </p:nvPr>
        </p:nvSpPr>
        <p:spPr>
          <a:xfrm>
            <a:off x="9426710" y="6508686"/>
            <a:ext cx="494842" cy="365125"/>
          </a:xfrm>
        </p:spPr>
        <p:txBody>
          <a:bodyPr/>
          <a:lstStyle/>
          <a:p>
            <a:pPr marL="0" marR="0" lvl="0" indent="0" algn="r" defTabSz="1072866" rtl="0" eaLnBrk="1" fontAlgn="auto" latinLnBrk="0" hangingPunct="1">
              <a:lnSpc>
                <a:spcPct val="100000"/>
              </a:lnSpc>
              <a:spcBef>
                <a:spcPts val="0"/>
              </a:spcBef>
              <a:spcAft>
                <a:spcPts val="0"/>
              </a:spcAft>
              <a:buClrTx/>
              <a:buSzTx/>
              <a:buFontTx/>
              <a:buNone/>
              <a:tabLst/>
              <a:defRPr/>
            </a:pPr>
            <a:fld id="{2A512235-95FA-4CE9-8C6F-E1543DDCE0CE}" type="slidenum">
              <a:rPr kumimoji="0" lang="zh-TW" altLang="en-US" sz="1600" b="0" i="0" u="none" strike="noStrike" kern="1200" cap="none" spc="0" normalizeH="0" baseline="0" noProof="0">
                <a:ln>
                  <a:noFill/>
                </a:ln>
                <a:solidFill>
                  <a:prstClr val="black">
                    <a:tint val="7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1072866" rtl="0" eaLnBrk="1" fontAlgn="auto" latinLnBrk="0" hangingPunct="1">
                <a:lnSpc>
                  <a:spcPct val="100000"/>
                </a:lnSpc>
                <a:spcBef>
                  <a:spcPts val="0"/>
                </a:spcBef>
                <a:spcAft>
                  <a:spcPts val="0"/>
                </a:spcAft>
                <a:buClrTx/>
                <a:buSzTx/>
                <a:buFontTx/>
                <a:buNone/>
                <a:tabLst/>
                <a:defRPr/>
              </a:pPr>
              <a:t>7</a:t>
            </a:fld>
            <a:endParaRPr kumimoji="0" lang="zh-TW" altLang="en-US" sz="1600" b="0" i="0" u="none" strike="noStrike" kern="1200" cap="none" spc="0" normalizeH="0" baseline="0" noProof="0" dirty="0">
              <a:ln>
                <a:noFill/>
              </a:ln>
              <a:solidFill>
                <a:prstClr val="black">
                  <a:tint val="7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36" name="橢圓 35"/>
          <p:cNvSpPr/>
          <p:nvPr/>
        </p:nvSpPr>
        <p:spPr>
          <a:xfrm>
            <a:off x="1205306" y="1009703"/>
            <a:ext cx="2540813" cy="599612"/>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橢圓 37"/>
          <p:cNvSpPr/>
          <p:nvPr/>
        </p:nvSpPr>
        <p:spPr>
          <a:xfrm>
            <a:off x="632520" y="4149080"/>
            <a:ext cx="2540813" cy="599612"/>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p:cNvSpPr/>
          <p:nvPr/>
        </p:nvSpPr>
        <p:spPr>
          <a:xfrm>
            <a:off x="3852347" y="4149080"/>
            <a:ext cx="2540813" cy="599612"/>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p:cNvSpPr/>
          <p:nvPr/>
        </p:nvSpPr>
        <p:spPr>
          <a:xfrm>
            <a:off x="6948691" y="4149080"/>
            <a:ext cx="2540813" cy="599612"/>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568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圓角矩形 19">
            <a:extLst>
              <a:ext uri="{FF2B5EF4-FFF2-40B4-BE49-F238E27FC236}">
                <a16:creationId xmlns:a16="http://schemas.microsoft.com/office/drawing/2014/main" xmlns="" id="{10542D01-A886-4DAC-A0CE-06522E1BFAD6}"/>
              </a:ext>
            </a:extLst>
          </p:cNvPr>
          <p:cNvSpPr/>
          <p:nvPr/>
        </p:nvSpPr>
        <p:spPr>
          <a:xfrm flipV="1">
            <a:off x="114434" y="209944"/>
            <a:ext cx="3361750" cy="2886709"/>
          </a:xfrm>
          <a:custGeom>
            <a:avLst/>
            <a:gdLst>
              <a:gd name="connsiteX0" fmla="*/ 0 w 3361750"/>
              <a:gd name="connsiteY0" fmla="*/ 1443355 h 2886709"/>
              <a:gd name="connsiteX1" fmla="*/ 1443355 w 3361750"/>
              <a:gd name="connsiteY1" fmla="*/ 0 h 2886709"/>
              <a:gd name="connsiteX2" fmla="*/ 1918396 w 3361750"/>
              <a:gd name="connsiteY2" fmla="*/ 0 h 2886709"/>
              <a:gd name="connsiteX3" fmla="*/ 3361751 w 3361750"/>
              <a:gd name="connsiteY3" fmla="*/ 1443355 h 2886709"/>
              <a:gd name="connsiteX4" fmla="*/ 3361750 w 3361750"/>
              <a:gd name="connsiteY4" fmla="*/ 1443355 h 2886709"/>
              <a:gd name="connsiteX5" fmla="*/ 1918395 w 3361750"/>
              <a:gd name="connsiteY5" fmla="*/ 2886710 h 2886709"/>
              <a:gd name="connsiteX6" fmla="*/ 1443355 w 3361750"/>
              <a:gd name="connsiteY6" fmla="*/ 2886709 h 2886709"/>
              <a:gd name="connsiteX7" fmla="*/ 0 w 3361750"/>
              <a:gd name="connsiteY7" fmla="*/ 1443354 h 2886709"/>
              <a:gd name="connsiteX8" fmla="*/ 0 w 3361750"/>
              <a:gd name="connsiteY8" fmla="*/ 1443355 h 288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1750" h="2886709" fill="none" extrusionOk="0">
                <a:moveTo>
                  <a:pt x="0" y="1443355"/>
                </a:moveTo>
                <a:cubicBezTo>
                  <a:pt x="-5153" y="553120"/>
                  <a:pt x="687796" y="54068"/>
                  <a:pt x="1443355" y="0"/>
                </a:cubicBezTo>
                <a:cubicBezTo>
                  <a:pt x="1625381" y="-10667"/>
                  <a:pt x="1690826" y="41694"/>
                  <a:pt x="1918396" y="0"/>
                </a:cubicBezTo>
                <a:cubicBezTo>
                  <a:pt x="2546638" y="-19475"/>
                  <a:pt x="3533821" y="692007"/>
                  <a:pt x="3361751" y="1443355"/>
                </a:cubicBezTo>
                <a:lnTo>
                  <a:pt x="3361750" y="1443355"/>
                </a:lnTo>
                <a:cubicBezTo>
                  <a:pt x="3471125" y="2425144"/>
                  <a:pt x="2753088" y="2746641"/>
                  <a:pt x="1918395" y="2886710"/>
                </a:cubicBezTo>
                <a:cubicBezTo>
                  <a:pt x="1784399" y="2911424"/>
                  <a:pt x="1655799" y="2873020"/>
                  <a:pt x="1443355" y="2886709"/>
                </a:cubicBezTo>
                <a:cubicBezTo>
                  <a:pt x="834807" y="2781999"/>
                  <a:pt x="94384" y="2361516"/>
                  <a:pt x="0" y="1443354"/>
                </a:cubicBezTo>
                <a:lnTo>
                  <a:pt x="0" y="1443355"/>
                </a:lnTo>
                <a:close/>
              </a:path>
              <a:path w="3361750" h="2886709" stroke="0" extrusionOk="0">
                <a:moveTo>
                  <a:pt x="0" y="1443355"/>
                </a:moveTo>
                <a:cubicBezTo>
                  <a:pt x="-208725" y="542285"/>
                  <a:pt x="551578" y="93851"/>
                  <a:pt x="1443355" y="0"/>
                </a:cubicBezTo>
                <a:cubicBezTo>
                  <a:pt x="1554402" y="-45331"/>
                  <a:pt x="1686969" y="20005"/>
                  <a:pt x="1918396" y="0"/>
                </a:cubicBezTo>
                <a:cubicBezTo>
                  <a:pt x="2759541" y="-213674"/>
                  <a:pt x="3386636" y="614833"/>
                  <a:pt x="3361751" y="1443355"/>
                </a:cubicBezTo>
                <a:lnTo>
                  <a:pt x="3361750" y="1443355"/>
                </a:lnTo>
                <a:cubicBezTo>
                  <a:pt x="3412095" y="2427229"/>
                  <a:pt x="2860844" y="2948219"/>
                  <a:pt x="1918395" y="2886710"/>
                </a:cubicBezTo>
                <a:cubicBezTo>
                  <a:pt x="1713231" y="2919396"/>
                  <a:pt x="1668265" y="2881462"/>
                  <a:pt x="1443355" y="2886709"/>
                </a:cubicBezTo>
                <a:cubicBezTo>
                  <a:pt x="633825" y="3111615"/>
                  <a:pt x="216393" y="2151522"/>
                  <a:pt x="0" y="1443354"/>
                </a:cubicBezTo>
                <a:lnTo>
                  <a:pt x="0" y="1443355"/>
                </a:lnTo>
                <a:close/>
              </a:path>
            </a:pathLst>
          </a:custGeom>
          <a:solidFill>
            <a:schemeClr val="accent3">
              <a:lumMod val="40000"/>
              <a:lumOff val="60000"/>
            </a:schemeClr>
          </a:solidFill>
          <a:ln>
            <a:solidFill>
              <a:srgbClr val="FF5C01"/>
            </a:solidFill>
            <a:extLst>
              <a:ext uri="{C807C97D-BFC1-408E-A445-0C87EB9F89A2}">
                <ask:lineSketchStyleProps xmlns:ask="http://schemas.microsoft.com/office/drawing/2018/sketchyshapes" xmlns="" sd="2030788464">
                  <a:prstGeom prst="roundRect">
                    <a:avLst>
                      <a:gd name="adj" fmla="val 50000"/>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B050"/>
              </a:solidFill>
            </a:endParaRPr>
          </a:p>
        </p:txBody>
      </p:sp>
      <p:sp>
        <p:nvSpPr>
          <p:cNvPr id="4" name="文字方塊 3">
            <a:extLst>
              <a:ext uri="{FF2B5EF4-FFF2-40B4-BE49-F238E27FC236}">
                <a16:creationId xmlns:a16="http://schemas.microsoft.com/office/drawing/2014/main" xmlns="" id="{0CB6F746-8078-48AB-9593-09993BF46306}"/>
              </a:ext>
            </a:extLst>
          </p:cNvPr>
          <p:cNvSpPr txBox="1"/>
          <p:nvPr/>
        </p:nvSpPr>
        <p:spPr>
          <a:xfrm>
            <a:off x="704528" y="1015183"/>
            <a:ext cx="2350218" cy="1323438"/>
          </a:xfrm>
          <a:prstGeom prst="rect">
            <a:avLst/>
          </a:prstGeom>
          <a:noFill/>
        </p:spPr>
        <p:txBody>
          <a:bodyPr wrap="square" rtlCol="0">
            <a:spAutoFit/>
          </a:bodyPr>
          <a:lstStyle/>
          <a:p>
            <a:pPr algn="ctr"/>
            <a:r>
              <a:rPr lang="zh-TW" altLang="en-US" sz="4000" b="1" dirty="0">
                <a:solidFill>
                  <a:schemeClr val="accent6">
                    <a:lumMod val="50000"/>
                  </a:schemeClr>
                </a:solidFill>
                <a:latin typeface="Microsoft YaHei UI" panose="020B0503020204020204" pitchFamily="34" charset="-122"/>
                <a:ea typeface="Microsoft YaHei UI" panose="020B0503020204020204" pitchFamily="34" charset="-122"/>
              </a:rPr>
              <a:t>強化</a:t>
            </a:r>
            <a:endParaRPr lang="en-US" altLang="zh-TW" sz="4000" b="1" dirty="0">
              <a:solidFill>
                <a:schemeClr val="accent6">
                  <a:lumMod val="50000"/>
                </a:schemeClr>
              </a:solidFill>
              <a:latin typeface="Microsoft YaHei UI" panose="020B0503020204020204" pitchFamily="34" charset="-122"/>
              <a:ea typeface="Microsoft YaHei UI" panose="020B0503020204020204" pitchFamily="34" charset="-122"/>
            </a:endParaRPr>
          </a:p>
          <a:p>
            <a:pPr algn="ctr"/>
            <a:r>
              <a:rPr lang="zh-TW" altLang="en-US" sz="4000" b="1" dirty="0">
                <a:solidFill>
                  <a:schemeClr val="accent6">
                    <a:lumMod val="50000"/>
                  </a:schemeClr>
                </a:solidFill>
                <a:latin typeface="Microsoft YaHei UI" panose="020B0503020204020204" pitchFamily="34" charset="-122"/>
                <a:ea typeface="Microsoft YaHei UI" panose="020B0503020204020204" pitchFamily="34" charset="-122"/>
              </a:rPr>
              <a:t>基礎建設</a:t>
            </a:r>
          </a:p>
        </p:txBody>
      </p:sp>
      <p:pic>
        <p:nvPicPr>
          <p:cNvPr id="6" name="圖片 5">
            <a:extLst>
              <a:ext uri="{FF2B5EF4-FFF2-40B4-BE49-F238E27FC236}">
                <a16:creationId xmlns:a16="http://schemas.microsoft.com/office/drawing/2014/main" xmlns="" id="{D10C4414-FFD4-4CFA-A09A-C55C749415C5}"/>
              </a:ext>
            </a:extLst>
          </p:cNvPr>
          <p:cNvPicPr>
            <a:picLocks noChangeAspect="1"/>
          </p:cNvPicPr>
          <p:nvPr/>
        </p:nvPicPr>
        <p:blipFill>
          <a:blip r:embed="rId4">
            <a:alphaModFix amt="52000"/>
            <a:extLst>
              <a:ext uri="{28A0092B-C50C-407E-A947-70E740481C1C}">
                <a14:useLocalDpi xmlns:a14="http://schemas.microsoft.com/office/drawing/2010/main"/>
              </a:ext>
            </a:extLst>
          </a:blip>
          <a:stretch>
            <a:fillRect/>
          </a:stretch>
        </p:blipFill>
        <p:spPr>
          <a:xfrm>
            <a:off x="0" y="4431071"/>
            <a:ext cx="10044246" cy="3564735"/>
          </a:xfrm>
          <a:prstGeom prst="rect">
            <a:avLst/>
          </a:prstGeom>
        </p:spPr>
      </p:pic>
      <p:sp>
        <p:nvSpPr>
          <p:cNvPr id="7" name="文字方塊 6">
            <a:extLst>
              <a:ext uri="{FF2B5EF4-FFF2-40B4-BE49-F238E27FC236}">
                <a16:creationId xmlns:a16="http://schemas.microsoft.com/office/drawing/2014/main" xmlns="" id="{B16BF1E7-A892-4D3E-9756-AAFD158EB9CC}"/>
              </a:ext>
            </a:extLst>
          </p:cNvPr>
          <p:cNvSpPr txBox="1"/>
          <p:nvPr/>
        </p:nvSpPr>
        <p:spPr>
          <a:xfrm>
            <a:off x="3728864" y="2132856"/>
            <a:ext cx="6040692" cy="2031325"/>
          </a:xfrm>
          <a:prstGeom prst="rect">
            <a:avLst/>
          </a:prstGeom>
          <a:noFill/>
        </p:spPr>
        <p:txBody>
          <a:bodyPr wrap="square">
            <a:spAutoFit/>
          </a:bodyPr>
          <a:lstStyle/>
          <a:p>
            <a:pPr lvl="0">
              <a:lnSpc>
                <a:spcPct val="150000"/>
              </a:lnSpc>
            </a:pPr>
            <a:r>
              <a:rPr lang="en-US" altLang="zh-TW"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7</a:t>
            </a:r>
            <a:r>
              <a:rPr lang="en-US" altLang="zh-TW" sz="2800" b="1" kern="100" dirty="0" smtClean="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a:t>
            </a:r>
            <a:r>
              <a:rPr lang="zh-TW" altLang="en-US"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改善超過千頃</a:t>
            </a:r>
            <a:r>
              <a:rPr lang="zh-TW" altLang="en-US" sz="2800" b="1" kern="100" dirty="0">
                <a:solidFill>
                  <a:srgbClr val="FF5964"/>
                </a:solidFill>
                <a:latin typeface="Microsoft YaHei UI" panose="020B0503020204020204" pitchFamily="34" charset="-122"/>
                <a:ea typeface="Microsoft YaHei UI" panose="020B0503020204020204" pitchFamily="34" charset="-122"/>
                <a:cs typeface="Times New Roman" panose="02020603050405020304" pitchFamily="18" charset="0"/>
              </a:rPr>
              <a:t>養殖漁戶環境</a:t>
            </a:r>
          </a:p>
          <a:p>
            <a:pPr lvl="0">
              <a:lnSpc>
                <a:spcPct val="150000"/>
              </a:lnSpc>
            </a:pPr>
            <a:r>
              <a:rPr lang="en-US" altLang="zh-TW"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8</a:t>
            </a:r>
            <a:r>
              <a:rPr lang="en-US" altLang="zh-TW" sz="2800" b="1" kern="100" dirty="0" smtClean="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a:t>
            </a:r>
            <a:r>
              <a:rPr lang="zh-TW" altLang="en-US"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為</a:t>
            </a:r>
            <a:r>
              <a:rPr lang="zh-TW" altLang="en-US" sz="2800" b="1" kern="100" dirty="0">
                <a:solidFill>
                  <a:srgbClr val="FF5964"/>
                </a:solidFill>
                <a:latin typeface="Microsoft YaHei UI" panose="020B0503020204020204" pitchFamily="34" charset="-122"/>
                <a:ea typeface="Microsoft YaHei UI" panose="020B0503020204020204" pitchFamily="34" charset="-122"/>
                <a:cs typeface="Times New Roman" panose="02020603050405020304" pitchFamily="18" charset="0"/>
              </a:rPr>
              <a:t>漁港</a:t>
            </a:r>
            <a:r>
              <a:rPr lang="zh-TW" altLang="en-US"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投入百億改善環境</a:t>
            </a:r>
          </a:p>
          <a:p>
            <a:pPr lvl="0">
              <a:lnSpc>
                <a:spcPct val="150000"/>
              </a:lnSpc>
            </a:pPr>
            <a:r>
              <a:rPr lang="en-US" altLang="zh-TW" sz="2800" b="1" kern="100" dirty="0" smtClean="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9.</a:t>
            </a:r>
            <a:r>
              <a:rPr lang="zh-TW" altLang="en-US"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為</a:t>
            </a:r>
            <a:r>
              <a:rPr lang="zh-TW" altLang="en-US" sz="2800" b="1" kern="100" dirty="0">
                <a:solidFill>
                  <a:srgbClr val="FF5964"/>
                </a:solidFill>
                <a:latin typeface="Microsoft YaHei UI" panose="020B0503020204020204" pitchFamily="34" charset="-122"/>
                <a:ea typeface="Microsoft YaHei UI" panose="020B0503020204020204" pitchFamily="34" charset="-122"/>
                <a:cs typeface="Times New Roman" panose="02020603050405020304" pitchFamily="18" charset="0"/>
              </a:rPr>
              <a:t>保護漁民安全</a:t>
            </a:r>
            <a:r>
              <a:rPr lang="zh-TW" altLang="en-US" sz="2800" b="1" kern="100" dirty="0">
                <a:solidFill>
                  <a:schemeClr val="tx1">
                    <a:lumMod val="65000"/>
                    <a:lumOff val="35000"/>
                  </a:schemeClr>
                </a:solidFill>
                <a:latin typeface="Microsoft YaHei UI" panose="020B0503020204020204" pitchFamily="34" charset="-122"/>
                <a:ea typeface="Microsoft YaHei UI" panose="020B0503020204020204" pitchFamily="34" charset="-122"/>
                <a:cs typeface="Times New Roman" panose="02020603050405020304" pitchFamily="18" charset="0"/>
              </a:rPr>
              <a:t>投入三億補助設備</a:t>
            </a:r>
          </a:p>
        </p:txBody>
      </p:sp>
      <p:sp>
        <p:nvSpPr>
          <p:cNvPr id="8" name="投影片編號版面配置區 1">
            <a:extLst>
              <a:ext uri="{FF2B5EF4-FFF2-40B4-BE49-F238E27FC236}">
                <a16:creationId xmlns:a16="http://schemas.microsoft.com/office/drawing/2014/main" xmlns="" id="{E7248549-0E69-4A0B-AEB2-DE04B876DB5E}"/>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latin typeface="微軟正黑體" panose="020B0604030504040204" pitchFamily="34" charset="-120"/>
                <a:ea typeface="微軟正黑體" panose="020B0604030504040204" pitchFamily="34" charset="-120"/>
              </a:rPr>
              <a:pPr/>
              <a:t>8</a:t>
            </a:fld>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58400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12032905-1C21-43DD-B23E-0C9DA72B4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460" y="5063722"/>
            <a:ext cx="2842510" cy="1582461"/>
          </a:xfrm>
          <a:prstGeom prst="rect">
            <a:avLst/>
          </a:prstGeom>
        </p:spPr>
      </p:pic>
      <p:pic>
        <p:nvPicPr>
          <p:cNvPr id="8" name="圖片 7">
            <a:extLst>
              <a:ext uri="{FF2B5EF4-FFF2-40B4-BE49-F238E27FC236}">
                <a16:creationId xmlns:a16="http://schemas.microsoft.com/office/drawing/2014/main" xmlns="" id="{89142616-F26F-40D4-8317-244B1DBD0C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255"/>
          <a:stretch/>
        </p:blipFill>
        <p:spPr>
          <a:xfrm>
            <a:off x="6749094" y="5063721"/>
            <a:ext cx="2728314" cy="1541662"/>
          </a:xfrm>
          <a:prstGeom prst="rect">
            <a:avLst/>
          </a:prstGeom>
        </p:spPr>
      </p:pic>
      <p:pic>
        <p:nvPicPr>
          <p:cNvPr id="10" name="圖片 9">
            <a:extLst>
              <a:ext uri="{FF2B5EF4-FFF2-40B4-BE49-F238E27FC236}">
                <a16:creationId xmlns:a16="http://schemas.microsoft.com/office/drawing/2014/main" xmlns="" id="{C2CF7D70-6185-4422-A281-87BF1BF2E8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459" y="3328122"/>
            <a:ext cx="2842510" cy="1607606"/>
          </a:xfrm>
          <a:prstGeom prst="rect">
            <a:avLst/>
          </a:prstGeom>
        </p:spPr>
      </p:pic>
      <p:sp>
        <p:nvSpPr>
          <p:cNvPr id="12" name="矩形 11">
            <a:extLst>
              <a:ext uri="{FF2B5EF4-FFF2-40B4-BE49-F238E27FC236}">
                <a16:creationId xmlns:a16="http://schemas.microsoft.com/office/drawing/2014/main" xmlns="" id="{0648BC5E-5A61-479D-8139-DC3229BE06AA}"/>
              </a:ext>
            </a:extLst>
          </p:cNvPr>
          <p:cNvSpPr/>
          <p:nvPr/>
        </p:nvSpPr>
        <p:spPr>
          <a:xfrm>
            <a:off x="6752054" y="6174497"/>
            <a:ext cx="2728315" cy="430887"/>
          </a:xfrm>
          <a:prstGeom prst="rect">
            <a:avLst/>
          </a:prstGeom>
          <a:solidFill>
            <a:schemeClr val="accent2">
              <a:lumMod val="20000"/>
              <a:lumOff val="80000"/>
            </a:schemeClr>
          </a:solidFill>
        </p:spPr>
        <p:txBody>
          <a:bodyPr wrap="square">
            <a:spAutoFit/>
          </a:bodyPr>
          <a:lstStyle/>
          <a:p>
            <a:pPr algn="ctr">
              <a:defRPr/>
            </a:pPr>
            <a:r>
              <a:rPr lang="en-US" altLang="zh-TW" sz="1100" spc="50" dirty="0">
                <a:ln w="11430">
                  <a:noFill/>
                </a:ln>
                <a:latin typeface="微軟正黑體" panose="020B0604030504040204" pitchFamily="34" charset="-120"/>
                <a:cs typeface="Times New Roman" pitchFamily="18" charset="0"/>
              </a:rPr>
              <a:t>111</a:t>
            </a:r>
            <a:r>
              <a:rPr lang="zh-TW" altLang="en-US" sz="1100" spc="50" dirty="0">
                <a:ln w="11430">
                  <a:noFill/>
                </a:ln>
                <a:latin typeface="微軟正黑體" panose="020B0604030504040204" pitchFamily="34" charset="-120"/>
                <a:cs typeface="Times New Roman" pitchFamily="18" charset="0"/>
              </a:rPr>
              <a:t>年台南市南興七中</a:t>
            </a:r>
            <a:r>
              <a:rPr lang="en-US" altLang="zh-TW" sz="1100" spc="50" dirty="0">
                <a:ln w="11430">
                  <a:noFill/>
                </a:ln>
                <a:latin typeface="微軟正黑體" panose="020B0604030504040204" pitchFamily="34" charset="-120"/>
                <a:cs typeface="Times New Roman" pitchFamily="18" charset="0"/>
              </a:rPr>
              <a:t/>
            </a:r>
            <a:br>
              <a:rPr lang="en-US" altLang="zh-TW" sz="1100" spc="50" dirty="0">
                <a:ln w="11430">
                  <a:noFill/>
                </a:ln>
                <a:latin typeface="微軟正黑體" panose="020B0604030504040204" pitchFamily="34" charset="-120"/>
                <a:cs typeface="Times New Roman" pitchFamily="18" charset="0"/>
              </a:rPr>
            </a:br>
            <a:r>
              <a:rPr lang="zh-TW" altLang="en-US" sz="1100" spc="50" dirty="0">
                <a:ln w="11430">
                  <a:noFill/>
                </a:ln>
                <a:latin typeface="微軟正黑體" panose="020B0604030504040204" pitchFamily="34" charset="-120"/>
                <a:cs typeface="Times New Roman" pitchFamily="18" charset="0"/>
              </a:rPr>
              <a:t>排水治理工程</a:t>
            </a:r>
          </a:p>
        </p:txBody>
      </p:sp>
      <p:sp>
        <p:nvSpPr>
          <p:cNvPr id="13" name="矩形 12">
            <a:extLst>
              <a:ext uri="{FF2B5EF4-FFF2-40B4-BE49-F238E27FC236}">
                <a16:creationId xmlns:a16="http://schemas.microsoft.com/office/drawing/2014/main" xmlns="" id="{8E4DED31-9991-4B25-882C-D68BBD51BDE8}"/>
              </a:ext>
            </a:extLst>
          </p:cNvPr>
          <p:cNvSpPr/>
          <p:nvPr/>
        </p:nvSpPr>
        <p:spPr>
          <a:xfrm>
            <a:off x="3686578" y="6215296"/>
            <a:ext cx="2899392" cy="430887"/>
          </a:xfrm>
          <a:prstGeom prst="rect">
            <a:avLst/>
          </a:prstGeom>
          <a:solidFill>
            <a:schemeClr val="accent2">
              <a:lumMod val="20000"/>
              <a:lumOff val="80000"/>
            </a:schemeClr>
          </a:solidFill>
        </p:spPr>
        <p:txBody>
          <a:bodyPr wrap="square">
            <a:spAutoFit/>
          </a:bodyPr>
          <a:lstStyle/>
          <a:p>
            <a:pPr algn="ctr">
              <a:defRPr/>
            </a:pPr>
            <a:r>
              <a:rPr lang="en-US" altLang="zh-TW" sz="1100" spc="50" dirty="0">
                <a:ln w="11430">
                  <a:noFill/>
                </a:ln>
                <a:latin typeface="微軟正黑體" panose="020B0604030504040204" pitchFamily="34" charset="-120"/>
                <a:cs typeface="Times New Roman" pitchFamily="18" charset="0"/>
              </a:rPr>
              <a:t>111</a:t>
            </a:r>
            <a:r>
              <a:rPr lang="zh-TW" altLang="en-US" sz="1100" spc="50" dirty="0">
                <a:ln w="11430">
                  <a:noFill/>
                </a:ln>
                <a:latin typeface="微軟正黑體" panose="020B0604030504040204" pitchFamily="34" charset="-120"/>
                <a:cs typeface="Times New Roman" pitchFamily="18" charset="0"/>
              </a:rPr>
              <a:t>年台南市北門雙春養殖區八中</a:t>
            </a:r>
            <a:r>
              <a:rPr lang="en-US" altLang="zh-TW" sz="1100" spc="50" dirty="0">
                <a:ln w="11430">
                  <a:noFill/>
                </a:ln>
                <a:latin typeface="微軟正黑體" panose="020B0604030504040204" pitchFamily="34" charset="-120"/>
                <a:cs typeface="Times New Roman" pitchFamily="18" charset="0"/>
              </a:rPr>
              <a:t/>
            </a:r>
            <a:br>
              <a:rPr lang="en-US" altLang="zh-TW" sz="1100" spc="50" dirty="0">
                <a:ln w="11430">
                  <a:noFill/>
                </a:ln>
                <a:latin typeface="微軟正黑體" panose="020B0604030504040204" pitchFamily="34" charset="-120"/>
                <a:cs typeface="Times New Roman" pitchFamily="18" charset="0"/>
              </a:rPr>
            </a:br>
            <a:r>
              <a:rPr lang="zh-TW" altLang="en-US" sz="1100" spc="50" dirty="0">
                <a:ln w="11430">
                  <a:noFill/>
                </a:ln>
                <a:latin typeface="微軟正黑體" panose="020B0604030504040204" pitchFamily="34" charset="-120"/>
                <a:cs typeface="Times New Roman" pitchFamily="18" charset="0"/>
              </a:rPr>
              <a:t>排水治理工程</a:t>
            </a:r>
          </a:p>
        </p:txBody>
      </p:sp>
      <p:sp>
        <p:nvSpPr>
          <p:cNvPr id="14" name="矩形 13">
            <a:extLst>
              <a:ext uri="{FF2B5EF4-FFF2-40B4-BE49-F238E27FC236}">
                <a16:creationId xmlns:a16="http://schemas.microsoft.com/office/drawing/2014/main" xmlns="" id="{3710A775-702F-4C67-AF56-FAF27EF34F4F}"/>
              </a:ext>
            </a:extLst>
          </p:cNvPr>
          <p:cNvSpPr/>
          <p:nvPr/>
        </p:nvSpPr>
        <p:spPr>
          <a:xfrm>
            <a:off x="3760063" y="4518686"/>
            <a:ext cx="2825906" cy="426780"/>
          </a:xfrm>
          <a:prstGeom prst="rect">
            <a:avLst/>
          </a:prstGeom>
          <a:solidFill>
            <a:schemeClr val="accent2">
              <a:lumMod val="20000"/>
              <a:lumOff val="80000"/>
            </a:schemeClr>
          </a:solidFill>
        </p:spPr>
        <p:txBody>
          <a:bodyPr wrap="square">
            <a:spAutoFit/>
          </a:bodyPr>
          <a:lstStyle/>
          <a:p>
            <a:pPr algn="ctr">
              <a:defRPr/>
            </a:pPr>
            <a:r>
              <a:rPr lang="zh-TW" altLang="en-US" sz="1100" spc="50" dirty="0">
                <a:ln w="11430">
                  <a:noFill/>
                </a:ln>
                <a:latin typeface="微軟正黑體" panose="020B0604030504040204" pitchFamily="34" charset="-120"/>
                <a:cs typeface="Times New Roman" pitchFamily="18" charset="0"/>
              </a:rPr>
              <a:t>養殖區移動式抽水機汛期</a:t>
            </a:r>
            <a:r>
              <a:rPr lang="en-US" altLang="zh-TW" sz="1100" spc="50" dirty="0">
                <a:ln w="11430">
                  <a:noFill/>
                </a:ln>
                <a:latin typeface="微軟正黑體" panose="020B0604030504040204" pitchFamily="34" charset="-120"/>
                <a:cs typeface="Times New Roman" pitchFamily="18" charset="0"/>
              </a:rPr>
              <a:t/>
            </a:r>
            <a:br>
              <a:rPr lang="en-US" altLang="zh-TW" sz="1100" spc="50" dirty="0">
                <a:ln w="11430">
                  <a:noFill/>
                </a:ln>
                <a:latin typeface="微軟正黑體" panose="020B0604030504040204" pitchFamily="34" charset="-120"/>
                <a:cs typeface="Times New Roman" pitchFamily="18" charset="0"/>
              </a:rPr>
            </a:br>
            <a:r>
              <a:rPr lang="zh-TW" altLang="en-US" sz="1100" spc="50" dirty="0">
                <a:ln w="11430">
                  <a:noFill/>
                </a:ln>
                <a:latin typeface="微軟正黑體" panose="020B0604030504040204" pitchFamily="34" charset="-120"/>
                <a:cs typeface="Times New Roman" pitchFamily="18" charset="0"/>
              </a:rPr>
              <a:t>抽排減輕災損</a:t>
            </a:r>
          </a:p>
        </p:txBody>
      </p:sp>
      <p:sp>
        <p:nvSpPr>
          <p:cNvPr id="15" name="文字方塊 14">
            <a:extLst>
              <a:ext uri="{FF2B5EF4-FFF2-40B4-BE49-F238E27FC236}">
                <a16:creationId xmlns:a16="http://schemas.microsoft.com/office/drawing/2014/main" xmlns="" id="{8D53BA08-C319-4484-90C4-7025644C72A9}"/>
              </a:ext>
            </a:extLst>
          </p:cNvPr>
          <p:cNvSpPr txBox="1"/>
          <p:nvPr/>
        </p:nvSpPr>
        <p:spPr>
          <a:xfrm>
            <a:off x="319539" y="1208199"/>
            <a:ext cx="3121294" cy="369332"/>
          </a:xfrm>
          <a:prstGeom prst="rect">
            <a:avLst/>
          </a:prstGeom>
          <a:solidFill>
            <a:schemeClr val="accent5">
              <a:lumMod val="75000"/>
            </a:schemeClr>
          </a:solidFill>
        </p:spPr>
        <p:txBody>
          <a:bodyPr wrap="square" rtlCol="0">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願景主軸</a:t>
            </a:r>
          </a:p>
        </p:txBody>
      </p:sp>
      <p:sp>
        <p:nvSpPr>
          <p:cNvPr id="16" name="文字方塊 15">
            <a:extLst>
              <a:ext uri="{FF2B5EF4-FFF2-40B4-BE49-F238E27FC236}">
                <a16:creationId xmlns:a16="http://schemas.microsoft.com/office/drawing/2014/main" xmlns="" id="{EB876CDF-8AC9-41D6-B905-084E2B3FF9EF}"/>
              </a:ext>
            </a:extLst>
          </p:cNvPr>
          <p:cNvSpPr txBox="1"/>
          <p:nvPr/>
        </p:nvSpPr>
        <p:spPr>
          <a:xfrm>
            <a:off x="319539" y="1699571"/>
            <a:ext cx="3121294" cy="1395638"/>
          </a:xfrm>
          <a:prstGeom prst="rect">
            <a:avLst/>
          </a:prstGeom>
          <a:solidFill>
            <a:srgbClr val="E8F4F8"/>
          </a:solidFill>
          <a:ln w="28575">
            <a:solidFill>
              <a:schemeClr val="accent5">
                <a:lumMod val="75000"/>
              </a:schemeClr>
            </a:solidFill>
          </a:ln>
        </p:spPr>
        <p:txBody>
          <a:bodyPr wrap="square" rtlCol="0">
            <a:spAutoFit/>
          </a:bodyPr>
          <a:lstStyle/>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rPr>
              <a:t>改善養殖區生產環境</a:t>
            </a:r>
            <a:endParaRPr lang="en-US" altLang="zh-TW" sz="1800" b="1" dirty="0">
              <a:latin typeface="微軟正黑體" panose="020B0604030504040204" pitchFamily="34" charset="-120"/>
              <a:ea typeface="微軟正黑體" panose="020B0604030504040204" pitchFamily="34" charset="-120"/>
            </a:endParaRPr>
          </a:p>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rPr>
              <a:t>減輕汛期颱風漁業災損</a:t>
            </a:r>
            <a:endParaRPr lang="en-US" altLang="zh-TW" sz="1800" b="1" dirty="0">
              <a:latin typeface="微軟正黑體" panose="020B0604030504040204" pitchFamily="34" charset="-120"/>
              <a:ea typeface="微軟正黑體" panose="020B0604030504040204" pitchFamily="34" charset="-120"/>
            </a:endParaRPr>
          </a:p>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rPr>
              <a:t>促進產業永續經營及穩定漁家經濟發展</a:t>
            </a:r>
            <a:endParaRPr lang="en-US" altLang="zh-TW" sz="1800" b="1"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xmlns="" id="{0A9C953C-4A43-4897-8EEE-08263513C6E8}"/>
              </a:ext>
            </a:extLst>
          </p:cNvPr>
          <p:cNvSpPr txBox="1"/>
          <p:nvPr/>
        </p:nvSpPr>
        <p:spPr>
          <a:xfrm>
            <a:off x="328914" y="3429000"/>
            <a:ext cx="3121294" cy="369332"/>
          </a:xfrm>
          <a:prstGeom prst="rect">
            <a:avLst/>
          </a:prstGeom>
          <a:solidFill>
            <a:schemeClr val="accent5">
              <a:lumMod val="75000"/>
            </a:schemeClr>
          </a:solidFill>
        </p:spPr>
        <p:txBody>
          <a:bodyPr wrap="square" rtlCol="0">
            <a:spAutoFit/>
          </a:bodyPr>
          <a:lstStyle/>
          <a:p>
            <a:pPr algn="ctr">
              <a:defRPr/>
            </a:pPr>
            <a:r>
              <a:rPr lang="zh-TW" altLang="en-US" sz="1800" b="1" kern="0" dirty="0">
                <a:solidFill>
                  <a:prstClr val="white"/>
                </a:solidFill>
                <a:latin typeface="微軟正黑體" panose="020B0604030504040204" pitchFamily="34" charset="-120"/>
                <a:ea typeface="微軟正黑體" panose="020B0604030504040204" pitchFamily="34" charset="-120"/>
              </a:rPr>
              <a:t>工作項目內容</a:t>
            </a:r>
          </a:p>
        </p:txBody>
      </p:sp>
      <p:sp>
        <p:nvSpPr>
          <p:cNvPr id="18" name="文字方塊 17">
            <a:extLst>
              <a:ext uri="{FF2B5EF4-FFF2-40B4-BE49-F238E27FC236}">
                <a16:creationId xmlns:a16="http://schemas.microsoft.com/office/drawing/2014/main" xmlns="" id="{2D6EEE51-4A2B-4543-8B0D-533418972BD6}"/>
              </a:ext>
            </a:extLst>
          </p:cNvPr>
          <p:cNvSpPr txBox="1"/>
          <p:nvPr/>
        </p:nvSpPr>
        <p:spPr>
          <a:xfrm>
            <a:off x="344809" y="3927225"/>
            <a:ext cx="3121294" cy="2062488"/>
          </a:xfrm>
          <a:prstGeom prst="rect">
            <a:avLst/>
          </a:prstGeom>
          <a:solidFill>
            <a:srgbClr val="E8F4F8"/>
          </a:solidFill>
          <a:ln w="28575">
            <a:solidFill>
              <a:schemeClr val="accent5">
                <a:lumMod val="75000"/>
              </a:schemeClr>
            </a:solidFill>
          </a:ln>
        </p:spPr>
        <p:txBody>
          <a:bodyPr wrap="square" rtlCol="0">
            <a:spAutoFit/>
          </a:bodyPr>
          <a:lstStyle/>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rPr>
              <a:t>養殖區海</a:t>
            </a: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淡</a:t>
            </a:r>
            <a:r>
              <a:rPr lang="en-US" altLang="zh-TW"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水統籌供應系統興建</a:t>
            </a:r>
            <a:endParaRPr lang="en-US" altLang="zh-TW" sz="1800" b="1" dirty="0">
              <a:latin typeface="微軟正黑體" panose="020B0604030504040204" pitchFamily="34" charset="-120"/>
              <a:ea typeface="微軟正黑體" panose="020B0604030504040204" pitchFamily="34" charset="-120"/>
            </a:endParaRPr>
          </a:p>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rPr>
              <a:t>養殖區公用排水路、道路整建</a:t>
            </a:r>
            <a:endParaRPr lang="en-US" altLang="zh-TW" sz="1800" b="1" dirty="0">
              <a:latin typeface="微軟正黑體" panose="020B0604030504040204" pitchFamily="34" charset="-120"/>
              <a:ea typeface="微軟正黑體" panose="020B0604030504040204" pitchFamily="34" charset="-120"/>
            </a:endParaRPr>
          </a:p>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cs typeface="新細明體" charset="-120"/>
                <a:sym typeface="Wingdings 2" panose="05020102010507070707" pitchFamily="18" charset="2"/>
              </a:rPr>
              <a:t>養殖區</a:t>
            </a:r>
            <a:r>
              <a:rPr lang="zh-TW" altLang="en-US" sz="1800" b="1" dirty="0">
                <a:latin typeface="微軟正黑體" panose="020B0604030504040204" pitchFamily="34" charset="-120"/>
                <a:ea typeface="微軟正黑體" panose="020B0604030504040204" pitchFamily="34" charset="-120"/>
              </a:rPr>
              <a:t>移動式抽水機購置及循環水設施興設</a:t>
            </a:r>
            <a:endParaRPr lang="en-US" altLang="zh-TW" sz="1800"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xmlns="" id="{959007AB-2FC1-4A4F-821C-D62347C7F0C9}"/>
              </a:ext>
            </a:extLst>
          </p:cNvPr>
          <p:cNvSpPr txBox="1"/>
          <p:nvPr/>
        </p:nvSpPr>
        <p:spPr>
          <a:xfrm>
            <a:off x="3721584" y="1199636"/>
            <a:ext cx="6005334" cy="369332"/>
          </a:xfrm>
          <a:prstGeom prst="rect">
            <a:avLst/>
          </a:prstGeom>
          <a:solidFill>
            <a:schemeClr val="accent5">
              <a:lumMod val="75000"/>
            </a:schemeClr>
          </a:solidFill>
        </p:spPr>
        <p:txBody>
          <a:bodyPr wrap="square" rtlCol="0">
            <a:spAutoFit/>
          </a:bodyPr>
          <a:lstStyle/>
          <a:p>
            <a:pPr algn="ctr">
              <a:defRPr/>
            </a:pPr>
            <a:r>
              <a:rPr lang="zh-TW" altLang="en-US" sz="1800" b="1" kern="0" dirty="0">
                <a:solidFill>
                  <a:prstClr val="white"/>
                </a:solidFill>
                <a:latin typeface="微軟正黑體" panose="020B0604030504040204" pitchFamily="34" charset="-120"/>
                <a:ea typeface="微軟正黑體" panose="020B0604030504040204" pitchFamily="34" charset="-120"/>
              </a:rPr>
              <a:t>推動成果</a:t>
            </a:r>
          </a:p>
        </p:txBody>
      </p:sp>
      <p:sp>
        <p:nvSpPr>
          <p:cNvPr id="20" name="文字方塊 19">
            <a:extLst>
              <a:ext uri="{FF2B5EF4-FFF2-40B4-BE49-F238E27FC236}">
                <a16:creationId xmlns:a16="http://schemas.microsoft.com/office/drawing/2014/main" xmlns="" id="{30370A37-3FA8-4F80-8747-A01AAB6172A1}"/>
              </a:ext>
            </a:extLst>
          </p:cNvPr>
          <p:cNvSpPr txBox="1"/>
          <p:nvPr/>
        </p:nvSpPr>
        <p:spPr>
          <a:xfrm>
            <a:off x="3721584" y="1688563"/>
            <a:ext cx="6005334" cy="1395638"/>
          </a:xfrm>
          <a:prstGeom prst="rect">
            <a:avLst/>
          </a:prstGeom>
          <a:solidFill>
            <a:srgbClr val="E8F4F8"/>
          </a:solidFill>
          <a:ln w="28575">
            <a:solidFill>
              <a:schemeClr val="accent5">
                <a:lumMod val="75000"/>
              </a:schemeClr>
            </a:solidFill>
          </a:ln>
        </p:spPr>
        <p:txBody>
          <a:bodyPr wrap="square" rtlCol="0">
            <a:spAutoFit/>
          </a:bodyPr>
          <a:lstStyle/>
          <a:p>
            <a:pPr marL="342900" indent="-342900" algn="just">
              <a:lnSpc>
                <a:spcPts val="2600"/>
              </a:lnSpc>
              <a:buFont typeface="Wingdings" panose="05000000000000000000" pitchFamily="2" charset="2"/>
              <a:buChar char="ü"/>
            </a:pPr>
            <a:r>
              <a:rPr lang="en-US" altLang="zh-TW" sz="1800" b="1" dirty="0">
                <a:latin typeface="微軟正黑體" panose="020B0604030504040204" pitchFamily="34" charset="-120"/>
                <a:ea typeface="微軟正黑體" panose="020B0604030504040204" pitchFamily="34" charset="-120"/>
                <a:cs typeface="新細明體" charset="-120"/>
              </a:rPr>
              <a:t>110-111</a:t>
            </a:r>
            <a:r>
              <a:rPr lang="zh-TW" altLang="en-US" sz="1800" b="1" dirty="0">
                <a:latin typeface="微軟正黑體" panose="020B0604030504040204" pitchFamily="34" charset="-120"/>
                <a:ea typeface="微軟正黑體" panose="020B0604030504040204" pitchFamily="34" charset="-120"/>
                <a:cs typeface="新細明體" charset="-120"/>
              </a:rPr>
              <a:t>年投入約</a:t>
            </a:r>
            <a:r>
              <a:rPr lang="en-US" altLang="zh-TW" sz="1800" b="1" u="sng" dirty="0">
                <a:solidFill>
                  <a:srgbClr val="FF0000"/>
                </a:solidFill>
                <a:latin typeface="微軟正黑體" panose="020B0604030504040204" pitchFamily="34" charset="-120"/>
                <a:ea typeface="微軟正黑體" panose="020B0604030504040204" pitchFamily="34" charset="-120"/>
              </a:rPr>
              <a:t>12.7</a:t>
            </a:r>
            <a:r>
              <a:rPr lang="zh-TW" altLang="en-US" sz="1800" b="1" u="sng" dirty="0">
                <a:solidFill>
                  <a:srgbClr val="FF0000"/>
                </a:solidFill>
                <a:latin typeface="微軟正黑體" panose="020B0604030504040204" pitchFamily="34" charset="-120"/>
                <a:ea typeface="微軟正黑體" panose="020B0604030504040204" pitchFamily="34" charset="-120"/>
              </a:rPr>
              <a:t>億元</a:t>
            </a:r>
            <a:endParaRPr lang="en-US" altLang="zh-TW" sz="1800" b="1" dirty="0">
              <a:latin typeface="微軟正黑體" panose="020B0604030504040204" pitchFamily="34" charset="-120"/>
              <a:ea typeface="微軟正黑體" panose="020B0604030504040204" pitchFamily="34" charset="-120"/>
              <a:cs typeface="新細明體" charset="-120"/>
            </a:endParaRPr>
          </a:p>
          <a:p>
            <a:pPr marL="342900" indent="-342900">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cs typeface="新細明體" charset="-120"/>
                <a:sym typeface="Wingdings 2" panose="05020102010507070707" pitchFamily="18" charset="2"/>
              </a:rPr>
              <a:t>完成養殖區</a:t>
            </a:r>
            <a:r>
              <a:rPr lang="zh-TW" altLang="en-US" sz="1800" b="1" dirty="0">
                <a:latin typeface="微軟正黑體" panose="020B0604030504040204" pitchFamily="34" charset="-120"/>
                <a:ea typeface="微軟正黑體" panose="020B0604030504040204" pitchFamily="34" charset="-120"/>
              </a:rPr>
              <a:t>公用排水路、道路整建共計</a:t>
            </a:r>
            <a:r>
              <a:rPr lang="en-US" altLang="zh-TW" sz="1800" b="1" u="sng" dirty="0">
                <a:solidFill>
                  <a:srgbClr val="FF0000"/>
                </a:solidFill>
                <a:latin typeface="微軟正黑體" panose="020B0604030504040204" pitchFamily="34" charset="-120"/>
                <a:ea typeface="微軟正黑體" panose="020B0604030504040204" pitchFamily="34" charset="-120"/>
              </a:rPr>
              <a:t>34,263</a:t>
            </a:r>
            <a:r>
              <a:rPr lang="zh-TW" altLang="en-US" sz="1800" b="1" u="sng" dirty="0">
                <a:solidFill>
                  <a:srgbClr val="FF0000"/>
                </a:solidFill>
                <a:latin typeface="微軟正黑體" panose="020B0604030504040204" pitchFamily="34" charset="-120"/>
                <a:ea typeface="微軟正黑體" panose="020B0604030504040204" pitchFamily="34" charset="-120"/>
              </a:rPr>
              <a:t>公尺</a:t>
            </a:r>
            <a:endParaRPr lang="en-US" altLang="zh-TW" sz="1800" b="1" dirty="0">
              <a:latin typeface="微軟正黑體" panose="020B0604030504040204" pitchFamily="34" charset="-120"/>
              <a:ea typeface="微軟正黑體" panose="020B0604030504040204" pitchFamily="34" charset="-120"/>
              <a:cs typeface="新細明體" charset="-120"/>
            </a:endParaRPr>
          </a:p>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rPr>
              <a:t>購置移動式抽水機</a:t>
            </a:r>
            <a:r>
              <a:rPr lang="en-US" altLang="zh-TW" sz="1800" b="1" u="sng" dirty="0">
                <a:solidFill>
                  <a:srgbClr val="FF0000"/>
                </a:solidFill>
                <a:latin typeface="微軟正黑體" panose="020B0604030504040204" pitchFamily="34" charset="-120"/>
                <a:ea typeface="微軟正黑體" panose="020B0604030504040204" pitchFamily="34" charset="-120"/>
              </a:rPr>
              <a:t>50</a:t>
            </a:r>
            <a:r>
              <a:rPr lang="zh-TW" altLang="en-US" sz="1800" b="1" u="sng" dirty="0">
                <a:solidFill>
                  <a:srgbClr val="FF0000"/>
                </a:solidFill>
                <a:latin typeface="微軟正黑體" panose="020B0604030504040204" pitchFamily="34" charset="-120"/>
                <a:ea typeface="微軟正黑體" panose="020B0604030504040204" pitchFamily="34" charset="-120"/>
              </a:rPr>
              <a:t>組</a:t>
            </a:r>
            <a:r>
              <a:rPr lang="zh-TW" altLang="en-US" sz="1800" b="1" dirty="0">
                <a:latin typeface="微軟正黑體" panose="020B0604030504040204" pitchFamily="34" charset="-120"/>
                <a:ea typeface="微軟正黑體" panose="020B0604030504040204" pitchFamily="34" charset="-120"/>
              </a:rPr>
              <a:t>、循環水設施</a:t>
            </a:r>
            <a:r>
              <a:rPr lang="en-US" altLang="zh-TW" sz="1800" b="1" u="sng" dirty="0">
                <a:solidFill>
                  <a:srgbClr val="FF0000"/>
                </a:solidFill>
                <a:latin typeface="微軟正黑體" panose="020B0604030504040204" pitchFamily="34" charset="-120"/>
                <a:ea typeface="微軟正黑體" panose="020B0604030504040204" pitchFamily="34" charset="-120"/>
              </a:rPr>
              <a:t>23</a:t>
            </a:r>
            <a:r>
              <a:rPr lang="zh-TW" altLang="en-US" sz="1800" b="1" u="sng" dirty="0">
                <a:solidFill>
                  <a:srgbClr val="FF0000"/>
                </a:solidFill>
                <a:latin typeface="微軟正黑體" panose="020B0604030504040204" pitchFamily="34" charset="-120"/>
                <a:ea typeface="微軟正黑體" panose="020B0604030504040204" pitchFamily="34" charset="-120"/>
              </a:rPr>
              <a:t>處</a:t>
            </a:r>
            <a:endParaRPr lang="en-US" altLang="zh-TW" sz="1800" b="1" dirty="0">
              <a:latin typeface="微軟正黑體" panose="020B0604030504040204" pitchFamily="34" charset="-120"/>
              <a:ea typeface="微軟正黑體" panose="020B0604030504040204" pitchFamily="34" charset="-120"/>
              <a:cs typeface="新細明體" charset="-120"/>
            </a:endParaRPr>
          </a:p>
          <a:p>
            <a:pPr marL="342900" indent="-342900" algn="just">
              <a:lnSpc>
                <a:spcPts val="2600"/>
              </a:lnSpc>
              <a:buFont typeface="Wingdings" panose="05000000000000000000" pitchFamily="2" charset="2"/>
              <a:buChar char="ü"/>
            </a:pPr>
            <a:r>
              <a:rPr lang="zh-TW" altLang="en-US" sz="1800" b="1" dirty="0">
                <a:latin typeface="微軟正黑體" panose="020B0604030504040204" pitchFamily="34" charset="-120"/>
                <a:ea typeface="微軟正黑體" panose="020B0604030504040204" pitchFamily="34" charset="-120"/>
                <a:sym typeface="Wingdings 2" panose="05020102010507070707" pitchFamily="18" charset="2"/>
              </a:rPr>
              <a:t>累計增加養殖區受益</a:t>
            </a:r>
            <a:r>
              <a:rPr lang="zh-TW" altLang="en-US" sz="1800" b="1" dirty="0">
                <a:latin typeface="微軟正黑體" panose="020B0604030504040204" pitchFamily="34" charset="-120"/>
                <a:ea typeface="微軟正黑體" panose="020B0604030504040204" pitchFamily="34" charset="-120"/>
              </a:rPr>
              <a:t>面積</a:t>
            </a:r>
            <a:r>
              <a:rPr lang="en-US" altLang="zh-TW" sz="1800" b="1" u="sng" dirty="0">
                <a:solidFill>
                  <a:srgbClr val="FF0000"/>
                </a:solidFill>
                <a:latin typeface="微軟正黑體" panose="020B0604030504040204" pitchFamily="34" charset="-120"/>
                <a:ea typeface="微軟正黑體" panose="020B0604030504040204" pitchFamily="34" charset="-120"/>
              </a:rPr>
              <a:t>1,312</a:t>
            </a:r>
            <a:r>
              <a:rPr lang="zh-TW" altLang="en-US" sz="1800" b="1" u="sng" dirty="0">
                <a:solidFill>
                  <a:srgbClr val="FF0000"/>
                </a:solidFill>
                <a:latin typeface="微軟正黑體" panose="020B0604030504040204" pitchFamily="34" charset="-120"/>
                <a:ea typeface="微軟正黑體" panose="020B0604030504040204" pitchFamily="34" charset="-120"/>
              </a:rPr>
              <a:t>公頃</a:t>
            </a:r>
            <a:endParaRPr lang="en-US" altLang="zh-TW" sz="1800" b="1" dirty="0">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xmlns="" id="{FC164AF0-3725-4AFE-92A6-A242A88C9346}"/>
              </a:ext>
            </a:extLst>
          </p:cNvPr>
          <p:cNvPicPr>
            <a:picLocks/>
          </p:cNvPicPr>
          <p:nvPr/>
        </p:nvPicPr>
        <p:blipFill rotWithShape="1">
          <a:blip r:embed="rId6" cstate="print">
            <a:extLst>
              <a:ext uri="{28A0092B-C50C-407E-A947-70E740481C1C}">
                <a14:useLocalDpi xmlns:a14="http://schemas.microsoft.com/office/drawing/2010/main" val="0"/>
              </a:ext>
            </a:extLst>
          </a:blip>
          <a:srcRect t="7710" r="3453" b="8726"/>
          <a:stretch/>
        </p:blipFill>
        <p:spPr>
          <a:xfrm>
            <a:off x="6737821" y="3328122"/>
            <a:ext cx="2728314" cy="1607606"/>
          </a:xfrm>
          <a:prstGeom prst="rect">
            <a:avLst/>
          </a:prstGeom>
        </p:spPr>
      </p:pic>
      <p:sp>
        <p:nvSpPr>
          <p:cNvPr id="11" name="矩形 10">
            <a:extLst>
              <a:ext uri="{FF2B5EF4-FFF2-40B4-BE49-F238E27FC236}">
                <a16:creationId xmlns:a16="http://schemas.microsoft.com/office/drawing/2014/main" xmlns="" id="{F07635F3-BFE1-4AC6-84A1-F9B12D00FD0B}"/>
              </a:ext>
            </a:extLst>
          </p:cNvPr>
          <p:cNvSpPr/>
          <p:nvPr/>
        </p:nvSpPr>
        <p:spPr>
          <a:xfrm>
            <a:off x="6737821" y="4504843"/>
            <a:ext cx="2728314" cy="430887"/>
          </a:xfrm>
          <a:prstGeom prst="rect">
            <a:avLst/>
          </a:prstGeom>
          <a:solidFill>
            <a:schemeClr val="accent2">
              <a:lumMod val="20000"/>
              <a:lumOff val="80000"/>
            </a:schemeClr>
          </a:solidFill>
        </p:spPr>
        <p:txBody>
          <a:bodyPr wrap="square">
            <a:spAutoFit/>
          </a:bodyPr>
          <a:lstStyle/>
          <a:p>
            <a:pPr algn="ctr">
              <a:defRPr/>
            </a:pPr>
            <a:r>
              <a:rPr lang="en-US" altLang="zh-TW" sz="1100" spc="50" dirty="0">
                <a:ln w="11430">
                  <a:noFill/>
                </a:ln>
                <a:latin typeface="微軟正黑體" panose="020B0604030504040204" pitchFamily="34" charset="-120"/>
                <a:cs typeface="Times New Roman" pitchFamily="18" charset="0"/>
              </a:rPr>
              <a:t>111</a:t>
            </a:r>
            <a:r>
              <a:rPr lang="zh-TW" altLang="en-US" sz="1100" spc="50" dirty="0">
                <a:ln w="11430">
                  <a:noFill/>
                </a:ln>
                <a:latin typeface="微軟正黑體" panose="020B0604030504040204" pitchFamily="34" charset="-120"/>
                <a:cs typeface="Times New Roman" pitchFamily="18" charset="0"/>
              </a:rPr>
              <a:t>年</a:t>
            </a:r>
            <a:r>
              <a:rPr lang="en-US" altLang="zh-TW" sz="1100" spc="50" dirty="0">
                <a:ln w="11430">
                  <a:noFill/>
                </a:ln>
                <a:latin typeface="微軟正黑體" panose="020B0604030504040204" pitchFamily="34" charset="-120"/>
                <a:cs typeface="Times New Roman" pitchFamily="18" charset="0"/>
              </a:rPr>
              <a:t>4</a:t>
            </a:r>
            <a:r>
              <a:rPr lang="zh-TW" altLang="en-US" sz="1100" spc="50" dirty="0">
                <a:ln w="11430">
                  <a:noFill/>
                </a:ln>
                <a:latin typeface="微軟正黑體" panose="020B0604030504040204" pitchFamily="34" charset="-120"/>
                <a:cs typeface="Times New Roman" pitchFamily="18" charset="0"/>
              </a:rPr>
              <a:t>月</a:t>
            </a:r>
            <a:r>
              <a:rPr lang="en-US" altLang="zh-TW" sz="1100" spc="50" dirty="0">
                <a:ln w="11430">
                  <a:noFill/>
                </a:ln>
                <a:latin typeface="微軟正黑體" panose="020B0604030504040204" pitchFamily="34" charset="-120"/>
                <a:cs typeface="Times New Roman" pitchFamily="18" charset="0"/>
              </a:rPr>
              <a:t>20</a:t>
            </a:r>
            <a:r>
              <a:rPr lang="zh-TW" altLang="en-US" sz="1100" spc="50" dirty="0">
                <a:ln w="11430">
                  <a:noFill/>
                </a:ln>
                <a:latin typeface="微軟正黑體" panose="020B0604030504040204" pitchFamily="34" charset="-120"/>
                <a:cs typeface="Times New Roman" pitchFamily="18" charset="0"/>
              </a:rPr>
              <a:t>日下崙延伸青蚶供水設施動土典禮</a:t>
            </a:r>
            <a:r>
              <a:rPr lang="en-US" altLang="zh-TW" sz="1100" spc="50" dirty="0">
                <a:ln w="11430">
                  <a:noFill/>
                </a:ln>
                <a:latin typeface="微軟正黑體" panose="020B0604030504040204" pitchFamily="34" charset="-120"/>
                <a:cs typeface="Times New Roman" pitchFamily="18" charset="0"/>
              </a:rPr>
              <a:t>(</a:t>
            </a:r>
            <a:r>
              <a:rPr lang="zh-TW" altLang="en-US" sz="1100" spc="50" dirty="0">
                <a:ln w="11430">
                  <a:noFill/>
                </a:ln>
                <a:latin typeface="微軟正黑體" panose="020B0604030504040204" pitchFamily="34" charset="-120"/>
                <a:cs typeface="Times New Roman" pitchFamily="18" charset="0"/>
              </a:rPr>
              <a:t>本會陳副主委添壽致詞</a:t>
            </a:r>
            <a:r>
              <a:rPr lang="en-US" altLang="zh-TW" sz="1100" spc="50" dirty="0">
                <a:ln w="11430">
                  <a:noFill/>
                </a:ln>
                <a:latin typeface="微軟正黑體" panose="020B0604030504040204" pitchFamily="34" charset="-120"/>
                <a:cs typeface="Times New Roman" pitchFamily="18" charset="0"/>
              </a:rPr>
              <a:t>)</a:t>
            </a:r>
            <a:endParaRPr lang="zh-TW" altLang="en-US" sz="1100" spc="50" dirty="0">
              <a:ln w="11430">
                <a:noFill/>
              </a:ln>
              <a:latin typeface="微軟正黑體" panose="020B0604030504040204" pitchFamily="34" charset="-120"/>
              <a:cs typeface="Times New Roman" pitchFamily="18" charset="0"/>
            </a:endParaRPr>
          </a:p>
        </p:txBody>
      </p:sp>
      <p:sp>
        <p:nvSpPr>
          <p:cNvPr id="22" name="矩形 21">
            <a:extLst>
              <a:ext uri="{FF2B5EF4-FFF2-40B4-BE49-F238E27FC236}">
                <a16:creationId xmlns:a16="http://schemas.microsoft.com/office/drawing/2014/main" xmlns="" id="{19AFA451-B80D-468B-8C43-DAD1C4B72957}"/>
              </a:ext>
            </a:extLst>
          </p:cNvPr>
          <p:cNvSpPr/>
          <p:nvPr/>
        </p:nvSpPr>
        <p:spPr>
          <a:xfrm>
            <a:off x="137677" y="136507"/>
            <a:ext cx="9630646" cy="720000"/>
          </a:xfrm>
          <a:prstGeom prst="rect">
            <a:avLst/>
          </a:prstGeom>
          <a:solidFill>
            <a:srgbClr val="FEF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defRPr/>
            </a:pPr>
            <a:r>
              <a:rPr lang="zh-TW" altLang="en-US" sz="3200" b="1" dirty="0">
                <a:solidFill>
                  <a:schemeClr val="accent6">
                    <a:lumMod val="50000"/>
                  </a:schemeClr>
                </a:solidFill>
                <a:latin typeface="Microsoft YaHei UI" panose="020B0503020204020204" pitchFamily="34" charset="-122"/>
                <a:ea typeface="Microsoft YaHei UI" panose="020B0503020204020204" pitchFamily="34" charset="-122"/>
                <a:cs typeface="Times New Roman"/>
              </a:rPr>
              <a:t>改善超過千頃養殖漁戶環境</a:t>
            </a:r>
          </a:p>
        </p:txBody>
      </p:sp>
      <p:sp>
        <p:nvSpPr>
          <p:cNvPr id="24" name="投影片編號版面配置區 1">
            <a:extLst>
              <a:ext uri="{FF2B5EF4-FFF2-40B4-BE49-F238E27FC236}">
                <a16:creationId xmlns:a16="http://schemas.microsoft.com/office/drawing/2014/main" xmlns="" id="{55114057-89FA-4728-900B-A1264AADD622}"/>
              </a:ext>
            </a:extLst>
          </p:cNvPr>
          <p:cNvSpPr>
            <a:spLocks noGrp="1"/>
          </p:cNvSpPr>
          <p:nvPr>
            <p:ph type="sldNum" sz="quarter" idx="12"/>
          </p:nvPr>
        </p:nvSpPr>
        <p:spPr>
          <a:xfrm>
            <a:off x="9426710" y="6508686"/>
            <a:ext cx="494842" cy="365125"/>
          </a:xfrm>
        </p:spPr>
        <p:txBody>
          <a:bodyPr/>
          <a:lstStyle/>
          <a:p>
            <a:fld id="{2A512235-95FA-4CE9-8C6F-E1543DDCE0CE}" type="slidenum">
              <a:rPr lang="zh-TW" altLang="en-US" sz="1600">
                <a:solidFill>
                  <a:prstClr val="black">
                    <a:tint val="75000"/>
                  </a:prstClr>
                </a:solidFill>
                <a:latin typeface="微軟正黑體" panose="020B0604030504040204" pitchFamily="34" charset="-120"/>
                <a:ea typeface="微軟正黑體" panose="020B0604030504040204" pitchFamily="34" charset="-120"/>
              </a:rPr>
              <a:pPr/>
              <a:t>9</a:t>
            </a:fld>
            <a:endParaRPr lang="zh-TW" altLang="en-US" sz="1600" dirty="0">
              <a:solidFill>
                <a:prstClr val="black">
                  <a:tint val="75000"/>
                </a:prstClr>
              </a:solidFill>
              <a:latin typeface="微軟正黑體" panose="020B0604030504040204" pitchFamily="34" charset="-120"/>
              <a:ea typeface="微軟正黑體" panose="020B0604030504040204" pitchFamily="34" charset="-120"/>
            </a:endParaRPr>
          </a:p>
        </p:txBody>
      </p:sp>
      <p:sp>
        <p:nvSpPr>
          <p:cNvPr id="21" name="圓角矩形 20"/>
          <p:cNvSpPr/>
          <p:nvPr/>
        </p:nvSpPr>
        <p:spPr>
          <a:xfrm>
            <a:off x="341848" y="3284984"/>
            <a:ext cx="3098985" cy="2786295"/>
          </a:xfrm>
          <a:prstGeom prst="roundRect">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155453" y="146326"/>
            <a:ext cx="5324527" cy="710181"/>
          </a:xfrm>
          <a:prstGeom prst="ellipse">
            <a:avLst/>
          </a:prstGeom>
          <a:noFill/>
          <a:ln w="57150">
            <a:solidFill>
              <a:srgbClr val="7030A0"/>
            </a:solidFill>
          </a:ln>
          <a:effectLst>
            <a:outerShdw blurRad="63500" sx="102000" sy="102000" algn="c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430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theme/theme1.xml><?xml version="1.0" encoding="utf-8"?>
<a:theme xmlns:a="http://schemas.openxmlformats.org/drawingml/2006/main" name="3_Office 佈景主題">
  <a:themeElements>
    <a:clrScheme name="宣紙">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自訂 1">
      <a:dk1>
        <a:sysClr val="windowText" lastClr="000000"/>
      </a:dk1>
      <a:lt1>
        <a:sysClr val="window" lastClr="FFFFFF"/>
      </a:lt1>
      <a:dk2>
        <a:srgbClr val="1F497D"/>
      </a:dk2>
      <a:lt2>
        <a:srgbClr val="EEECE1"/>
      </a:lt2>
      <a:accent1>
        <a:srgbClr val="6BCBC5"/>
      </a:accent1>
      <a:accent2>
        <a:srgbClr val="F5C636"/>
      </a:accent2>
      <a:accent3>
        <a:srgbClr val="FF614C"/>
      </a:accent3>
      <a:accent4>
        <a:srgbClr val="9ACA9F"/>
      </a:accent4>
      <a:accent5>
        <a:srgbClr val="70758C"/>
      </a:accent5>
      <a:accent6>
        <a:srgbClr val="F79646"/>
      </a:accent6>
      <a:hlink>
        <a:srgbClr val="000000"/>
      </a:hlink>
      <a:folHlink>
        <a:srgbClr val="00000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宣紙">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3170</TotalTime>
  <Words>9751</Words>
  <Application>Microsoft Office PowerPoint</Application>
  <PresentationFormat>A4 紙張 (210x297 公釐)</PresentationFormat>
  <Paragraphs>658</Paragraphs>
  <Slides>29</Slides>
  <Notes>29</Notes>
  <HiddenSlides>0</HiddenSlides>
  <MMClips>0</MMClips>
  <ScaleCrop>false</ScaleCrop>
  <HeadingPairs>
    <vt:vector size="4" baseType="variant">
      <vt:variant>
        <vt:lpstr>佈景主題</vt:lpstr>
      </vt:variant>
      <vt:variant>
        <vt:i4>3</vt:i4>
      </vt:variant>
      <vt:variant>
        <vt:lpstr>投影片標題</vt:lpstr>
      </vt:variant>
      <vt:variant>
        <vt:i4>29</vt:i4>
      </vt:variant>
    </vt:vector>
  </HeadingPairs>
  <TitlesOfParts>
    <vt:vector size="32" baseType="lpstr">
      <vt:lpstr>3_Office 佈景主題</vt:lpstr>
      <vt:lpstr>Office 佈景主題</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經濟研究科楊書綺</dc:creator>
  <cp:lastModifiedBy>林宗善</cp:lastModifiedBy>
  <cp:revision>335</cp:revision>
  <cp:lastPrinted>2023-03-16T04:04:24Z</cp:lastPrinted>
  <dcterms:created xsi:type="dcterms:W3CDTF">2019-07-26T07:11:37Z</dcterms:created>
  <dcterms:modified xsi:type="dcterms:W3CDTF">2023-03-17T09:19:30Z</dcterms:modified>
</cp:coreProperties>
</file>